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3388" autoAdjust="0"/>
  </p:normalViewPr>
  <p:slideViewPr>
    <p:cSldViewPr snapToGrid="0">
      <p:cViewPr>
        <p:scale>
          <a:sx n="110" d="100"/>
          <a:sy n="110" d="100"/>
        </p:scale>
        <p:origin x="-528" y="920"/>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03/12/2014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03/12/2014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Guinea,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Guinea</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r>
              <a:rPr lang="en-US" i="0" baseline="0" dirty="0" smtClean="0"/>
              <a:t>  </a:t>
            </a:r>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Guinea’s official mortality statistics.)</a:t>
            </a:r>
          </a:p>
          <a:p>
            <a:r>
              <a:rPr lang="en-US" dirty="0" smtClean="0"/>
              <a:t>Other</a:t>
            </a:r>
            <a:r>
              <a:rPr lang="en-US" baseline="0" dirty="0" smtClean="0"/>
              <a:t> data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Guinea has made progress in reducing both the </a:t>
            </a:r>
            <a:r>
              <a:rPr lang="en-US" i="1" dirty="0" smtClean="0"/>
              <a:t>Under—five child mortality rate </a:t>
            </a:r>
            <a:r>
              <a:rPr lang="en-US" dirty="0" smtClean="0"/>
              <a:t>and </a:t>
            </a:r>
            <a:r>
              <a:rPr lang="en-US" i="1" dirty="0" smtClean="0"/>
              <a:t>Maternal mortality ratio,</a:t>
            </a:r>
            <a:r>
              <a:rPr lang="en-US" i="1" baseline="0" dirty="0" smtClean="0"/>
              <a:t> </a:t>
            </a:r>
            <a:r>
              <a:rPr lang="en-US" i="0" baseline="0" dirty="0" smtClean="0"/>
              <a:t>but  both mortalities are still high.   </a:t>
            </a:r>
            <a:r>
              <a:rPr lang="en-US" dirty="0" smtClean="0"/>
              <a:t>Newer UN</a:t>
            </a:r>
            <a:r>
              <a:rPr lang="en-US" baseline="0" dirty="0" smtClean="0"/>
              <a:t> estimates show </a:t>
            </a:r>
            <a:r>
              <a:rPr lang="en-US" i="1" baseline="0" dirty="0" smtClean="0"/>
              <a:t>an Under-five mortality rate </a:t>
            </a:r>
            <a:r>
              <a:rPr lang="en-US" baseline="0" dirty="0" smtClean="0"/>
              <a:t>of 101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Guinea,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Guinea, some </a:t>
            </a:r>
            <a:r>
              <a:rPr lang="en-US" dirty="0" smtClean="0"/>
              <a:t>34% </a:t>
            </a:r>
            <a:r>
              <a:rPr lang="en-US" dirty="0" smtClean="0"/>
              <a:t>of child deaths occur in the neonatal period.  Most of these can be prevented.  Post-neonatal deaths can, also,</a:t>
            </a:r>
            <a:r>
              <a:rPr lang="en-US" baseline="0" dirty="0" smtClean="0"/>
              <a:t> mostly be prevented and come mainly from Malaria, Pneumonia, and Diarrhoea.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endParaRPr lang="en-US" i="0" baseline="0" dirty="0" smtClean="0"/>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p>
          <a:p>
            <a:r>
              <a:rPr lang="en-US" i="1" baseline="0" dirty="0" smtClean="0"/>
              <a:t>No data is available for postnatal care</a:t>
            </a:r>
            <a:r>
              <a:rPr lang="en-US" i="0" baseline="0" dirty="0" smtClean="0"/>
              <a:t>.</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was only </a:t>
            </a:r>
            <a:r>
              <a:rPr lang="en-US" i="1" baseline="0" dirty="0" smtClean="0"/>
              <a:t>45% </a:t>
            </a:r>
            <a:r>
              <a:rPr lang="en-US" i="1" baseline="0" dirty="0" smtClean="0"/>
              <a:t>in </a:t>
            </a:r>
            <a:r>
              <a:rPr lang="en-US" i="1" baseline="0" dirty="0" smtClean="0"/>
              <a:t>2012.   </a:t>
            </a:r>
            <a:r>
              <a:rPr lang="en-US" i="0" baseline="0" dirty="0" smtClean="0"/>
              <a:t>It’s </a:t>
            </a:r>
            <a:r>
              <a:rPr lang="en-US" baseline="0" dirty="0" smtClean="0"/>
              <a:t>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at </a:t>
            </a:r>
            <a:r>
              <a:rPr lang="en-US" dirty="0" smtClean="0"/>
              <a:t>44%</a:t>
            </a:r>
            <a:r>
              <a:rPr lang="en-US" baseline="0" dirty="0" smtClean="0"/>
              <a:t> </a:t>
            </a:r>
            <a:r>
              <a:rPr lang="en-US" baseline="0" dirty="0" smtClean="0"/>
              <a:t>for </a:t>
            </a:r>
            <a:r>
              <a:rPr lang="en-US" baseline="0" dirty="0" smtClean="0"/>
              <a:t>2012.</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Guinea, 85</a:t>
            </a:r>
            <a:r>
              <a:rPr lang="en-US" baseline="0" dirty="0" smtClean="0"/>
              <a:t>% </a:t>
            </a:r>
            <a:r>
              <a:rPr lang="en-US" baseline="0" dirty="0" smtClean="0"/>
              <a:t>of women attend at least one </a:t>
            </a:r>
            <a:r>
              <a:rPr lang="en-US" i="1" baseline="0" dirty="0" smtClean="0"/>
              <a:t>Antenatal care visit </a:t>
            </a:r>
            <a:r>
              <a:rPr lang="en-US" baseline="0" dirty="0" smtClean="0"/>
              <a:t>with a skilled provider during pregnancy.  </a:t>
            </a:r>
            <a:r>
              <a:rPr lang="en-US" baseline="0" dirty="0" smtClean="0"/>
              <a:t>50% </a:t>
            </a:r>
            <a:r>
              <a:rPr lang="en-US" baseline="0" dirty="0" smtClean="0"/>
              <a:t>women are attending the necessary 4 visits, as shown on the next slide.  </a:t>
            </a:r>
            <a:r>
              <a:rPr lang="en-US" baseline="0" dirty="0" smtClean="0"/>
              <a:t>Quality </a:t>
            </a:r>
            <a:r>
              <a:rPr lang="en-US" baseline="0" dirty="0" smtClean="0"/>
              <a:t>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Rural C-Section rates are still below the minimum needed to save women’s lives.  Data for postnatal visits for mom and baby </a:t>
            </a:r>
            <a:r>
              <a:rPr lang="en-US" baseline="0" dirty="0" smtClean="0"/>
              <a:t>are not available.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Guinea has data for 3 out of the 5 indicators related to immunization. Guinea’s </a:t>
            </a:r>
            <a:r>
              <a:rPr lang="en-US" i="1" dirty="0" smtClean="0"/>
              <a:t>Immunization</a:t>
            </a:r>
            <a:r>
              <a:rPr lang="en-US" dirty="0" smtClean="0"/>
              <a:t> coverage is </a:t>
            </a:r>
            <a:r>
              <a:rPr lang="en-US" baseline="0" dirty="0" smtClean="0"/>
              <a:t>consistently low.</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t>2012 </a:t>
            </a:r>
            <a:r>
              <a:rPr lang="en-US" dirty="0" smtClean="0"/>
              <a:t>some </a:t>
            </a:r>
            <a:r>
              <a:rPr lang="en-US" dirty="0" smtClean="0"/>
              <a:t>37% </a:t>
            </a:r>
            <a:r>
              <a:rPr lang="en-US" dirty="0" smtClean="0"/>
              <a:t>of caregivers</a:t>
            </a:r>
            <a:r>
              <a:rPr lang="en-US" baseline="0" dirty="0" smtClean="0"/>
              <a:t> sought treatment from an appropriate provider when their children had suspected pneumonia.  Data on those receiving antibiotics </a:t>
            </a:r>
            <a:r>
              <a:rPr lang="en-US" baseline="0" dirty="0" smtClean="0"/>
              <a:t>are </a:t>
            </a:r>
            <a:r>
              <a:rPr lang="en-US" baseline="0" dirty="0" smtClean="0"/>
              <a:t>not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t>2012, 34%</a:t>
            </a:r>
            <a:r>
              <a:rPr lang="en-US" baseline="0" dirty="0" smtClean="0"/>
              <a:t> of</a:t>
            </a:r>
            <a:r>
              <a:rPr lang="en-US" dirty="0" smtClean="0"/>
              <a:t> </a:t>
            </a:r>
            <a:r>
              <a:rPr lang="en-US" dirty="0" smtClean="0"/>
              <a:t>children with diarrhoea were being treated with ORS.</a:t>
            </a:r>
            <a:r>
              <a:rPr lang="en-US" baseline="0" dirty="0" smtClean="0"/>
              <a:t>  </a:t>
            </a:r>
            <a:r>
              <a:rPr lang="en-US" baseline="0" dirty="0" smtClean="0"/>
              <a:t>There are no data for those </a:t>
            </a:r>
            <a:r>
              <a:rPr lang="en-US" baseline="0" dirty="0" smtClean="0"/>
              <a:t>receiving increased fluids and continued </a:t>
            </a:r>
            <a:r>
              <a:rPr lang="en-US" baseline="0" dirty="0" smtClean="0"/>
              <a:t>feeding for that year.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Guinea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Guinea</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for </a:t>
            </a:r>
            <a:r>
              <a:rPr lang="en-US" baseline="0" dirty="0" smtClean="0"/>
              <a:t>children &lt;5 years was </a:t>
            </a:r>
            <a:r>
              <a:rPr lang="en-US" baseline="0" dirty="0" smtClean="0"/>
              <a:t>26% </a:t>
            </a:r>
            <a:r>
              <a:rPr lang="en-US" baseline="0" dirty="0" smtClean="0"/>
              <a:t>in </a:t>
            </a:r>
            <a:r>
              <a:rPr lang="en-US" baseline="0" dirty="0" smtClean="0"/>
              <a:t>2012.</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remain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t>
            </a:r>
            <a:r>
              <a:rPr lang="en-US" baseline="0" dirty="0" smtClean="0"/>
              <a:t>improved to 48%.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baseline="0" dirty="0" smtClean="0"/>
              <a:t>improved since 1990, especially in rural areas.  However, around 35% of the rural population are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Improved Sanitation</a:t>
            </a:r>
            <a:r>
              <a:rPr lang="en-US" baseline="0" dirty="0" smtClean="0"/>
              <a:t> coverage is very low with </a:t>
            </a:r>
            <a:r>
              <a:rPr lang="en-US" baseline="0" dirty="0" smtClean="0"/>
              <a:t>60% </a:t>
            </a:r>
            <a:r>
              <a:rPr lang="en-US" baseline="0" dirty="0" smtClean="0"/>
              <a:t>of the population without improved facilities.  </a:t>
            </a:r>
            <a:r>
              <a:rPr lang="en-US" baseline="0" smtClean="0"/>
              <a:t>26</a:t>
            </a:r>
            <a:r>
              <a:rPr lang="en-US" smtClean="0"/>
              <a:t>% </a:t>
            </a:r>
            <a:r>
              <a:rPr lang="en-US" dirty="0" smtClean="0"/>
              <a:t>of the rural population still practice </a:t>
            </a:r>
            <a:r>
              <a:rPr lang="en-US" i="0" dirty="0" smtClean="0"/>
              <a:t>open defecation</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effectLst/>
                <a:latin typeface="+mn-lt"/>
                <a:ea typeface="+mn-ea"/>
                <a:cs typeface="+mn-cs"/>
              </a:rPr>
              <a:t> Guinea has fully adopted some of the internationally</a:t>
            </a:r>
            <a:r>
              <a:rPr lang="en-US" sz="1200" kern="1200" baseline="0" dirty="0" smtClean="0">
                <a:solidFill>
                  <a:schemeClr val="tx1"/>
                </a:solidFill>
                <a:effectLst/>
                <a:latin typeface="+mn-lt"/>
                <a:ea typeface="+mn-ea"/>
                <a:cs typeface="+mn-cs"/>
              </a:rPr>
              <a:t> recommended policies </a:t>
            </a:r>
            <a:r>
              <a:rPr lang="en-US" sz="1200" kern="1200" dirty="0" smtClean="0">
                <a:solidFill>
                  <a:schemeClr val="tx1"/>
                </a:solidFill>
                <a:effectLst/>
                <a:latin typeface="+mn-lt"/>
                <a:ea typeface="+mn-ea"/>
                <a:cs typeface="+mn-cs"/>
              </a:rPr>
              <a:t>tracked by Countdown.  Adopting key policies and implementing them at scale can contribute to improved coverage of lifesaving interventions.</a:t>
            </a:r>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a:t>
            </a:r>
            <a:r>
              <a:rPr lang="en-US" baseline="0" dirty="0" smtClean="0"/>
              <a:t> </a:t>
            </a:r>
            <a:r>
              <a:rPr lang="en-US" i="1" baseline="0" dirty="0" smtClean="0"/>
              <a:t>Skilled birth attendant</a:t>
            </a:r>
            <a:r>
              <a:rPr lang="en-US" i="0" baseline="0" dirty="0" smtClean="0"/>
              <a:t> and </a:t>
            </a:r>
            <a:r>
              <a:rPr lang="en-US" i="1" baseline="0" dirty="0" smtClean="0"/>
              <a:t>A</a:t>
            </a:r>
            <a:r>
              <a:rPr lang="en-US" i="1" dirty="0" smtClean="0"/>
              <a:t>ntenatal care</a:t>
            </a:r>
            <a:r>
              <a:rPr lang="en-US" i="0" baseline="0" dirty="0" smtClean="0"/>
              <a:t> </a:t>
            </a:r>
            <a:r>
              <a:rPr lang="en-US" baseline="0" dirty="0" smtClean="0"/>
              <a:t>which often depend on facilities.  </a:t>
            </a:r>
            <a:r>
              <a:rPr lang="en-US" sz="1200" i="1" kern="1200" dirty="0" smtClean="0">
                <a:solidFill>
                  <a:srgbClr val="FF0000"/>
                </a:solidFill>
                <a:latin typeface="+mn-lt"/>
                <a:ea typeface="+mn-ea"/>
                <a:cs typeface="+mn-cs"/>
              </a:rPr>
              <a:t>Early initiation of breastfeeding</a:t>
            </a:r>
            <a:r>
              <a:rPr lang="en-US" sz="1200" i="1" kern="1200" baseline="0" dirty="0" smtClean="0">
                <a:solidFill>
                  <a:srgbClr val="FF0000"/>
                </a:solidFill>
                <a:latin typeface="+mn-lt"/>
                <a:ea typeface="+mn-ea"/>
                <a:cs typeface="+mn-cs"/>
              </a:rPr>
              <a:t> and ITN use </a:t>
            </a:r>
            <a:r>
              <a:rPr lang="en-US" sz="1200" i="0" kern="1200" dirty="0" smtClean="0">
                <a:solidFill>
                  <a:srgbClr val="FF0000"/>
                </a:solidFill>
                <a:latin typeface="+mn-lt"/>
                <a:ea typeface="+mn-ea"/>
                <a:cs typeface="+mn-cs"/>
              </a:rPr>
              <a:t>show </a:t>
            </a:r>
            <a:r>
              <a:rPr lang="en-US" sz="1200" kern="1200" dirty="0" smtClean="0">
                <a:solidFill>
                  <a:srgbClr val="FF0000"/>
                </a:solidFill>
                <a:latin typeface="+mn-lt"/>
                <a:ea typeface="+mn-ea"/>
                <a:cs typeface="+mn-cs"/>
              </a:rPr>
              <a:t>much smaller gaps in coverage,</a:t>
            </a:r>
            <a:r>
              <a:rPr lang="en-US" sz="1200" kern="1200" baseline="0" dirty="0" smtClean="0">
                <a:solidFill>
                  <a:srgbClr val="FF0000"/>
                </a:solidFill>
                <a:latin typeface="+mn-lt"/>
                <a:ea typeface="+mn-ea"/>
                <a:cs typeface="+mn-cs"/>
              </a:rPr>
              <a:t> although overall coverage for ITN use is very low.</a:t>
            </a:r>
            <a:endParaRPr lang="en-US" i="1" baseline="0" dirty="0" smtClean="0">
              <a:solidFill>
                <a:srgbClr val="FF0000"/>
              </a:solidFill>
            </a:endParaRPr>
          </a:p>
          <a:p>
            <a:endParaRPr lang="en-US" baseline="0" dirty="0" smtClean="0"/>
          </a:p>
          <a:p>
            <a:r>
              <a:rPr lang="en-US" i="1" baseline="0" dirty="0" smtClean="0"/>
              <a:t>(These figures might differ from other charts due to differences in data sources.) </a:t>
            </a:r>
            <a:endParaRPr lang="en-US" baseline="0" dirty="0" smtClean="0"/>
          </a:p>
          <a:p>
            <a:r>
              <a:rPr lang="en-US" i="1" baseline="0" dirty="0" smtClean="0"/>
              <a:t>(Note: Additional Equity slides for Guinea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Guinea</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b="0"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m="http://schemas.openxmlformats.org/officeDocument/2006/math" xmlns="">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b="0"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03/12/2014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03/12/2014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03/12/2014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03/12/2014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Guinea</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Guinea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759363" y="268288"/>
            <a:ext cx="6153727"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490286"/>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3171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101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65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33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 name="Picture 1"/>
          <p:cNvPicPr>
            <a:picLocks noChangeAspect="1"/>
          </p:cNvPicPr>
          <p:nvPr/>
        </p:nvPicPr>
        <p:blipFill>
          <a:blip r:embed="rId3"/>
          <a:stretch>
            <a:fillRect/>
          </a:stretch>
        </p:blipFill>
        <p:spPr>
          <a:xfrm>
            <a:off x="80620" y="2027382"/>
            <a:ext cx="8982759" cy="32688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Haemorrhage – 25%</a:t>
            </a:r>
          </a:p>
          <a:p>
            <a:pPr defTabSz="914400" fontAlgn="base">
              <a:spcBef>
                <a:spcPct val="0"/>
              </a:spcBef>
              <a:spcAft>
                <a:spcPct val="0"/>
              </a:spcAft>
            </a:pPr>
            <a:r>
              <a:rPr lang="en-US" sz="2400" dirty="0">
                <a:solidFill>
                  <a:prstClr val="black"/>
                </a:solidFill>
                <a:latin typeface="Calibri"/>
                <a:cs typeface="Arial" charset="0"/>
              </a:rPr>
              <a:t>Hypertension – 16%</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10%</a:t>
            </a:r>
          </a:p>
          <a:p>
            <a:pPr defTabSz="914400" fontAlgn="base">
              <a:spcBef>
                <a:spcPct val="0"/>
              </a:spcBef>
              <a:spcAft>
                <a:spcPct val="0"/>
              </a:spcAft>
              <a:defRPr/>
            </a:pPr>
            <a:endParaRPr lang="en-US" sz="2000" i="1"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3095624" y="239713"/>
            <a:ext cx="581977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sub-Saharan African mothers die?</a:t>
            </a:r>
          </a:p>
        </p:txBody>
      </p:sp>
      <p:pic>
        <p:nvPicPr>
          <p:cNvPr id="2050" name="Picture 2"/>
          <p:cNvPicPr>
            <a:picLocks noChangeAspect="1" noChangeArrowheads="1"/>
          </p:cNvPicPr>
          <p:nvPr/>
        </p:nvPicPr>
        <p:blipFill>
          <a:blip r:embed="rId3" cstate="print"/>
          <a:srcRect/>
          <a:stretch>
            <a:fillRect/>
          </a:stretch>
        </p:blipFill>
        <p:spPr bwMode="auto">
          <a:xfrm>
            <a:off x="3333751" y="1733550"/>
            <a:ext cx="5437895" cy="3600000"/>
          </a:xfrm>
          <a:prstGeom prst="rect">
            <a:avLst/>
          </a:prstGeom>
          <a:noFill/>
          <a:ln w="9525">
            <a:noFill/>
            <a:miter lim="800000"/>
            <a:headEnd/>
            <a:tailEnd/>
          </a:ln>
        </p:spPr>
      </p:pic>
    </p:spTree>
    <p:extLst>
      <p:ext uri="{BB962C8B-B14F-4D97-AF65-F5344CB8AC3E}">
        <p14:creationId xmlns:p14="http://schemas.microsoft.com/office/powerpoint/2010/main" val="25298102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14375" y="2054118"/>
            <a:ext cx="2540832" cy="343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34%</a:t>
            </a:r>
            <a:endParaRPr lang="en-US" sz="2400" dirty="0" smtClean="0">
              <a:latin typeface="+mn-lt"/>
              <a:cs typeface="Calibri" pitchFamily="34" charset="0"/>
            </a:endParaRPr>
          </a:p>
          <a:p>
            <a:pPr>
              <a:defRPr/>
            </a:pPr>
            <a:r>
              <a:rPr lang="en-US" sz="2400" dirty="0" smtClean="0">
                <a:latin typeface="+mn-lt"/>
                <a:cs typeface="Calibri" pitchFamily="34" charset="0"/>
              </a:rPr>
              <a:t>Malaria – 27%</a:t>
            </a:r>
            <a:endParaRPr lang="en-US" sz="2400" dirty="0">
              <a:latin typeface="+mn-lt"/>
              <a:cs typeface="Calibri" pitchFamily="34" charset="0"/>
            </a:endParaRPr>
          </a:p>
          <a:p>
            <a:pPr>
              <a:defRPr/>
            </a:pPr>
            <a:r>
              <a:rPr lang="en-US" sz="2400" dirty="0">
                <a:solidFill>
                  <a:prstClr val="black"/>
                </a:solidFill>
                <a:latin typeface="+mn-lt"/>
                <a:cs typeface="Calibri" pitchFamily="34" charset="0"/>
              </a:rPr>
              <a:t>Pneumonia – </a:t>
            </a:r>
            <a:r>
              <a:rPr lang="en-US" sz="2400" dirty="0" smtClean="0">
                <a:solidFill>
                  <a:prstClr val="black"/>
                </a:solidFill>
                <a:latin typeface="+mn-lt"/>
                <a:cs typeface="Calibri" pitchFamily="34" charset="0"/>
              </a:rPr>
              <a:t>11% </a:t>
            </a:r>
            <a:r>
              <a:rPr lang="en-US" sz="2400" dirty="0" smtClean="0">
                <a:latin typeface="+mn-lt"/>
                <a:cs typeface="Calibri" pitchFamily="34" charset="0"/>
              </a:rPr>
              <a:t>Diarrhoea </a:t>
            </a:r>
            <a:r>
              <a:rPr lang="en-US" sz="2400" dirty="0">
                <a:latin typeface="+mn-lt"/>
                <a:cs typeface="Calibri" pitchFamily="34" charset="0"/>
              </a:rPr>
              <a:t>– </a:t>
            </a:r>
            <a:r>
              <a:rPr lang="en-US" sz="2400" dirty="0" smtClean="0">
                <a:latin typeface="+mn-lt"/>
                <a:cs typeface="Calibri" pitchFamily="34" charset="0"/>
              </a:rPr>
              <a:t>8%</a:t>
            </a:r>
          </a:p>
          <a:p>
            <a:pPr>
              <a:defRPr/>
            </a:pPr>
            <a:r>
              <a:rPr lang="en-US" sz="2400" dirty="0" smtClean="0">
                <a:latin typeface="+mn-lt"/>
                <a:cs typeface="Calibri" pitchFamily="34" charset="0"/>
              </a:rPr>
              <a:t>Injuries – 4%</a:t>
            </a:r>
          </a:p>
          <a:p>
            <a:pPr>
              <a:defRPr/>
            </a:pPr>
            <a:r>
              <a:rPr lang="en-US" sz="2400" dirty="0" smtClean="0">
                <a:latin typeface="+mn-lt"/>
                <a:cs typeface="Calibri" pitchFamily="34" charset="0"/>
              </a:rPr>
              <a:t>Measles – 2%</a:t>
            </a:r>
          </a:p>
          <a:p>
            <a:pPr>
              <a:defRPr/>
            </a:pPr>
            <a:r>
              <a:rPr lang="en-US" sz="2400" dirty="0" smtClean="0">
                <a:latin typeface="+mn-lt"/>
                <a:cs typeface="Calibri" pitchFamily="34" charset="0"/>
              </a:rPr>
              <a:t>HIV/AIDS – 2%</a:t>
            </a:r>
            <a:endParaRPr lang="en-US" sz="2400" dirty="0" smtClean="0">
              <a:latin typeface="+mn-lt"/>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724727" y="268288"/>
            <a:ext cx="6061364"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Guinean children die?</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974077" y="1271163"/>
            <a:ext cx="5742938"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180553" y="280107"/>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854550" y="1115291"/>
            <a:ext cx="7434900" cy="54072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1133334" y="6044080"/>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168670" y="600363"/>
            <a:ext cx="6806660" cy="54144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49218" y="1190337"/>
            <a:ext cx="6951083" cy="5410800"/>
          </a:xfrm>
          <a:prstGeom prst="rect">
            <a:avLst/>
          </a:prstGeom>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45045" y="1086428"/>
            <a:ext cx="6683235" cy="54252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23063" y="1086427"/>
            <a:ext cx="6900374" cy="5065200"/>
          </a:xfrm>
          <a:prstGeom prst="rect">
            <a:avLst/>
          </a:prstGeom>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932206" y="1134919"/>
            <a:ext cx="7510498" cy="54108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79946" y="1243445"/>
            <a:ext cx="7061040"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74619" y="1254991"/>
            <a:ext cx="6899645" cy="5043600"/>
          </a:xfrm>
          <a:prstGeom prst="rect">
            <a:avLst/>
          </a:prstGeom>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89764" y="1346200"/>
            <a:ext cx="6970478" cy="4708800"/>
          </a:xfrm>
          <a:prstGeom prst="rect">
            <a:avLst/>
          </a:prstGeom>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Guinea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66493" y="1358901"/>
            <a:ext cx="6935155" cy="4698000"/>
          </a:xfrm>
          <a:prstGeom prst="rect">
            <a:avLst/>
          </a:prstGeom>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73899" y="1181101"/>
            <a:ext cx="6596201" cy="5050800"/>
          </a:xfrm>
          <a:prstGeom prst="rect">
            <a:avLst/>
          </a:prstGeom>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8168" y="1129044"/>
            <a:ext cx="6510338" cy="5345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48955" y="1143000"/>
            <a:ext cx="6423105" cy="54036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697165" y="165342"/>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60447" y="1166092"/>
            <a:ext cx="6423105" cy="54036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275557"/>
            <a:ext cx="8229600"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solidFill>
                  <a:srgbClr val="800000"/>
                </a:solidFill>
              </a:rPr>
              <a:t>PARTIAL </a:t>
            </a:r>
            <a:r>
              <a:rPr lang="en-US" sz="2400" dirty="0" smtClean="0"/>
              <a:t>- Maternity protection in accordance with Convention 183</a:t>
            </a:r>
          </a:p>
          <a:p>
            <a:r>
              <a:rPr lang="en-US" sz="2400" b="1" dirty="0" smtClean="0">
                <a:solidFill>
                  <a:srgbClr val="800000"/>
                </a:solidFill>
              </a:rPr>
              <a:t>NO</a:t>
            </a:r>
            <a:r>
              <a:rPr lang="en-US" sz="2400" dirty="0" smtClean="0"/>
              <a:t> - Specific notifications of maternal deaths </a:t>
            </a:r>
          </a:p>
          <a:p>
            <a:r>
              <a:rPr lang="en-US" sz="2400" b="1" dirty="0" smtClean="0">
                <a:solidFill>
                  <a:srgbClr val="800000"/>
                </a:solidFill>
              </a:rPr>
              <a:t>YES </a:t>
            </a:r>
            <a:r>
              <a:rPr lang="en-US" sz="2400" dirty="0" smtClean="0"/>
              <a:t>- Midwifery personnel authorized to administer core set of life saving interventions</a:t>
            </a:r>
            <a:r>
              <a:rPr lang="en-US" sz="2400" dirty="0"/>
              <a:t> </a:t>
            </a:r>
          </a:p>
          <a:p>
            <a:r>
              <a:rPr lang="en-US" sz="2400" b="1" dirty="0">
                <a:solidFill>
                  <a:srgbClr val="800000"/>
                </a:solidFill>
              </a:rPr>
              <a:t>PARTIAL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 </a:t>
            </a:r>
            <a:r>
              <a:rPr lang="en-US" sz="2400" dirty="0" smtClean="0"/>
              <a:t>- 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Partial </a:t>
            </a:r>
            <a:r>
              <a:rPr lang="en-US" sz="2200" dirty="0"/>
              <a:t>(</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6.1 </a:t>
            </a:r>
            <a:r>
              <a:rPr lang="en-US" sz="2200" dirty="0"/>
              <a:t>(</a:t>
            </a:r>
            <a:r>
              <a:rPr lang="en-US" sz="2200" dirty="0" smtClean="0"/>
              <a:t>2005)</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13% </a:t>
            </a:r>
            <a:r>
              <a:rPr lang="en-US" sz="2200" dirty="0" smtClean="0"/>
              <a:t>(2013)</a:t>
            </a:r>
            <a:r>
              <a:rPr lang="en-US" sz="2200" b="1" dirty="0" smtClean="0">
                <a:solidFill>
                  <a:srgbClr val="800000"/>
                </a:solidFill>
              </a:rPr>
              <a:t> </a:t>
            </a:r>
            <a:r>
              <a:rPr lang="en-US" sz="2200" dirty="0" smtClean="0"/>
              <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$67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a:solidFill>
                  <a:srgbClr val="800000"/>
                </a:solidFill>
              </a:rPr>
              <a:t>7</a:t>
            </a:r>
            <a:r>
              <a:rPr lang="en-US" sz="2200" b="1" dirty="0" smtClean="0">
                <a:solidFill>
                  <a:srgbClr val="800000"/>
                </a:solidFill>
              </a:rPr>
              <a:t>%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67%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a:t>
            </a:r>
            <a:r>
              <a:rPr lang="en-US" sz="2200" b="1" dirty="0">
                <a:solidFill>
                  <a:srgbClr val="800000"/>
                </a:solidFill>
              </a:rPr>
              <a:t>5</a:t>
            </a:r>
            <a:r>
              <a:rPr lang="en-US" sz="2200" b="1" dirty="0" smtClean="0">
                <a:solidFill>
                  <a:srgbClr val="800000"/>
                </a:solidFill>
              </a:rPr>
              <a:t>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$17 </a:t>
            </a:r>
            <a:r>
              <a:rPr lang="en-US" sz="2200" dirty="0" smtClean="0"/>
              <a:t>(2011)</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895273" y="268288"/>
            <a:ext cx="4052454"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smtClean="0">
                <a:solidFill>
                  <a:srgbClr val="FFFFFF"/>
                </a:solidFill>
                <a:latin typeface="Calibri" pitchFamily="34" charset="0"/>
                <a:cs typeface="Calibri" pitchFamily="34" charset="0"/>
              </a:rPr>
              <a:t>Who </a:t>
            </a:r>
            <a:r>
              <a:rPr lang="en-US" sz="3200" b="1">
                <a:solidFill>
                  <a:srgbClr val="FFFFFF"/>
                </a:solidFill>
                <a:latin typeface="Calibri" pitchFamily="34" charset="0"/>
                <a:cs typeface="Calibri" pitchFamily="34" charset="0"/>
              </a:rPr>
              <a:t>i</a:t>
            </a:r>
            <a:r>
              <a:rPr lang="en-US" sz="3200" b="1" smtClean="0">
                <a:solidFill>
                  <a:srgbClr val="FFFFFF"/>
                </a:solidFill>
                <a:latin typeface="Calibri" pitchFamily="34" charset="0"/>
                <a:cs typeface="Calibri" pitchFamily="34" charset="0"/>
              </a:rPr>
              <a:t>s </a:t>
            </a:r>
            <a:r>
              <a:rPr lang="en-US" sz="3200" b="1" dirty="0" smtClean="0">
                <a:solidFill>
                  <a:srgbClr val="FFFFFF"/>
                </a:solidFill>
                <a:latin typeface="Calibri" pitchFamily="34" charset="0"/>
                <a:cs typeface="Calibri" pitchFamily="34" charset="0"/>
              </a:rPr>
              <a:t>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860759" y="1155032"/>
            <a:ext cx="4035592"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cs typeface="Calibri" pitchFamily="34" charset="0"/>
              </a:rPr>
              <a:t>              Guinea</a:t>
            </a:r>
            <a:r>
              <a:rPr lang="en-US" sz="2800" dirty="0" smtClean="0">
                <a:cs typeface="Calibri" pitchFamily="34" charset="0"/>
              </a:rPr>
              <a:t> </a:t>
            </a:r>
          </a:p>
          <a:p>
            <a:pPr>
              <a:spcBef>
                <a:spcPts val="600"/>
              </a:spcBef>
              <a:spcAft>
                <a:spcPts val="600"/>
              </a:spcAft>
              <a:defRPr/>
            </a:pPr>
            <a:r>
              <a:rPr lang="en-US" sz="2800" dirty="0" smtClean="0">
                <a:latin typeface="+mn-lt"/>
                <a:cs typeface="Calibri" pitchFamily="34" charset="0"/>
              </a:rPr>
              <a:t>The wide bars for many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a:t>
            </a:r>
          </a:p>
          <a:p>
            <a:pPr>
              <a:spcBef>
                <a:spcPts val="600"/>
              </a:spcBef>
              <a:spcAft>
                <a:spcPts val="600"/>
              </a:spcAft>
              <a:defRPr/>
            </a:pPr>
            <a:r>
              <a:rPr lang="en-US" sz="2800" dirty="0" smtClean="0">
                <a:latin typeface="+mn-lt"/>
                <a:cs typeface="Calibri" pitchFamily="34" charset="0"/>
              </a:rPr>
              <a:t>Inequality is greatest for</a:t>
            </a:r>
            <a:r>
              <a:rPr lang="en-US" sz="2800" dirty="0" smtClean="0">
                <a:cs typeface="Calibri" pitchFamily="34" charset="0"/>
              </a:rPr>
              <a:t> skilled birth attendant and</a:t>
            </a:r>
            <a:r>
              <a:rPr lang="en-US" sz="2800" dirty="0" smtClean="0">
                <a:latin typeface="+mn-lt"/>
                <a:cs typeface="Calibri" pitchFamily="34" charset="0"/>
              </a:rPr>
              <a:t> antenatal care.</a:t>
            </a:r>
          </a:p>
          <a:p>
            <a:pPr>
              <a:spcBef>
                <a:spcPts val="600"/>
              </a:spcBef>
              <a:spcAft>
                <a:spcPts val="600"/>
              </a:spcAft>
              <a:defRPr/>
            </a:pPr>
            <a:r>
              <a:rPr lang="en-US" sz="2800" dirty="0" smtClean="0">
                <a:latin typeface="+mn-lt"/>
                <a:cs typeface="Calibri" pitchFamily="34" charset="0"/>
              </a:rPr>
              <a:t>Early initiation of breastfeeding shows a much smaller </a:t>
            </a:r>
            <a:r>
              <a:rPr lang="en-US" sz="2800" b="1" dirty="0" smtClean="0">
                <a:solidFill>
                  <a:schemeClr val="accent2">
                    <a:lumMod val="75000"/>
                  </a:schemeClr>
                </a:solidFill>
                <a:latin typeface="+mn-lt"/>
                <a:cs typeface="Calibri" pitchFamily="34" charset="0"/>
              </a:rPr>
              <a:t>gap</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dirty="0">
              <a:solidFill>
                <a:srgbClr val="C00000"/>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624" y="265683"/>
            <a:ext cx="4155117" cy="6402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Guinea </a:t>
            </a:r>
            <a:endParaRPr lang="en-US" sz="4600" dirty="0"/>
          </a:p>
        </p:txBody>
      </p:sp>
    </p:spTree>
    <p:extLst>
      <p:ext uri="{BB962C8B-B14F-4D97-AF65-F5344CB8AC3E}">
        <p14:creationId xmlns:p14="http://schemas.microsoft.com/office/powerpoint/2010/main" val="40477988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Guinea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880558" y="1604513"/>
            <a:ext cx="5398693"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71932" y="1570008"/>
            <a:ext cx="5345063"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259457" y="1233578"/>
            <a:ext cx="6642290"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242204" y="1155940"/>
            <a:ext cx="6643353"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12362</TotalTime>
  <Words>3030</Words>
  <Application>Microsoft Macintosh PowerPoint</Application>
  <PresentationFormat>On-screen Show (4:3)</PresentationFormat>
  <Paragraphs>263</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Guinea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726</cp:revision>
  <cp:lastPrinted>2012-06-12T19:26:24Z</cp:lastPrinted>
  <dcterms:created xsi:type="dcterms:W3CDTF">2008-01-10T17:37:13Z</dcterms:created>
  <dcterms:modified xsi:type="dcterms:W3CDTF">2014-12-03T21:19:12Z</dcterms:modified>
</cp:coreProperties>
</file>