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0"/>
  </p:notesMasterIdLst>
  <p:handoutMasterIdLst>
    <p:handoutMasterId r:id="rId41"/>
  </p:handoutMasterIdLst>
  <p:sldIdLst>
    <p:sldId id="542" r:id="rId2"/>
    <p:sldId id="543" r:id="rId3"/>
    <p:sldId id="519" r:id="rId4"/>
    <p:sldId id="431" r:id="rId5"/>
    <p:sldId id="435" r:id="rId6"/>
    <p:sldId id="496" r:id="rId7"/>
    <p:sldId id="464" r:id="rId8"/>
    <p:sldId id="521" r:id="rId9"/>
    <p:sldId id="513" r:id="rId10"/>
    <p:sldId id="523" r:id="rId11"/>
    <p:sldId id="517" r:id="rId12"/>
    <p:sldId id="544" r:id="rId13"/>
    <p:sldId id="541" r:id="rId14"/>
    <p:sldId id="390" r:id="rId15"/>
    <p:sldId id="540"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91494" autoAdjust="0"/>
  </p:normalViewPr>
  <p:slideViewPr>
    <p:cSldViewPr snapToGrid="0">
      <p:cViewPr>
        <p:scale>
          <a:sx n="100" d="100"/>
          <a:sy n="100" d="100"/>
        </p:scale>
        <p:origin x="-816" y="-80"/>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commentAuthors" Target="commentAuthors.xml"/><Relationship Id="rId44" Type="http://schemas.openxmlformats.org/officeDocument/2006/relationships/presProps" Target="presProps.xml"/><Relationship Id="rId4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smtClean="0"/>
              <a:t>for Angola, </a:t>
            </a:r>
            <a:r>
              <a:rPr lang="en-GB" i="0" baseline="0" dirty="0" smtClean="0"/>
              <a:t>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Angola</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solidFill>
                  <a:prstClr val="black"/>
                </a:solidFill>
                <a:latin typeface="Calibri" pitchFamily="34" charset="0"/>
                <a:cs typeface="Calibri" pitchFamily="34" charset="0"/>
              </a:rPr>
              <a:pPr eaLnBrk="1" hangingPunct="1"/>
              <a:t>15</a:t>
            </a:fld>
            <a:endParaRPr lang="en-US" dirty="0" smtClean="0">
              <a:solidFill>
                <a:prstClr val="black"/>
              </a:solidFill>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Angola’s official mortality statistics.)</a:t>
            </a:r>
          </a:p>
          <a:p>
            <a:r>
              <a:rPr lang="en-US" dirty="0" smtClean="0"/>
              <a:t>Other</a:t>
            </a:r>
            <a:r>
              <a:rPr lang="en-US" baseline="0" dirty="0" smtClean="0"/>
              <a:t> data sources are listed here and include </a:t>
            </a:r>
            <a:r>
              <a:rPr lang="en-US" dirty="0" smtClean="0"/>
              <a:t>country reports. </a:t>
            </a:r>
          </a:p>
          <a:p>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Angola </a:t>
            </a:r>
            <a:r>
              <a:rPr lang="en-US" i="1" dirty="0" smtClean="0"/>
              <a:t>Under—five child mortality rate </a:t>
            </a:r>
            <a:r>
              <a:rPr lang="en-US" dirty="0" smtClean="0"/>
              <a:t>and </a:t>
            </a:r>
            <a:r>
              <a:rPr lang="en-US" i="1" dirty="0" smtClean="0"/>
              <a:t>Maternal mortality ratio  </a:t>
            </a:r>
            <a:r>
              <a:rPr lang="en-US" i="0" dirty="0" smtClean="0"/>
              <a:t>have</a:t>
            </a:r>
            <a:r>
              <a:rPr lang="en-US" i="0" baseline="0" dirty="0" smtClean="0"/>
              <a:t> been</a:t>
            </a:r>
            <a:r>
              <a:rPr lang="en-US" dirty="0" smtClean="0"/>
              <a:t> declining, but are still high.  Newer UN</a:t>
            </a:r>
            <a:r>
              <a:rPr lang="en-US" baseline="0" dirty="0" smtClean="0"/>
              <a:t> estimates show an Under-five mortality rate of 167 for 2013, which indicates a slight increase child death.</a:t>
            </a:r>
            <a:endParaRPr lang="en-US" dirty="0" smtClean="0"/>
          </a:p>
          <a:p>
            <a:endParaRPr lang="en-US" baseline="0" dirty="0" smtClean="0"/>
          </a:p>
          <a:p>
            <a:r>
              <a:rPr lang="en-US" i="1" baseline="0" dirty="0" smtClean="0"/>
              <a:t>(Note: Updated 2013 child mortality data from “</a:t>
            </a:r>
            <a:r>
              <a:rPr lang="en-ZA" sz="1200" b="0" i="1" kern="1200" dirty="0" smtClean="0">
                <a:solidFill>
                  <a:schemeClr val="tx1"/>
                </a:solidFill>
                <a:effectLst/>
                <a:latin typeface="+mn-lt"/>
                <a:ea typeface="+mn-ea"/>
                <a:cs typeface="+mn-cs"/>
              </a:rPr>
              <a:t>The UN Inter-agency Group for Child Mortality Estimation, 2014)</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a:t>
            </a:r>
            <a:r>
              <a:rPr lang="en-US" i="0" dirty="0" smtClean="0"/>
              <a:t>sub-Saharan Africa, including Angola,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28% of child deaths occur in the neonatal period.  Most of these can be prevented.  Post-neonatal deaths can, also,</a:t>
            </a:r>
            <a:r>
              <a:rPr lang="en-US" baseline="0" dirty="0" smtClean="0"/>
              <a:t> mostly be prevented and come mainly from Pneumonia, Diarrhoea, Malaria, and Injuries.</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r>
              <a:rPr lang="en-US" i="0" baseline="0" dirty="0" smtClean="0"/>
              <a:t> </a:t>
            </a:r>
          </a:p>
          <a:p>
            <a:r>
              <a:rPr lang="en-US" baseline="0" dirty="0" smtClean="0"/>
              <a:t>(</a:t>
            </a:r>
            <a:r>
              <a:rPr lang="en-US" i="1" baseline="0" dirty="0" smtClean="0"/>
              <a:t>Please note that updated infant and neonatal mortality rates as of 2013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It’s useful to consider what delivery strategies are used to deliver these interventions and how</a:t>
            </a:r>
            <a:r>
              <a:rPr lang="en-US" baseline="0" dirty="0" smtClean="0"/>
              <a:t> to overcome </a:t>
            </a:r>
            <a:r>
              <a:rPr lang="en-US" i="0" baseline="0" dirty="0" smtClean="0"/>
              <a:t>barriers to delivery or to utilization of key services.</a:t>
            </a:r>
          </a:p>
          <a:p>
            <a:endParaRPr lang="en-US" i="0" baseline="0" dirty="0" smtClean="0"/>
          </a:p>
          <a:p>
            <a:r>
              <a:rPr lang="en-US" i="0" baseline="0" dirty="0" smtClean="0"/>
              <a:t>(No data available for </a:t>
            </a:r>
            <a:r>
              <a:rPr lang="en-US" i="1" baseline="0" dirty="0" smtClean="0"/>
              <a:t>Demand for family planning satisfied </a:t>
            </a:r>
            <a:r>
              <a:rPr lang="en-US" i="0" baseline="0" dirty="0" smtClean="0"/>
              <a:t>or for </a:t>
            </a:r>
            <a:r>
              <a:rPr lang="en-US" i="1" baseline="0" dirty="0" smtClean="0"/>
              <a:t>Postnatal care</a:t>
            </a:r>
            <a:r>
              <a:rPr lang="en-US" i="0" baseline="0" dirty="0" smtClean="0"/>
              <a:t>)</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Less than half of births are attended by skilled health personnel.  I</a:t>
            </a:r>
            <a:r>
              <a:rPr lang="en-US" baseline="0" dirty="0" smtClean="0"/>
              <a:t>t’s important to consider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17% of HIV+ pregnant women are receiving ARV’s for PMTCT.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80% of women are attended at least once by a skilled health provider during pregnancy. Quality of care for antenatal care also needs to be considered.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for Angola, there are many </a:t>
            </a:r>
            <a:r>
              <a:rPr lang="en-US" baseline="0" dirty="0" smtClean="0"/>
              <a:t>maternal and newborn health indicators without data.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Angola’s </a:t>
            </a:r>
            <a:r>
              <a:rPr lang="en-US" i="1" dirty="0" smtClean="0"/>
              <a:t>Immunization</a:t>
            </a:r>
            <a:r>
              <a:rPr lang="en-US" dirty="0" smtClean="0"/>
              <a:t> coverage is high</a:t>
            </a:r>
            <a:r>
              <a:rPr lang="en-US" baseline="0" dirty="0" smtClean="0"/>
              <a:t>, as indicated by the 3 out of the 5 indicators for which data are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There is no recent data available on </a:t>
            </a:r>
            <a:r>
              <a:rPr lang="en-US" sz="1200" i="1" kern="1200" dirty="0" smtClean="0">
                <a:solidFill>
                  <a:schemeClr val="tx1"/>
                </a:solidFill>
                <a:latin typeface="+mn-lt"/>
                <a:ea typeface="+mn-ea"/>
                <a:cs typeface="+mn-cs"/>
              </a:rPr>
              <a:t>Percentage of children with suspected pneumonia taken to an appropriate provider.   </a:t>
            </a:r>
            <a:r>
              <a:rPr lang="en-US" baseline="0" dirty="0" smtClean="0"/>
              <a:t>Also, data on those receiving antibiotics is not available.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 recent data is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Angola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This slide show is intended to stimulate discussion about country progress in Angola</a:t>
            </a:r>
            <a:r>
              <a:rPr lang="en-US" i="0" baseline="0" dirty="0" smtClean="0"/>
              <a:t>, </a:t>
            </a:r>
            <a:r>
              <a:rPr lang="en-US" i="0" dirty="0" smtClean="0"/>
              <a:t>using data from global data bases as of early 2014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very low in 2011</a:t>
            </a:r>
            <a:r>
              <a:rPr lang="en-US" baseline="0" dirty="0" smtClean="0"/>
              <a:t> (the most recent data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prevalence </a:t>
            </a:r>
            <a:r>
              <a:rPr lang="en-US" baseline="0" dirty="0" smtClean="0"/>
              <a:t>declined.</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were 11%</a:t>
            </a:r>
            <a:r>
              <a:rPr lang="en-US" baseline="0" dirty="0" smtClean="0"/>
              <a:t> in 2001</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Access</a:t>
            </a:r>
            <a:r>
              <a:rPr lang="en-US" baseline="0" dirty="0" smtClean="0"/>
              <a:t> to </a:t>
            </a:r>
            <a:r>
              <a:rPr lang="en-US" i="1" baseline="0" dirty="0" smtClean="0"/>
              <a:t>Improved drinking water </a:t>
            </a:r>
            <a:r>
              <a:rPr lang="en-US" i="0" baseline="0" dirty="0" smtClean="0"/>
              <a:t> has grown in urban areas, but 51% of the rural population is using surface water for drinking.  Another 15% are using unimproved sources.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51% of the rural population still practice </a:t>
            </a:r>
            <a:r>
              <a:rPr lang="en-US" i="0" dirty="0" smtClean="0"/>
              <a:t>open defecation</a:t>
            </a:r>
            <a:r>
              <a:rPr lang="en-US" dirty="0" smtClean="0"/>
              <a:t>.  Another 30% are using unimproved facilities.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Angola has adopted some of the policies being tracked by Countdown.  Other policies mentioned</a:t>
            </a:r>
            <a:r>
              <a:rPr lang="en-US" sz="1200" kern="1200" baseline="0" dirty="0" smtClean="0">
                <a:solidFill>
                  <a:schemeClr val="tx1"/>
                </a:solidFill>
                <a:latin typeface="+mn-lt"/>
                <a:ea typeface="+mn-ea"/>
                <a:cs typeface="+mn-cs"/>
              </a:rPr>
              <a:t> here, if adopted and implemented </a:t>
            </a:r>
            <a:r>
              <a:rPr lang="en-US" baseline="0" dirty="0" smtClean="0"/>
              <a:t>at scale, can contribute to improved coverage of life saving interventions.   </a:t>
            </a:r>
            <a:r>
              <a:rPr lang="en-US" sz="1200" kern="1200" dirty="0" smtClean="0">
                <a:solidFill>
                  <a:schemeClr val="tx1"/>
                </a:solidFill>
                <a:latin typeface="+mn-lt"/>
                <a:ea typeface="+mn-ea"/>
                <a:cs typeface="+mn-cs"/>
              </a:rPr>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i="0" baseline="0" dirty="0" smtClean="0"/>
              <a:t> </a:t>
            </a:r>
            <a:r>
              <a:rPr lang="en-US" dirty="0" smtClean="0"/>
              <a:t>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Angola does not have sufficient data for the Countdown equity analysis.  Conducting 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a:p>
            <a:endParaRPr lang="en-US"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i="0" dirty="0" smtClean="0"/>
              <a:t>,</a:t>
            </a:r>
            <a:r>
              <a:rPr lang="en-US" i="0" baseline="0" dirty="0" smtClean="0"/>
              <a:t> and </a:t>
            </a:r>
            <a:r>
              <a:rPr lang="en-US" dirty="0" smtClean="0"/>
              <a:t>Part 2 will describe</a:t>
            </a:r>
            <a:r>
              <a:rPr lang="en-US" baseline="0" dirty="0" smtClean="0"/>
              <a:t> the </a:t>
            </a:r>
            <a:r>
              <a:rPr lang="en-GB" i="0" baseline="0" dirty="0" smtClean="0"/>
              <a:t>Angola</a:t>
            </a:r>
            <a:r>
              <a:rPr lang="en-GB" i="1" baseline="0" dirty="0" smtClean="0"/>
              <a:t> </a:t>
            </a:r>
            <a:r>
              <a:rPr lang="en-US" baseline="0" dirty="0" smtClean="0"/>
              <a:t>profile.</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err="1" smtClean="0">
                <a:solidFill>
                  <a:srgbClr val="800000"/>
                </a:solidFill>
                <a:latin typeface="+mj-lt"/>
                <a:ea typeface="+mj-ea"/>
                <a:cs typeface="Calibri" pitchFamily="34" charset="0"/>
              </a:rPr>
              <a:t>Angol</a:t>
            </a:r>
            <a:r>
              <a:rPr kumimoji="0" lang="en-US" sz="4300" b="1" i="0" u="none" strike="noStrike" kern="1200" cap="none" spc="0" normalizeH="0" baseline="0" noProof="0" dirty="0" smtClean="0">
                <a:ln>
                  <a:noFill/>
                </a:ln>
                <a:solidFill>
                  <a:srgbClr val="800000"/>
                </a:solidFill>
                <a:effectLst/>
                <a:uLnTx/>
                <a:uFillTx/>
                <a:latin typeface="+mj-lt"/>
                <a:ea typeface="+mj-ea"/>
                <a:cs typeface="Calibri" pitchFamily="34" charset="0"/>
              </a:rPr>
              <a:t>a</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smtClean="0">
                <a:solidFill>
                  <a:srgbClr val="800000"/>
                </a:solidFill>
              </a:rPr>
              <a:t>Four streams </a:t>
            </a:r>
            <a:r>
              <a:rPr lang="en-US" sz="2600" b="1" dirty="0">
                <a:solidFill>
                  <a:srgbClr val="800000"/>
                </a:solidFill>
              </a:rPr>
              <a:t>of work to promote accountability, </a:t>
            </a:r>
            <a:r>
              <a:rPr lang="en-US" sz="2600" b="1" dirty="0" smtClean="0">
                <a:solidFill>
                  <a:srgbClr val="800000"/>
                </a:solidFill>
              </a:rPr>
              <a:t/>
            </a:r>
            <a:br>
              <a:rPr lang="en-US" sz="2600" b="1" dirty="0" smtClean="0">
                <a:solidFill>
                  <a:srgbClr val="800000"/>
                </a:solidFill>
              </a:rPr>
            </a:br>
            <a:r>
              <a:rPr lang="en-US" sz="2600" b="1" dirty="0" smtClean="0">
                <a:solidFill>
                  <a:srgbClr val="800000"/>
                </a:solidFill>
              </a:rPr>
              <a:t>2011-2015 </a:t>
            </a:r>
            <a:endParaRPr lang="en-US" sz="2600" b="1" dirty="0">
              <a:solidFill>
                <a:srgbClr val="800000"/>
              </a:solidFill>
            </a:endParaRPr>
          </a:p>
          <a:p>
            <a:pPr lvl="1">
              <a:buClr>
                <a:srgbClr val="800000"/>
              </a:buClr>
              <a:buFont typeface="Arial" pitchFamily="34" charset="0"/>
              <a:buChar char="•"/>
            </a:pPr>
            <a:r>
              <a:rPr lang="en-US" sz="2600" dirty="0" smtClean="0"/>
              <a:t>Responsive </a:t>
            </a:r>
            <a:r>
              <a:rPr lang="en-US" sz="2600" dirty="0"/>
              <a:t>to </a:t>
            </a:r>
            <a:r>
              <a:rPr lang="en-US" sz="2600" dirty="0" smtClean="0"/>
              <a:t>global accountability frameworks</a:t>
            </a:r>
          </a:p>
          <a:p>
            <a:pPr lvl="1">
              <a:buClr>
                <a:srgbClr val="800000"/>
              </a:buClr>
              <a:buNone/>
            </a:pPr>
            <a:r>
              <a:rPr lang="en-US" sz="2200" dirty="0" smtClean="0"/>
              <a:t>     -Annual reporting on 11 indicators for the Commission </a:t>
            </a:r>
            <a:r>
              <a:rPr lang="en-US" sz="2200" dirty="0"/>
              <a:t>on Information and Accountability </a:t>
            </a:r>
            <a:r>
              <a:rPr lang="en-US" sz="2200" dirty="0" smtClean="0"/>
              <a:t>for </a:t>
            </a:r>
            <a:r>
              <a:rPr lang="en-US" sz="2200" dirty="0"/>
              <a:t>Women’s and Children’s </a:t>
            </a:r>
            <a:r>
              <a:rPr lang="en-US" sz="2200" dirty="0" smtClean="0"/>
              <a:t>Health (COIA)</a:t>
            </a:r>
          </a:p>
          <a:p>
            <a:pPr lvl="1">
              <a:buClr>
                <a:srgbClr val="800000"/>
              </a:buClr>
              <a:buNone/>
            </a:pPr>
            <a:r>
              <a:rPr lang="en-US" sz="2200" dirty="0" smtClean="0"/>
              <a:t>     -Contributes to follow-up of A Promise Renewed/Call to Action </a:t>
            </a:r>
          </a:p>
          <a:p>
            <a:pPr lvl="1">
              <a:buClr>
                <a:srgbClr val="800000"/>
              </a:buClr>
              <a:buFont typeface="Arial" pitchFamily="34" charset="0"/>
              <a:buChar char="•"/>
            </a:pPr>
            <a:r>
              <a:rPr lang="en-US" sz="2600" dirty="0" smtClean="0"/>
              <a:t>Production </a:t>
            </a:r>
            <a:r>
              <a:rPr lang="en-US" sz="2600" dirty="0"/>
              <a:t>of country profiles/report and global event(s</a:t>
            </a:r>
            <a:r>
              <a:rPr lang="en-US" sz="2600" dirty="0" smtClean="0"/>
              <a:t>)</a:t>
            </a:r>
          </a:p>
          <a:p>
            <a:pPr lvl="1">
              <a:buClr>
                <a:srgbClr val="800000"/>
              </a:buClr>
              <a:buFont typeface="Arial" pitchFamily="34" charset="0"/>
              <a:buChar char="•"/>
            </a:pPr>
            <a:r>
              <a:rPr lang="en-US" sz="2600" dirty="0" smtClean="0"/>
              <a:t>Cross-cutting </a:t>
            </a:r>
            <a:r>
              <a:rPr lang="en-US" sz="2600" dirty="0"/>
              <a:t>analyses</a:t>
            </a:r>
          </a:p>
          <a:p>
            <a:pPr lvl="1">
              <a:buClr>
                <a:srgbClr val="800000"/>
              </a:buClr>
              <a:buFont typeface="Arial" pitchFamily="34" charset="0"/>
              <a:buChar char="•"/>
            </a:pPr>
            <a:r>
              <a:rPr lang="en-US" sz="2600" b="1" dirty="0">
                <a:solidFill>
                  <a:srgbClr val="800000"/>
                </a:solidFill>
              </a:rPr>
              <a:t>Country-level </a:t>
            </a:r>
            <a:r>
              <a:rPr lang="en-US" sz="2600" b="1" dirty="0" smtClean="0">
                <a:solidFill>
                  <a:srgbClr val="800000"/>
                </a:solidFill>
              </a:rPr>
              <a:t>engagement</a:t>
            </a:r>
          </a:p>
        </p:txBody>
      </p:sp>
    </p:spTree>
    <p:extLst>
      <p:ext uri="{BB962C8B-B14F-4D97-AF65-F5344CB8AC3E}">
        <p14:creationId xmlns:p14="http://schemas.microsoft.com/office/powerpoint/2010/main" val="313797979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Angola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2051"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40893" y="-342000"/>
            <a:ext cx="5562015" cy="7200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3244512" y="-19645313"/>
            <a:ext cx="5559381" cy="7200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13244512" y="-19645313"/>
            <a:ext cx="5559381" cy="7200000"/>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4368802" y="-342000"/>
            <a:ext cx="5559381" cy="7200000"/>
          </a:xfrm>
          <a:prstGeom prst="rect">
            <a:avLst/>
          </a:prstGeom>
          <a:noFill/>
          <a:ln w="9525">
            <a:noFill/>
            <a:miter lim="800000"/>
            <a:headEnd/>
            <a:tailEnd/>
          </a:ln>
        </p:spPr>
      </p:pic>
    </p:spTree>
    <p:extLst>
      <p:ext uri="{BB962C8B-B14F-4D97-AF65-F5344CB8AC3E}">
        <p14:creationId xmlns:p14="http://schemas.microsoft.com/office/powerpoint/2010/main" val="175128705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3067050" y="192088"/>
            <a:ext cx="5848350"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National progress towards</a:t>
            </a:r>
          </a:p>
          <a:p>
            <a:pPr algn="ctr"/>
            <a:r>
              <a:rPr lang="en-US" sz="3600" b="1" dirty="0" smtClean="0">
                <a:solidFill>
                  <a:srgbClr val="FFFFFF"/>
                </a:solidFill>
                <a:latin typeface="Calibri" pitchFamily="34" charset="0"/>
                <a:cs typeface="Calibri" pitchFamily="34" charset="0"/>
              </a:rPr>
              <a:t>MDGs 4 &amp; 5</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206750" y="139965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2012:</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76648" y="4980563"/>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smtClean="0">
                <a:solidFill>
                  <a:srgbClr val="990033"/>
                </a:solidFill>
                <a:latin typeface="+mn-lt"/>
                <a:cs typeface="Calibri" pitchFamily="34" charset="0"/>
              </a:rPr>
              <a:t>2013 </a:t>
            </a:r>
            <a:r>
              <a:rPr lang="en-US" sz="2400" b="1" dirty="0">
                <a:solidFill>
                  <a:srgbClr val="990033"/>
                </a:solidFill>
                <a:latin typeface="+mn-lt"/>
                <a:cs typeface="Calibri" pitchFamily="34" charset="0"/>
              </a:rPr>
              <a:t>child mortality data was released in late </a:t>
            </a:r>
            <a:r>
              <a:rPr lang="en-US" sz="2400" b="1" dirty="0" smtClean="0">
                <a:solidFill>
                  <a:srgbClr val="990033"/>
                </a:solidFill>
                <a:latin typeface="+mn-lt"/>
                <a:cs typeface="Calibri" pitchFamily="34" charset="0"/>
              </a:rPr>
              <a:t>2014:</a:t>
            </a:r>
          </a:p>
          <a:p>
            <a:pPr algn="ctr">
              <a:defRPr/>
            </a:pPr>
            <a:r>
              <a:rPr lang="en-US" sz="2200" dirty="0" smtClean="0">
                <a:latin typeface="+mn-lt"/>
              </a:rPr>
              <a:t>Under-five </a:t>
            </a:r>
            <a:r>
              <a:rPr lang="en-US" sz="2200" dirty="0">
                <a:latin typeface="+mn-lt"/>
              </a:rPr>
              <a:t>m</a:t>
            </a:r>
            <a:r>
              <a:rPr lang="en-US" sz="2200" dirty="0" smtClean="0">
                <a:latin typeface="+mn-lt"/>
              </a:rPr>
              <a:t>ortality rate (U5MR)= 167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102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47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27025" y="1924050"/>
            <a:ext cx="8570419" cy="2988000"/>
          </a:xfrm>
          <a:prstGeom prst="rect">
            <a:avLst/>
          </a:prstGeom>
          <a:noFill/>
          <a:ln w="9525">
            <a:noFill/>
            <a:miter lim="800000"/>
            <a:headEnd/>
            <a:tailEnd/>
          </a:ln>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a:t>
            </a:r>
            <a:r>
              <a:rPr lang="en-US" sz="2400" dirty="0" smtClean="0">
                <a:latin typeface="+mj-lt"/>
              </a:rPr>
              <a:t>25%</a:t>
            </a:r>
            <a:endParaRPr lang="en-US" sz="2400" dirty="0">
              <a:latin typeface="+mj-lt"/>
            </a:endParaRPr>
          </a:p>
          <a:p>
            <a:r>
              <a:rPr lang="en-US" sz="2400" dirty="0">
                <a:latin typeface="+mj-lt"/>
              </a:rPr>
              <a:t>Hypertension – </a:t>
            </a:r>
            <a:r>
              <a:rPr lang="en-US" sz="2400" dirty="0" smtClean="0">
                <a:latin typeface="+mj-lt"/>
              </a:rPr>
              <a:t>16%</a:t>
            </a:r>
            <a:endParaRPr lang="en-US" sz="2400" dirty="0">
              <a:latin typeface="+mj-lt"/>
            </a:endParaRPr>
          </a:p>
          <a:p>
            <a:r>
              <a:rPr lang="en-US" sz="2400" dirty="0">
                <a:latin typeface="+mj-lt"/>
              </a:rPr>
              <a:t>Unsafe abortion – </a:t>
            </a:r>
            <a:r>
              <a:rPr lang="en-US" sz="2400" dirty="0" smtClean="0">
                <a:latin typeface="+mj-lt"/>
              </a:rPr>
              <a:t>10%</a:t>
            </a:r>
            <a:endParaRPr lang="en-US" sz="2400" dirty="0">
              <a:latin typeface="+mj-lt"/>
            </a:endParaRPr>
          </a:p>
          <a:p>
            <a:r>
              <a:rPr lang="en-US" sz="2400" dirty="0">
                <a:latin typeface="+mj-lt"/>
              </a:rPr>
              <a:t>Sepsis – </a:t>
            </a:r>
            <a:r>
              <a:rPr lang="en-US" sz="2400" dirty="0" smtClean="0">
                <a:latin typeface="+mj-lt"/>
              </a:rPr>
              <a:t>10%</a:t>
            </a:r>
            <a:endParaRPr lang="en-US" sz="2400" dirty="0">
              <a:latin typeface="+mj-lt"/>
            </a:endParaRP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3095624" y="239713"/>
            <a:ext cx="5819775"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Why do sub-Saharan African mothers die?</a:t>
            </a:r>
            <a:endParaRPr lang="en-US" sz="3600" b="1" dirty="0">
              <a:solidFill>
                <a:srgbClr val="FFFFFF"/>
              </a:solidFill>
              <a:latin typeface="Calibri" pitchFamily="34" charset="0"/>
              <a:cs typeface="Calibri"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3333751" y="1733550"/>
            <a:ext cx="5437895" cy="3600000"/>
          </a:xfrm>
          <a:prstGeom prst="rect">
            <a:avLst/>
          </a:prstGeom>
          <a:noFill/>
          <a:ln w="9525">
            <a:noFill/>
            <a:miter lim="800000"/>
            <a:headEnd/>
            <a:tailEnd/>
          </a:ln>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43239" y="2004473"/>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28%</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15% </a:t>
            </a:r>
            <a:r>
              <a:rPr lang="en-US" sz="2400" dirty="0" smtClean="0">
                <a:latin typeface="+mn-lt"/>
                <a:cs typeface="Calibri" pitchFamily="34" charset="0"/>
              </a:rPr>
              <a:t>Diarrhoea </a:t>
            </a:r>
            <a:r>
              <a:rPr lang="en-US" sz="2400" dirty="0">
                <a:latin typeface="+mn-lt"/>
                <a:cs typeface="Calibri" pitchFamily="34" charset="0"/>
              </a:rPr>
              <a:t>– </a:t>
            </a:r>
            <a:r>
              <a:rPr lang="en-US" sz="2400" dirty="0" smtClean="0">
                <a:latin typeface="+mn-lt"/>
                <a:cs typeface="Calibri" pitchFamily="34" charset="0"/>
              </a:rPr>
              <a:t>14%</a:t>
            </a:r>
          </a:p>
          <a:p>
            <a:pPr lvl="0">
              <a:defRPr/>
            </a:pPr>
            <a:r>
              <a:rPr lang="en-US" sz="2400" dirty="0">
                <a:solidFill>
                  <a:prstClr val="black"/>
                </a:solidFill>
                <a:latin typeface="Calibri"/>
                <a:cs typeface="Calibri" pitchFamily="34" charset="0"/>
              </a:rPr>
              <a:t>Malaria – </a:t>
            </a:r>
            <a:r>
              <a:rPr lang="en-US" sz="2400" dirty="0" smtClean="0">
                <a:solidFill>
                  <a:prstClr val="black"/>
                </a:solidFill>
                <a:latin typeface="Calibri"/>
                <a:cs typeface="Calibri" pitchFamily="34" charset="0"/>
              </a:rPr>
              <a:t>13%</a:t>
            </a:r>
            <a:endParaRPr lang="en-US" sz="2400" dirty="0">
              <a:solidFill>
                <a:prstClr val="black"/>
              </a:solidFill>
              <a:latin typeface="Calibri"/>
              <a:cs typeface="Calibri" pitchFamily="34" charset="0"/>
            </a:endParaRPr>
          </a:p>
          <a:p>
            <a:pPr>
              <a:defRPr/>
            </a:pPr>
            <a:r>
              <a:rPr lang="en-US" sz="2400" dirty="0" smtClean="0">
                <a:latin typeface="+mn-lt"/>
                <a:cs typeface="Calibri" pitchFamily="34" charset="0"/>
              </a:rPr>
              <a:t>Injuries – 5%</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24115" y="5619793"/>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2867024" y="268288"/>
            <a:ext cx="6010275" cy="58477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Why do Angolan children die?</a:t>
            </a:r>
            <a:endParaRPr lang="en-US" sz="3200" b="1" dirty="0">
              <a:solidFill>
                <a:srgbClr val="FFFFFF"/>
              </a:solidFill>
              <a:latin typeface="Calibri" pitchFamily="34" charset="0"/>
              <a:cs typeface="Calibri" pitchFamily="34" charset="0"/>
            </a:endParaRPr>
          </a:p>
        </p:txBody>
      </p:sp>
      <p:pic>
        <p:nvPicPr>
          <p:cNvPr id="3074" name="Picture 2"/>
          <p:cNvPicPr>
            <a:picLocks noChangeAspect="1" noChangeArrowheads="1"/>
          </p:cNvPicPr>
          <p:nvPr/>
        </p:nvPicPr>
        <p:blipFill>
          <a:blip r:embed="rId3" cstate="print"/>
          <a:srcRect/>
          <a:stretch>
            <a:fillRect/>
          </a:stretch>
        </p:blipFill>
        <p:spPr bwMode="auto">
          <a:xfrm>
            <a:off x="2686050" y="1257300"/>
            <a:ext cx="6289091" cy="4320000"/>
          </a:xfrm>
          <a:prstGeom prst="rect">
            <a:avLst/>
          </a:prstGeom>
          <a:noFill/>
          <a:ln w="9525">
            <a:noFill/>
            <a:miter lim="800000"/>
            <a:headEnd/>
            <a:tailEnd/>
          </a:ln>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10" name="Rectangle 8"/>
          <p:cNvSpPr>
            <a:spLocks noChangeArrowheads="1"/>
          </p:cNvSpPr>
          <p:nvPr/>
        </p:nvSpPr>
        <p:spPr bwMode="auto">
          <a:xfrm>
            <a:off x="5233085" y="32571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685800" y="1133475"/>
            <a:ext cx="7731496" cy="5400000"/>
          </a:xfrm>
          <a:prstGeom prst="rect">
            <a:avLst/>
          </a:prstGeom>
          <a:noFill/>
          <a:ln w="9525">
            <a:noFill/>
            <a:miter lim="800000"/>
            <a:headEnd/>
            <a:tailEnd/>
          </a:ln>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896941" y="6056237"/>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3" cstate="print"/>
          <a:srcRect/>
          <a:stretch>
            <a:fillRect/>
          </a:stretch>
        </p:blipFill>
        <p:spPr bwMode="auto">
          <a:xfrm>
            <a:off x="1152525" y="533400"/>
            <a:ext cx="6916783" cy="5400000"/>
          </a:xfrm>
          <a:prstGeom prst="rect">
            <a:avLst/>
          </a:prstGeom>
          <a:noFill/>
          <a:ln w="9525">
            <a:noFill/>
            <a:miter lim="800000"/>
            <a:headEnd/>
            <a:tailEnd/>
          </a:ln>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6146" name="Picture 2"/>
          <p:cNvPicPr>
            <a:picLocks noChangeAspect="1" noChangeArrowheads="1"/>
          </p:cNvPicPr>
          <p:nvPr/>
        </p:nvPicPr>
        <p:blipFill>
          <a:blip r:embed="rId3" cstate="print"/>
          <a:srcRect/>
          <a:stretch>
            <a:fillRect/>
          </a:stretch>
        </p:blipFill>
        <p:spPr bwMode="auto">
          <a:xfrm>
            <a:off x="1162051" y="1019175"/>
            <a:ext cx="6972315" cy="5400000"/>
          </a:xfrm>
          <a:prstGeom prst="rect">
            <a:avLst/>
          </a:prstGeom>
          <a:noFill/>
          <a:ln w="9525">
            <a:noFill/>
            <a:miter lim="800000"/>
            <a:headEnd/>
            <a:tailEnd/>
          </a:ln>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srcRect/>
          <a:stretch>
            <a:fillRect/>
          </a:stretch>
        </p:blipFill>
        <p:spPr bwMode="auto">
          <a:xfrm>
            <a:off x="1333500" y="1066800"/>
            <a:ext cx="6835689" cy="5400000"/>
          </a:xfrm>
          <a:prstGeom prst="rect">
            <a:avLst/>
          </a:prstGeom>
          <a:noFill/>
          <a:ln w="9525">
            <a:noFill/>
            <a:miter lim="800000"/>
            <a:headEnd/>
            <a:tailEnd/>
          </a:ln>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srcRect/>
          <a:stretch>
            <a:fillRect/>
          </a:stretch>
        </p:blipFill>
        <p:spPr bwMode="auto">
          <a:xfrm>
            <a:off x="1095375" y="1038225"/>
            <a:ext cx="7341716" cy="5400000"/>
          </a:xfrm>
          <a:prstGeom prst="rect">
            <a:avLst/>
          </a:prstGeom>
          <a:noFill/>
          <a:ln w="9525">
            <a:noFill/>
            <a:miter lim="800000"/>
            <a:headEnd/>
            <a:tailEnd/>
          </a:ln>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2014.</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9218" name="Picture 2"/>
          <p:cNvPicPr>
            <a:picLocks noChangeAspect="1" noChangeArrowheads="1"/>
          </p:cNvPicPr>
          <p:nvPr/>
        </p:nvPicPr>
        <p:blipFill>
          <a:blip r:embed="rId3" cstate="print"/>
          <a:srcRect/>
          <a:stretch>
            <a:fillRect/>
          </a:stretch>
        </p:blipFill>
        <p:spPr bwMode="auto">
          <a:xfrm>
            <a:off x="962025" y="1085850"/>
            <a:ext cx="7329941" cy="5400000"/>
          </a:xfrm>
          <a:prstGeom prst="rect">
            <a:avLst/>
          </a:prstGeom>
          <a:noFill/>
          <a:ln w="9525">
            <a:noFill/>
            <a:miter lim="800000"/>
            <a:headEnd/>
            <a:tailEnd/>
          </a:ln>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0242" name="Picture 2"/>
          <p:cNvPicPr>
            <a:picLocks noChangeAspect="1" noChangeArrowheads="1"/>
          </p:cNvPicPr>
          <p:nvPr/>
        </p:nvPicPr>
        <p:blipFill>
          <a:blip r:embed="rId3" cstate="print"/>
          <a:srcRect/>
          <a:stretch>
            <a:fillRect/>
          </a:stretch>
        </p:blipFill>
        <p:spPr bwMode="auto">
          <a:xfrm>
            <a:off x="981075" y="942975"/>
            <a:ext cx="7626008" cy="5400000"/>
          </a:xfrm>
          <a:prstGeom prst="rect">
            <a:avLst/>
          </a:prstGeom>
          <a:noFill/>
          <a:ln w="9525">
            <a:noFill/>
            <a:miter lim="800000"/>
            <a:headEnd/>
            <a:tailEnd/>
          </a:ln>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7114" y="1131410"/>
            <a:ext cx="7385836" cy="5269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srcRect/>
          <a:stretch>
            <a:fillRect/>
          </a:stretch>
        </p:blipFill>
        <p:spPr bwMode="auto">
          <a:xfrm>
            <a:off x="933451" y="1133475"/>
            <a:ext cx="7563260" cy="5040000"/>
          </a:xfrm>
          <a:prstGeom prst="rect">
            <a:avLst/>
          </a:prstGeom>
          <a:noFill/>
          <a:ln w="9525">
            <a:noFill/>
            <a:miter lim="800000"/>
            <a:headEnd/>
            <a:tailEnd/>
          </a:ln>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Angola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srcRect/>
          <a:stretch>
            <a:fillRect/>
          </a:stretch>
        </p:blipFill>
        <p:spPr bwMode="auto">
          <a:xfrm>
            <a:off x="1133476" y="1104900"/>
            <a:ext cx="7439691" cy="5040000"/>
          </a:xfrm>
          <a:prstGeom prst="rect">
            <a:avLst/>
          </a:prstGeom>
          <a:noFill/>
          <a:ln w="9525">
            <a:noFill/>
            <a:miter lim="800000"/>
            <a:headEnd/>
            <a:tailEnd/>
          </a:ln>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srcRect/>
          <a:stretch>
            <a:fillRect/>
          </a:stretch>
        </p:blipFill>
        <p:spPr bwMode="auto">
          <a:xfrm>
            <a:off x="1266825" y="1019175"/>
            <a:ext cx="7003125" cy="5400000"/>
          </a:xfrm>
          <a:prstGeom prst="rect">
            <a:avLst/>
          </a:prstGeom>
          <a:noFill/>
          <a:ln w="9525">
            <a:noFill/>
            <a:miter lim="800000"/>
            <a:headEnd/>
            <a:tailEnd/>
          </a:ln>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0149" y="1164619"/>
            <a:ext cx="6981189" cy="524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srcRect/>
          <a:stretch>
            <a:fillRect/>
          </a:stretch>
        </p:blipFill>
        <p:spPr bwMode="auto">
          <a:xfrm>
            <a:off x="1609725" y="1019175"/>
            <a:ext cx="6254054" cy="5400000"/>
          </a:xfrm>
          <a:prstGeom prst="rect">
            <a:avLst/>
          </a:prstGeom>
          <a:noFill/>
          <a:ln w="9525">
            <a:noFill/>
            <a:miter lim="800000"/>
            <a:headEnd/>
            <a:tailEnd/>
          </a:ln>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8547" y="1117256"/>
            <a:ext cx="6735279" cy="547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 </a:t>
            </a:r>
            <a:r>
              <a:rPr lang="en-US" sz="2400" dirty="0" smtClean="0"/>
              <a:t> Midwifery personnel authorized to administer core set of life saving interventions</a:t>
            </a:r>
            <a:r>
              <a:rPr lang="en-US" sz="2400" dirty="0"/>
              <a:t> </a:t>
            </a:r>
          </a:p>
          <a:p>
            <a:r>
              <a:rPr lang="en-US" sz="2400" b="1" dirty="0" smtClean="0">
                <a:solidFill>
                  <a:srgbClr val="800000"/>
                </a:solidFill>
              </a:rPr>
              <a:t>NO</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YES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smtClean="0">
                <a:solidFill>
                  <a:srgbClr val="800000"/>
                </a:solidFill>
              </a:rPr>
              <a:t>YES</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PARTIAL </a:t>
            </a:r>
            <a:r>
              <a:rPr lang="en-US" sz="2400" dirty="0" smtClean="0"/>
              <a:t>- Pneumococcal vaccine</a:t>
            </a:r>
          </a:p>
          <a:p>
            <a:endParaRPr lang="en-US" sz="2000" dirty="0"/>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18.3 </a:t>
            </a:r>
            <a:r>
              <a:rPr lang="en-US" sz="2200" dirty="0"/>
              <a:t>(</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25%  </a:t>
            </a:r>
            <a:r>
              <a:rPr lang="en-US" sz="2200" dirty="0" smtClean="0"/>
              <a:t>(2006)</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$212 </a:t>
            </a:r>
            <a:r>
              <a:rPr lang="en-US" sz="2200" dirty="0" smtClean="0"/>
              <a:t>(2012)</a:t>
            </a:r>
          </a:p>
          <a:p>
            <a:pPr>
              <a:spcBef>
                <a:spcPts val="0"/>
              </a:spcBef>
              <a:spcAft>
                <a:spcPts val="600"/>
              </a:spcAft>
              <a:buClr>
                <a:srgbClr val="800000"/>
              </a:buClr>
            </a:pPr>
            <a:r>
              <a:rPr lang="en-US" sz="2200" dirty="0" smtClean="0"/>
              <a:t>Government spending on health:   </a:t>
            </a:r>
            <a:r>
              <a:rPr lang="en-US" sz="2200" b="1" dirty="0">
                <a:solidFill>
                  <a:srgbClr val="800000"/>
                </a:solidFill>
              </a:rPr>
              <a:t>6</a:t>
            </a:r>
            <a:r>
              <a:rPr lang="en-US" sz="2200" b="1" dirty="0" smtClean="0">
                <a:solidFill>
                  <a:srgbClr val="800000"/>
                </a:solidFill>
              </a:rPr>
              <a:t>% </a:t>
            </a:r>
            <a:r>
              <a:rPr lang="en-US" sz="2200" dirty="0" smtClean="0"/>
              <a:t>(2012)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27% </a:t>
            </a:r>
            <a:r>
              <a:rPr lang="en-US" sz="2200" dirty="0" smtClean="0"/>
              <a:t>(2012)</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$6 </a:t>
            </a:r>
            <a:r>
              <a:rPr lang="en-US" sz="2200" dirty="0" smtClean="0"/>
              <a:t>(2011)</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$7 </a:t>
            </a:r>
            <a:r>
              <a:rPr lang="en-US" sz="2200" dirty="0" smtClean="0"/>
              <a:t>(2011)</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Who is </a:t>
            </a:r>
            <a:r>
              <a:rPr lang="en-US" sz="3600" b="1" smtClean="0">
                <a:solidFill>
                  <a:srgbClr val="FFFFFF"/>
                </a:solidFill>
                <a:latin typeface="Calibri" pitchFamily="34" charset="0"/>
                <a:cs typeface="Calibri" pitchFamily="34" charset="0"/>
              </a:rPr>
              <a:t>left behind?</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252244" y="2147263"/>
            <a:ext cx="36258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cs typeface="Calibri" pitchFamily="34" charset="0"/>
              </a:rPr>
              <a:t>There 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smtClean="0">
                <a:solidFill>
                  <a:srgbClr val="990033"/>
                </a:solidFill>
                <a:cs typeface="Calibri" pitchFamily="34" charset="0"/>
              </a:rPr>
              <a:t>groups </a:t>
            </a:r>
            <a:r>
              <a:rPr lang="en-US" sz="2800" dirty="0" smtClean="0">
                <a:cs typeface="Calibri" pitchFamily="34" charset="0"/>
              </a:rPr>
              <a:t>for Angola. </a:t>
            </a:r>
            <a:r>
              <a:rPr lang="en-US" sz="2800" b="1" dirty="0" smtClean="0">
                <a:solidFill>
                  <a:srgbClr val="990033"/>
                </a:solidFill>
                <a:cs typeface="Calibri" pitchFamily="34" charset="0"/>
              </a:rPr>
              <a:t>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091" y="381794"/>
            <a:ext cx="4279410" cy="620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Angola Countdown profile</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12337</TotalTime>
  <Words>2366</Words>
  <Application>Microsoft Macintosh PowerPoint</Application>
  <PresentationFormat>On-screen Show (4:3)</PresentationFormat>
  <Paragraphs>224</Paragraphs>
  <Slides>38</Slides>
  <Notes>37</Notes>
  <HiddenSlides>2</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730</cp:revision>
  <cp:lastPrinted>2012-06-12T19:26:24Z</cp:lastPrinted>
  <dcterms:created xsi:type="dcterms:W3CDTF">2008-01-10T17:37:13Z</dcterms:created>
  <dcterms:modified xsi:type="dcterms:W3CDTF">2014-12-03T11:01:45Z</dcterms:modified>
</cp:coreProperties>
</file>