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2" r:id="rId2"/>
    <p:sldId id="543" r:id="rId3"/>
    <p:sldId id="519" r:id="rId4"/>
    <p:sldId id="431" r:id="rId5"/>
    <p:sldId id="435" r:id="rId6"/>
    <p:sldId id="496" r:id="rId7"/>
    <p:sldId id="464" r:id="rId8"/>
    <p:sldId id="521" r:id="rId9"/>
    <p:sldId id="513" r:id="rId10"/>
    <p:sldId id="523" r:id="rId11"/>
    <p:sldId id="517" r:id="rId12"/>
    <p:sldId id="544" r:id="rId13"/>
    <p:sldId id="522" r:id="rId14"/>
    <p:sldId id="390" r:id="rId15"/>
    <p:sldId id="412" r:id="rId16"/>
    <p:sldId id="518" r:id="rId17"/>
    <p:sldId id="500" r:id="rId18"/>
    <p:sldId id="413" r:id="rId19"/>
    <p:sldId id="545"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54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4298" autoAdjust="0"/>
  </p:normalViewPr>
  <p:slideViewPr>
    <p:cSldViewPr snapToGrid="0">
      <p:cViewPr>
        <p:scale>
          <a:sx n="110" d="100"/>
          <a:sy n="110" d="100"/>
        </p:scale>
        <p:origin x="-528" y="752"/>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Guinea-Bissau,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Guinea-Bissau</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Guinea</a:t>
            </a:r>
            <a:r>
              <a:rPr lang="en-US" sz="1200" i="1" kern="1200" baseline="0" dirty="0" smtClean="0">
                <a:solidFill>
                  <a:schemeClr val="tx1"/>
                </a:solidFill>
                <a:latin typeface="+mn-lt"/>
                <a:ea typeface="+mn-ea"/>
                <a:cs typeface="+mn-cs"/>
              </a:rPr>
              <a:t> Bissau</a:t>
            </a:r>
            <a:r>
              <a:rPr lang="en-US" sz="1200" i="1" kern="1200" dirty="0" smtClean="0">
                <a:solidFill>
                  <a:schemeClr val="tx1"/>
                </a:solidFill>
                <a:latin typeface="+mn-lt"/>
                <a:ea typeface="+mn-ea"/>
                <a:cs typeface="+mn-cs"/>
              </a:rPr>
              <a:t>’s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Guinea-</a:t>
            </a:r>
            <a:r>
              <a:rPr lang="en-US" i="0" smtClean="0"/>
              <a:t>Bissau</a:t>
            </a:r>
            <a:r>
              <a:rPr lang="en-US" i="0" baseline="0" smtClean="0"/>
              <a:t> </a:t>
            </a:r>
            <a:r>
              <a:rPr lang="en-US" i="1" smtClean="0"/>
              <a:t>Under-five </a:t>
            </a:r>
            <a:r>
              <a:rPr lang="en-US" i="1" dirty="0" smtClean="0"/>
              <a:t>child mortality rate </a:t>
            </a:r>
            <a:r>
              <a:rPr lang="en-US" dirty="0" smtClean="0"/>
              <a:t>and </a:t>
            </a:r>
            <a:r>
              <a:rPr lang="en-US" i="1" dirty="0" smtClean="0"/>
              <a:t>Maternal mortality ratio  </a:t>
            </a:r>
            <a:r>
              <a:rPr lang="en-US" dirty="0" smtClean="0"/>
              <a:t>are declining</a:t>
            </a:r>
            <a:r>
              <a:rPr lang="en-US" baseline="0" dirty="0" smtClean="0"/>
              <a:t> slowly</a:t>
            </a:r>
            <a:r>
              <a:rPr lang="en-US" dirty="0" smtClean="0"/>
              <a:t>, but are still very high.  Newer UN</a:t>
            </a:r>
            <a:r>
              <a:rPr lang="en-US" baseline="0" dirty="0" smtClean="0"/>
              <a:t> estimates show an </a:t>
            </a:r>
            <a:r>
              <a:rPr lang="en-US" i="1" baseline="0" dirty="0" smtClean="0"/>
              <a:t>Under-five mortality rate </a:t>
            </a:r>
            <a:r>
              <a:rPr lang="en-US" baseline="0" dirty="0" smtClean="0"/>
              <a:t>of 124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Guinea</a:t>
            </a:r>
            <a:r>
              <a:rPr lang="en-US" i="0" baseline="0" dirty="0" smtClean="0"/>
              <a:t>-Bissau</a:t>
            </a:r>
            <a:r>
              <a:rPr lang="en-US" i="0" dirty="0" smtClean="0"/>
              <a:t>,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Guinea-Bissau, some 36% </a:t>
            </a:r>
            <a:r>
              <a:rPr lang="en-US" dirty="0" smtClean="0"/>
              <a:t>of child deaths occur in the neonatal period.  Most of these can be prevented.  Post-neonatal deaths can, also,</a:t>
            </a:r>
            <a:r>
              <a:rPr lang="en-US" baseline="0" dirty="0" smtClean="0"/>
              <a:t> mostly be prevented and come mainly from Malaria, Pneumonia, and 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r>
              <a:rPr lang="en-US" i="0" baseline="0" dirty="0" smtClean="0"/>
              <a:t>No data is </a:t>
            </a:r>
            <a:r>
              <a:rPr lang="en-US" i="0" baseline="0" dirty="0" smtClean="0"/>
              <a:t>available </a:t>
            </a:r>
            <a:r>
              <a:rPr lang="en-US" i="0" baseline="0" dirty="0" smtClean="0"/>
              <a:t>for postnatal care.</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is still low.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a:t>
            </a:r>
            <a:r>
              <a:rPr lang="en-US" dirty="0" smtClean="0"/>
              <a:t>33</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Guinea-Bissau, 93</a:t>
            </a:r>
            <a:r>
              <a:rPr lang="en-US" baseline="0" dirty="0" smtClean="0"/>
              <a:t>% of women attend at least one </a:t>
            </a:r>
            <a:r>
              <a:rPr lang="en-US" i="1" baseline="0" dirty="0" smtClean="0"/>
              <a:t>Antenatal care </a:t>
            </a:r>
            <a:r>
              <a:rPr lang="en-US" baseline="0" dirty="0" smtClean="0"/>
              <a:t>visit with a skilled provider during pregnancy.  </a:t>
            </a:r>
            <a:r>
              <a:rPr lang="en-US" baseline="0" dirty="0" smtClean="0"/>
              <a:t>68% of </a:t>
            </a:r>
            <a:r>
              <a:rPr lang="en-US" baseline="0" dirty="0" smtClean="0"/>
              <a:t>women are attending the necessary 4 visits, as shown on the next slide. </a:t>
            </a:r>
            <a:r>
              <a:rPr lang="en-US" baseline="0" dirty="0" smtClean="0"/>
              <a:t>Quality </a:t>
            </a:r>
            <a:r>
              <a:rPr lang="en-US" baseline="0" dirty="0" smtClean="0"/>
              <a:t>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a:t>
            </a:r>
            <a:r>
              <a:rPr lang="en-US" dirty="0" smtClean="0"/>
              <a:t>there</a:t>
            </a:r>
            <a:r>
              <a:rPr lang="en-US" baseline="0" dirty="0" smtClean="0"/>
              <a:t> is still room for improvement for a number of </a:t>
            </a:r>
            <a:r>
              <a:rPr lang="en-US" dirty="0" smtClean="0"/>
              <a:t>other </a:t>
            </a:r>
            <a:r>
              <a:rPr lang="en-US" baseline="0" dirty="0" smtClean="0"/>
              <a:t>maternal and newborn health indicators. </a:t>
            </a:r>
            <a:r>
              <a:rPr lang="en-US" baseline="0" dirty="0" smtClean="0"/>
              <a:t>The rural C-Section rate is below the minimum target required to save lives. There are no data available for postnatal visits for baby and mother, and for women with low body mass index. </a:t>
            </a:r>
            <a:r>
              <a:rPr lang="en-US" baseline="0" dirty="0" smtClean="0"/>
              <a:t>These indicators can be helpful in monitoring coverage of important interventions.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Guinea-Bissau</a:t>
            </a:r>
            <a:r>
              <a:rPr lang="en-US" i="0" baseline="0" dirty="0" smtClean="0"/>
              <a:t> has data for 3 out of the 5 indicators related to immunization. </a:t>
            </a:r>
            <a:r>
              <a:rPr lang="en-US" i="0" dirty="0" smtClean="0"/>
              <a:t>Guinea</a:t>
            </a:r>
            <a:r>
              <a:rPr lang="en-US" i="0" dirty="0" smtClean="0"/>
              <a:t>-Bissau</a:t>
            </a:r>
            <a:r>
              <a:rPr lang="en-US" i="0" baseline="0" dirty="0" smtClean="0"/>
              <a:t>’s </a:t>
            </a:r>
            <a:r>
              <a:rPr lang="en-US" i="1" dirty="0" smtClean="0"/>
              <a:t>Immunization</a:t>
            </a:r>
            <a:r>
              <a:rPr lang="en-US" dirty="0" smtClean="0"/>
              <a:t> coverage is</a:t>
            </a:r>
            <a:r>
              <a:rPr lang="en-US" baseline="0" dirty="0" smtClean="0"/>
              <a:t> inconsistent and shows room for improvement for all </a:t>
            </a:r>
            <a:r>
              <a:rPr lang="en-US" baseline="0" dirty="0" smtClean="0"/>
              <a:t>antigens for which data are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some 52% of children with</a:t>
            </a:r>
            <a:r>
              <a:rPr lang="en-US" baseline="0" dirty="0" smtClean="0"/>
              <a:t> suspected pneumonia were taken to an appropriate provider.  35% received 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children with diarrhoea are being treated with ORS, although other indicators of home</a:t>
            </a:r>
            <a:r>
              <a:rPr lang="en-US" baseline="0" dirty="0" smtClean="0"/>
              <a:t> treatment are more positive with more than half receiving increased fluids and continued feeding</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a:t>
            </a:r>
            <a:r>
              <a:rPr lang="en-US" i="0" baseline="0" dirty="0" smtClean="0"/>
              <a:t> </a:t>
            </a:r>
            <a:r>
              <a:rPr lang="en-US" i="0" dirty="0" smtClean="0"/>
              <a:t>government officials, local and international colleagues from </a:t>
            </a:r>
            <a:r>
              <a:rPr lang="en-US" sz="1200" i="0" dirty="0" smtClean="0"/>
              <a:t>Guinea-Bissau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Guinea-Bissau</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stagnant at around 36%</a:t>
            </a:r>
            <a:r>
              <a:rPr lang="en-US" baseline="0" dirty="0" smtClean="0"/>
              <a:t> as of </a:t>
            </a:r>
            <a:r>
              <a:rPr lang="en-US" dirty="0" smtClean="0"/>
              <a:t>2010.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still high.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a:t>
            </a:r>
            <a:r>
              <a:rPr lang="en-US" baseline="0" dirty="0" smtClean="0"/>
              <a:t> is</a:t>
            </a:r>
            <a:r>
              <a:rPr lang="en-US" dirty="0" smtClean="0"/>
              <a:t> 38%.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is growing, especially in urban areas.   Around </a:t>
            </a:r>
            <a:r>
              <a:rPr lang="en-US" baseline="0" dirty="0" smtClean="0"/>
              <a:t>26</a:t>
            </a:r>
            <a:r>
              <a:rPr lang="en-US" baseline="0" dirty="0" smtClean="0"/>
              <a:t>% of the total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2012, </a:t>
            </a:r>
            <a:r>
              <a:rPr lang="en-US" dirty="0" smtClean="0"/>
              <a:t>43% of the rural population still practice </a:t>
            </a:r>
            <a:r>
              <a:rPr lang="en-US" i="0" dirty="0" smtClean="0"/>
              <a:t>open defecation</a:t>
            </a:r>
            <a:r>
              <a:rPr lang="en-US" dirty="0" smtClean="0"/>
              <a:t>.  </a:t>
            </a:r>
            <a:r>
              <a:rPr lang="en-US" smtClean="0"/>
              <a:t>Another </a:t>
            </a:r>
            <a:r>
              <a:rPr lang="en-US" smtClean="0"/>
              <a:t>45%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Guinea-Bissau has fully adopted only one of the internationally recommended policies being tracked by Countdown</a:t>
            </a:r>
            <a:r>
              <a:rPr lang="en-US" dirty="0" smtClean="0"/>
              <a:t>. </a:t>
            </a:r>
            <a:r>
              <a:rPr lang="en-US" sz="1200" kern="1200" dirty="0" smtClean="0">
                <a:solidFill>
                  <a:schemeClr val="tx1"/>
                </a:solidFill>
                <a:effectLst/>
                <a:latin typeface="+mn-lt"/>
                <a:ea typeface="+mn-ea"/>
                <a:cs typeface="+mn-cs"/>
              </a:rPr>
              <a:t>  It can be useful to explore why full adoption hasn’t happened and the current status of implementation for each policy.  </a:t>
            </a:r>
            <a:r>
              <a:rPr lang="en-US" dirty="0" smtClean="0"/>
              <a:t>For </a:t>
            </a:r>
            <a:r>
              <a:rPr lang="en-US" i="1" dirty="0" smtClean="0"/>
              <a:t>Postnatal home visits</a:t>
            </a:r>
            <a:r>
              <a:rPr lang="en-US" dirty="0" smtClean="0"/>
              <a:t>, policy</a:t>
            </a:r>
            <a:r>
              <a:rPr lang="en-US" baseline="0" dirty="0" smtClean="0"/>
              <a:t> information was not available.  Adopting these policies and implementing them at scale can contribute to improved coverage.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defTabSz="914350">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baseline="0" dirty="0" smtClean="0"/>
              <a:t>Skilled birth attendant</a:t>
            </a:r>
            <a:r>
              <a:rPr lang="en-US" i="0" baseline="0" dirty="0" smtClean="0"/>
              <a:t> and</a:t>
            </a:r>
            <a:r>
              <a:rPr lang="en-US" dirty="0" smtClean="0"/>
              <a:t> </a:t>
            </a:r>
            <a:r>
              <a:rPr lang="en-US" i="1" dirty="0" smtClean="0"/>
              <a:t>Careseeking for pneumonia  </a:t>
            </a:r>
            <a:r>
              <a:rPr lang="en-US" baseline="0" dirty="0" smtClean="0"/>
              <a:t>which depend more on health facilities.  Other</a:t>
            </a:r>
            <a:r>
              <a:rPr lang="en-US" dirty="0" smtClean="0">
                <a:solidFill>
                  <a:srgbClr val="FF0000"/>
                </a:solidFill>
              </a:rPr>
              <a:t> interventions –</a:t>
            </a:r>
            <a:r>
              <a:rPr lang="en-US" i="1" dirty="0" smtClean="0">
                <a:solidFill>
                  <a:srgbClr val="FF0000"/>
                </a:solidFill>
              </a:rPr>
              <a:t>ITN use, and ORT &amp; continued feeding</a:t>
            </a:r>
            <a:r>
              <a:rPr lang="en-US" dirty="0" smtClean="0">
                <a:solidFill>
                  <a:srgbClr val="FF0000"/>
                </a:solidFill>
              </a:rPr>
              <a:t> , that depend less on facilities, show much smaller gaps in coverage.</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baseline="0" dirty="0" smtClean="0"/>
          </a:p>
          <a:p>
            <a:r>
              <a:rPr lang="en-US" i="1" baseline="0" dirty="0" smtClean="0"/>
              <a:t>(Note: Additional Equity slides for Guinea Bissau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a:t>
            </a:r>
            <a:r>
              <a:rPr lang="en-US" baseline="0" dirty="0" smtClean="0"/>
              <a:t> and </a:t>
            </a:r>
            <a:r>
              <a:rPr lang="en-US" dirty="0" smtClean="0"/>
              <a:t>Part 2 will describe</a:t>
            </a:r>
            <a:r>
              <a:rPr lang="en-US" baseline="0" dirty="0" smtClean="0"/>
              <a:t> the </a:t>
            </a:r>
            <a:r>
              <a:rPr lang="en-GB" i="0" baseline="0" dirty="0" smtClean="0"/>
              <a:t>Guinea-Bissau</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0"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Guinea-Bissau</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Guinea-Bissau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3036455" y="222106"/>
            <a:ext cx="5849938"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78043" y="1397922"/>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171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124 </a:t>
            </a:r>
            <a:r>
              <a:rPr lang="en-US" sz="2200" dirty="0">
                <a:latin typeface="+mn-lt"/>
              </a:rPr>
              <a:t>deaths per 1000 live births</a:t>
            </a:r>
          </a:p>
          <a:p>
            <a:pPr algn="ctr"/>
            <a:r>
              <a:rPr lang="en-US" sz="2200" dirty="0" smtClean="0">
                <a:latin typeface="+mn-lt"/>
              </a:rPr>
              <a:t>Infant mortality rate (IMR) </a:t>
            </a:r>
            <a:r>
              <a:rPr lang="en-US" sz="2200" dirty="0">
                <a:latin typeface="+mn-lt"/>
              </a:rPr>
              <a:t>= 7</a:t>
            </a:r>
            <a:r>
              <a:rPr lang="en-US" sz="2200" dirty="0" smtClean="0">
                <a:latin typeface="+mn-lt"/>
              </a:rPr>
              <a:t>8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44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45158" y="2027382"/>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30373911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14375" y="2042573"/>
            <a:ext cx="254083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36</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latin typeface="+mn-lt"/>
                <a:cs typeface="Calibri" pitchFamily="34" charset="0"/>
              </a:rPr>
              <a:t>Malaria – 18%</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12%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10%</a:t>
            </a:r>
          </a:p>
          <a:p>
            <a:pPr>
              <a:defRPr/>
            </a:pPr>
            <a:r>
              <a:rPr lang="en-US" sz="2400" dirty="0" smtClean="0">
                <a:latin typeface="+mn-lt"/>
                <a:cs typeface="Calibri" pitchFamily="34" charset="0"/>
              </a:rPr>
              <a:t>Injuries – 4%</a:t>
            </a:r>
          </a:p>
          <a:p>
            <a:pPr>
              <a:defRPr/>
            </a:pPr>
            <a:r>
              <a:rPr lang="en-US" sz="2400" dirty="0" smtClean="0">
                <a:latin typeface="+mn-lt"/>
                <a:cs typeface="Calibri" pitchFamily="34" charset="0"/>
              </a:rPr>
              <a:t>HIV/AIDS- 3%</a:t>
            </a:r>
          </a:p>
          <a:p>
            <a:pPr>
              <a:defRPr/>
            </a:pPr>
            <a:r>
              <a:rPr lang="en-US" sz="2400" dirty="0" smtClean="0">
                <a:latin typeface="+mn-lt"/>
                <a:cs typeface="Calibri" pitchFamily="34" charset="0"/>
              </a:rPr>
              <a:t>Measles – 1%</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09272" y="268288"/>
            <a:ext cx="6188363" cy="1077218"/>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Guinea-Bissauan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04803" y="1829955"/>
            <a:ext cx="5797388" cy="39780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19099" y="257017"/>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810438" y="1140690"/>
            <a:ext cx="7700308" cy="54252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282650" y="437573"/>
            <a:ext cx="6810309"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57983" y="1099128"/>
            <a:ext cx="7028034" cy="54216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09203" y="1203036"/>
            <a:ext cx="6789736" cy="540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318" y="1150796"/>
            <a:ext cx="7158038" cy="518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988240" y="1203037"/>
            <a:ext cx="7509954" cy="54216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24298" y="1243446"/>
            <a:ext cx="7061040"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037" y="1201770"/>
            <a:ext cx="7086600" cy="514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550" y="1147030"/>
            <a:ext cx="7741622" cy="518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Guinea-Bissau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503" y="1162996"/>
            <a:ext cx="7722571" cy="527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6237" y="1038209"/>
            <a:ext cx="6934200" cy="562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737" y="1159001"/>
            <a:ext cx="6553200" cy="542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0447" y="1131454"/>
            <a:ext cx="6423105"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504420" y="1085273"/>
            <a:ext cx="6389159"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25538"/>
            <a:ext cx="8229600"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NO </a:t>
            </a:r>
            <a:r>
              <a:rPr lang="en-US" sz="2400" dirty="0" smtClean="0"/>
              <a:t>- Midwifery personnel authorized to administer core set of life saving interventions</a:t>
            </a:r>
            <a:r>
              <a:rPr lang="en-US" sz="2400" dirty="0"/>
              <a:t> </a:t>
            </a:r>
          </a:p>
          <a:p>
            <a:r>
              <a:rPr lang="en-US" sz="2400" b="1" dirty="0">
                <a:solidFill>
                  <a:srgbClr val="800000"/>
                </a:solidFill>
              </a:rPr>
              <a:t>PARTIAL </a:t>
            </a:r>
            <a:r>
              <a:rPr lang="en-US" sz="2400" dirty="0" smtClean="0"/>
              <a:t>- International Code of Marketing of Breastmilk Substitutes</a:t>
            </a:r>
          </a:p>
          <a:p>
            <a:r>
              <a:rPr lang="en-US" sz="2400" b="1" dirty="0">
                <a:solidFill>
                  <a:srgbClr val="800000"/>
                </a:solidFill>
              </a:rPr>
              <a:t>*</a:t>
            </a:r>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PARTIAL </a:t>
            </a:r>
            <a:r>
              <a:rPr lang="en-US" sz="2400" dirty="0" smtClean="0"/>
              <a:t>- 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
        <p:nvSpPr>
          <p:cNvPr id="2" name="TextBox 1"/>
          <p:cNvSpPr txBox="1"/>
          <p:nvPr/>
        </p:nvSpPr>
        <p:spPr>
          <a:xfrm>
            <a:off x="361950" y="640080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6.6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127% </a:t>
            </a:r>
            <a:r>
              <a:rPr lang="en-US" sz="2200" dirty="0" smtClean="0"/>
              <a:t>(2002)</a:t>
            </a:r>
            <a:r>
              <a:rPr lang="en-US" sz="2200" b="1" dirty="0" smtClean="0">
                <a:solidFill>
                  <a:srgbClr val="800000"/>
                </a:solidFill>
              </a:rPr>
              <a:t>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a:t>
            </a:r>
            <a:r>
              <a:rPr lang="en-US" sz="2200" b="1" dirty="0">
                <a:solidFill>
                  <a:srgbClr val="800000"/>
                </a:solidFill>
              </a:rPr>
              <a:t>6</a:t>
            </a:r>
            <a:r>
              <a:rPr lang="en-US" sz="2200" b="1" dirty="0" smtClean="0">
                <a:solidFill>
                  <a:srgbClr val="800000"/>
                </a:solidFill>
              </a:rPr>
              <a:t>6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8</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43%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$18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$47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37545" y="268288"/>
            <a:ext cx="4144819"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92130" y="1250303"/>
            <a:ext cx="415187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a:t>
            </a:r>
            <a:r>
              <a:rPr lang="en-US" sz="2800" b="1" dirty="0" smtClean="0">
                <a:latin typeface="+mn-lt"/>
                <a:cs typeface="Calibri" pitchFamily="34" charset="0"/>
              </a:rPr>
              <a:t>Guinea-Bissau</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skilled birth attendant and careseeking for pneumonia.</a:t>
            </a:r>
          </a:p>
          <a:p>
            <a:pPr>
              <a:spcBef>
                <a:spcPts val="600"/>
              </a:spcBef>
              <a:spcAft>
                <a:spcPts val="600"/>
              </a:spcAft>
              <a:defRPr/>
            </a:pPr>
            <a:r>
              <a:rPr lang="en-US" sz="2800" dirty="0" smtClean="0">
                <a:latin typeface="+mn-lt"/>
                <a:cs typeface="Calibri" pitchFamily="34" charset="0"/>
              </a:rPr>
              <a:t>ORT and ITN use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dirty="0">
              <a:solidFill>
                <a:srgbClr val="C00000"/>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268288"/>
            <a:ext cx="4221126" cy="646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7220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Guinea-Bissau </a:t>
            </a:r>
            <a:endParaRPr lang="en-US" sz="4600" dirty="0"/>
          </a:p>
        </p:txBody>
      </p:sp>
    </p:spTree>
    <p:extLst>
      <p:ext uri="{BB962C8B-B14F-4D97-AF65-F5344CB8AC3E}">
        <p14:creationId xmlns:p14="http://schemas.microsoft.com/office/powerpoint/2010/main" val="4254746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Guinea-Bissau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906437" y="1621766"/>
            <a:ext cx="5401308"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71931" y="1587259"/>
            <a:ext cx="5329722"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93962" y="1104181"/>
            <a:ext cx="6582386"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85336" y="1190445"/>
            <a:ext cx="6587488"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12505</TotalTime>
  <Words>3116</Words>
  <Application>Microsoft Macintosh PowerPoint</Application>
  <PresentationFormat>On-screen Show (4:3)</PresentationFormat>
  <Paragraphs>264</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Guinea-Bissau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747</cp:revision>
  <cp:lastPrinted>2012-06-12T19:26:24Z</cp:lastPrinted>
  <dcterms:created xsi:type="dcterms:W3CDTF">2008-01-10T17:37:13Z</dcterms:created>
  <dcterms:modified xsi:type="dcterms:W3CDTF">2014-12-03T21:47:19Z</dcterms:modified>
</cp:coreProperties>
</file>