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802" autoAdjust="0"/>
  </p:normalViewPr>
  <p:slideViewPr>
    <p:cSldViewPr snapToGrid="0">
      <p:cViewPr>
        <p:scale>
          <a:sx n="110" d="100"/>
          <a:sy n="110" d="100"/>
        </p:scale>
        <p:origin x="-528" y="-80"/>
      </p:cViewPr>
      <p:guideLst>
        <p:guide orient="horz" pos="2160"/>
        <p:guide pos="2327"/>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Guatemala,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Guatemala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Guatemala’s official mortality statistics.)</a:t>
            </a:r>
          </a:p>
          <a:p>
            <a:r>
              <a:rPr lang="en-US" dirty="0" smtClean="0"/>
              <a:t>Other data</a:t>
            </a:r>
            <a:r>
              <a:rPr lang="en-US" baseline="0" dirty="0" smtClean="0"/>
              <a:t>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Guatemala has made impressive gains in reducing the </a:t>
            </a:r>
            <a:r>
              <a:rPr lang="en-US" i="1" dirty="0" smtClean="0"/>
              <a:t>Under-five child mortality rate </a:t>
            </a:r>
            <a:r>
              <a:rPr lang="en-US" i="0" dirty="0" smtClean="0"/>
              <a:t>but has made less progress in reducing the </a:t>
            </a:r>
            <a:r>
              <a:rPr lang="en-US" i="1" dirty="0" smtClean="0"/>
              <a:t>Maternal mortality ratio. </a:t>
            </a:r>
            <a:r>
              <a:rPr lang="en-US" i="0" dirty="0" smtClean="0"/>
              <a:t>The</a:t>
            </a:r>
            <a:r>
              <a:rPr lang="en-US" i="1" dirty="0" smtClean="0"/>
              <a:t> Maternal mortality ratio</a:t>
            </a:r>
            <a:r>
              <a:rPr lang="en-US" dirty="0" smtClean="0"/>
              <a:t> is especially high compared the MDG Target.  </a:t>
            </a:r>
          </a:p>
          <a:p>
            <a:r>
              <a:rPr lang="en-US" dirty="0" smtClean="0"/>
              <a:t>Newer UN</a:t>
            </a:r>
            <a:r>
              <a:rPr lang="en-US" baseline="0" dirty="0" smtClean="0"/>
              <a:t> estimates show an </a:t>
            </a:r>
            <a:r>
              <a:rPr lang="en-US" i="1" baseline="0" dirty="0" smtClean="0"/>
              <a:t>Under-five mortality rate </a:t>
            </a:r>
            <a:r>
              <a:rPr lang="en-US" baseline="0" dirty="0" smtClean="0"/>
              <a:t>of 31 for 2013.</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0" kern="1200" dirty="0" smtClean="0">
                <a:solidFill>
                  <a:schemeClr val="tx1"/>
                </a:solidFill>
                <a:effectLst/>
                <a:latin typeface="+mn-lt"/>
                <a:ea typeface="+mn-ea"/>
                <a:cs typeface="+mn-cs"/>
              </a:rPr>
              <a:t>”)</a:t>
            </a:r>
            <a:endParaRPr 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Latin American </a:t>
            </a:r>
            <a:r>
              <a:rPr lang="en-US" i="0" smtClean="0"/>
              <a:t>and Caribbean (LAC) </a:t>
            </a:r>
            <a:r>
              <a:rPr lang="en-US" i="0" dirty="0" smtClean="0"/>
              <a:t>region, including Guatemala,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Guatemala, some 48% of child deaths occur in the neonatal period.  Most of these can be prevented.  Post-neonatal deaths can, also,</a:t>
            </a:r>
            <a:r>
              <a:rPr lang="en-US" baseline="0" dirty="0" smtClean="0"/>
              <a:t> mostly be prevented and come mainly from Pneumonia, Injuries, and Diarrhoea. </a:t>
            </a:r>
            <a:r>
              <a:rPr lang="en-US" dirty="0" smtClean="0"/>
              <a:t> </a:t>
            </a:r>
            <a:r>
              <a:rPr lang="en-US" dirty="0" smtClean="0"/>
              <a:t>1% is </a:t>
            </a:r>
            <a:r>
              <a:rPr lang="en-US" dirty="0" smtClean="0"/>
              <a:t>estimated to come from HIV/</a:t>
            </a:r>
            <a:r>
              <a:rPr lang="en-US" dirty="0" smtClean="0"/>
              <a:t>AIDS.</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No data is available for 4 </a:t>
            </a:r>
            <a:r>
              <a:rPr lang="en-US" i="1" dirty="0" smtClean="0"/>
              <a:t>Antenatal care</a:t>
            </a:r>
            <a:r>
              <a:rPr lang="en-US" dirty="0" smtClean="0"/>
              <a:t> visits or for </a:t>
            </a:r>
            <a:r>
              <a:rPr lang="en-US" i="1" dirty="0" smtClean="0"/>
              <a:t>Postnatal care</a:t>
            </a:r>
            <a:r>
              <a:rPr lang="en-US" dirty="0" smtClean="0"/>
              <a:t>.  It’s useful to consider what delivery strategies are used to deliver these interventions and how</a:t>
            </a:r>
            <a:r>
              <a:rPr lang="en-US" baseline="0" dirty="0" smtClean="0"/>
              <a:t> to overcome </a:t>
            </a:r>
            <a:r>
              <a:rPr lang="en-US" i="0" baseline="0" dirty="0" smtClean="0"/>
              <a:t>barriers to delivery or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is still too low.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a:t>
            </a:r>
            <a:r>
              <a:rPr lang="en-US" i="1" dirty="0" smtClean="0"/>
              <a:t>PMTCT</a:t>
            </a:r>
            <a:r>
              <a:rPr lang="en-US" dirty="0" smtClean="0"/>
              <a:t> coverage range is shown</a:t>
            </a:r>
            <a:r>
              <a:rPr lang="en-US" baseline="0" dirty="0" smtClean="0"/>
              <a:t> here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Guatemala, 93</a:t>
            </a:r>
            <a:r>
              <a:rPr lang="en-US" baseline="0" dirty="0" smtClean="0"/>
              <a:t>% of women are attending </a:t>
            </a:r>
            <a:r>
              <a:rPr lang="en-US" i="1" baseline="0" dirty="0" smtClean="0"/>
              <a:t>Antenatal care </a:t>
            </a:r>
            <a:r>
              <a:rPr lang="en-US" baseline="0" dirty="0" smtClean="0"/>
              <a:t>with a skilled provider at least once during pregnancy.  </a:t>
            </a:r>
            <a:r>
              <a:rPr lang="en-US" baseline="0" dirty="0" smtClean="0"/>
              <a:t>Fewer women </a:t>
            </a:r>
            <a:r>
              <a:rPr lang="en-US" baseline="0" dirty="0" smtClean="0"/>
              <a:t>are likely to attend the necessary 4 visits, but as shown on the next slide, that data is not available.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for many </a:t>
            </a:r>
            <a:r>
              <a:rPr lang="en-US" baseline="0" dirty="0" smtClean="0"/>
              <a:t>other maternal and newborn health indicators tracked by Countdown </a:t>
            </a:r>
            <a:r>
              <a:rPr lang="en-US" baseline="0" dirty="0" smtClean="0"/>
              <a:t>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Guatemala has data for 4 out of 5 indicators related</a:t>
            </a:r>
            <a:r>
              <a:rPr lang="en-US" i="0" baseline="0" dirty="0" smtClean="0"/>
              <a:t> to immunization. </a:t>
            </a:r>
            <a:r>
              <a:rPr lang="en-US" i="0" dirty="0" smtClean="0"/>
              <a:t>Guatemala’s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2002 some 64% of caregivers</a:t>
            </a:r>
            <a:r>
              <a:rPr lang="en-US" baseline="0" dirty="0" smtClean="0"/>
              <a:t> sought treatment from an appropriate provider when their children had suspected pneumonia.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2008-9, 37% of children </a:t>
            </a:r>
            <a:r>
              <a:rPr lang="en-US" dirty="0" smtClean="0"/>
              <a:t>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Guatemala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Guatemala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1999 only 1% </a:t>
            </a:r>
            <a:r>
              <a:rPr lang="en-US" baseline="0" dirty="0" smtClean="0"/>
              <a:t>of children &lt;5 were sleeping under a treated bednet.  No recent data is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declined somewhat but are still very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 is stagnant.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However, </a:t>
            </a:r>
            <a:r>
              <a:rPr lang="en-US" baseline="0" dirty="0" smtClean="0"/>
              <a:t>11% </a:t>
            </a:r>
            <a:r>
              <a:rPr lang="en-US" baseline="0" dirty="0" smtClean="0"/>
              <a:t>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sanitation situation is improving, although </a:t>
            </a:r>
            <a:r>
              <a:rPr lang="en-US" dirty="0" smtClean="0"/>
              <a:t>10% of the rural population still practice </a:t>
            </a:r>
            <a:r>
              <a:rPr lang="en-US" i="0" dirty="0" smtClean="0"/>
              <a:t>open defecation</a:t>
            </a:r>
            <a:r>
              <a:rPr lang="en-US" dirty="0" smtClean="0"/>
              <a:t>.  </a:t>
            </a:r>
            <a:r>
              <a:rPr lang="en-US" smtClean="0"/>
              <a:t>Another </a:t>
            </a:r>
            <a:r>
              <a:rPr lang="en-US" smtClean="0"/>
              <a:t>12%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Guatemala has adopted fully almost all of the policies being tracked by Countdown.  It might be useful to understand what aspects of adoption have not been accepted for </a:t>
            </a:r>
            <a:r>
              <a:rPr lang="en-US" sz="1200" i="1" kern="1200" dirty="0" smtClean="0">
                <a:solidFill>
                  <a:schemeClr val="tx1"/>
                </a:solidFill>
                <a:effectLst/>
                <a:latin typeface="+mn-lt"/>
                <a:ea typeface="+mn-ea"/>
                <a:cs typeface="+mn-cs"/>
              </a:rPr>
              <a:t>Midwifery personnel authorization </a:t>
            </a:r>
            <a:r>
              <a:rPr lang="en-US" sz="1200" kern="1200" dirty="0" smtClean="0">
                <a:solidFill>
                  <a:schemeClr val="tx1"/>
                </a:solidFill>
                <a:effectLst/>
                <a:latin typeface="+mn-lt"/>
                <a:ea typeface="+mn-ea"/>
                <a:cs typeface="+mn-cs"/>
              </a:rPr>
              <a:t>and for </a:t>
            </a:r>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Maternity protection Convention 183</a:t>
            </a:r>
            <a:r>
              <a:rPr lang="en-US" sz="1200" kern="1200" baseline="0" dirty="0" smtClean="0">
                <a:solidFill>
                  <a:schemeClr val="tx1"/>
                </a:solidFill>
                <a:effectLst/>
                <a:latin typeface="+mn-lt"/>
                <a:ea typeface="+mn-ea"/>
                <a:cs typeface="+mn-cs"/>
              </a:rPr>
              <a:t>. These policies have been shown to reduce newborn mortality by providing services for newborns closer to the home.</a:t>
            </a:r>
            <a:r>
              <a:rPr lang="en-US" sz="1200" kern="1200" dirty="0" smtClean="0">
                <a:solidFill>
                  <a:schemeClr val="tx1"/>
                </a:solidFill>
                <a:effectLst/>
                <a:latin typeface="+mn-lt"/>
                <a:ea typeface="+mn-ea"/>
                <a:cs typeface="+mn-cs"/>
              </a:rPr>
              <a:t>   Implementing each of these policies at scale can contribute to improved coverage of lifesaving interventions and reduced mortality.</a:t>
            </a:r>
          </a:p>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a:t>
            </a:r>
            <a:r>
              <a:rPr lang="en-US" dirty="0" smtClean="0"/>
              <a:t>, and </a:t>
            </a:r>
            <a:r>
              <a:rPr lang="en-US" i="1" dirty="0" smtClean="0"/>
              <a:t>Demand for family planning satisfied</a:t>
            </a:r>
            <a:r>
              <a:rPr lang="en-US" i="1" baseline="0" dirty="0" smtClean="0"/>
              <a:t>, </a:t>
            </a:r>
            <a:r>
              <a:rPr lang="en-US" baseline="0" dirty="0" smtClean="0"/>
              <a:t>which often depend on facilities.  </a:t>
            </a:r>
            <a:r>
              <a:rPr lang="en-US" sz="1200" kern="1200" dirty="0" smtClean="0">
                <a:solidFill>
                  <a:srgbClr val="FF0000"/>
                </a:solidFill>
                <a:latin typeface="+mn-lt"/>
                <a:ea typeface="+mn-ea"/>
                <a:cs typeface="+mn-cs"/>
              </a:rPr>
              <a:t>Other interventions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r>
              <a:rPr lang="en-US" sz="1200" kern="1200" baseline="0" dirty="0" smtClean="0">
                <a:solidFill>
                  <a:srgbClr val="FF0000"/>
                </a:solidFill>
                <a:latin typeface="+mn-lt"/>
                <a:ea typeface="+mn-ea"/>
                <a:cs typeface="+mn-cs"/>
              </a:rPr>
              <a:t>, especially</a:t>
            </a:r>
            <a:r>
              <a:rPr lang="en-US" sz="1200" i="0" kern="1200" baseline="0" dirty="0" smtClean="0">
                <a:solidFill>
                  <a:srgbClr val="FF0000"/>
                </a:solidFill>
                <a:latin typeface="+mn-lt"/>
                <a:ea typeface="+mn-ea"/>
                <a:cs typeface="+mn-cs"/>
              </a:rPr>
              <a:t> </a:t>
            </a:r>
            <a:r>
              <a:rPr lang="en-US" sz="1200" i="1" kern="1200" baseline="0" dirty="0" smtClean="0">
                <a:solidFill>
                  <a:srgbClr val="FF0000"/>
                </a:solidFill>
                <a:latin typeface="+mn-lt"/>
                <a:ea typeface="+mn-ea"/>
                <a:cs typeface="+mn-cs"/>
              </a:rPr>
              <a:t>ORT and </a:t>
            </a:r>
            <a:r>
              <a:rPr lang="en-US" sz="1200" i="1" kern="1200" baseline="0" smtClean="0">
                <a:solidFill>
                  <a:srgbClr val="FF0000"/>
                </a:solidFill>
                <a:latin typeface="+mn-lt"/>
                <a:ea typeface="+mn-ea"/>
                <a:cs typeface="+mn-cs"/>
              </a:rPr>
              <a:t>continued feeding. </a:t>
            </a:r>
            <a:r>
              <a:rPr lang="en-US" sz="1200" i="0" kern="1200" baseline="0" smtClean="0">
                <a:solidFill>
                  <a:srgbClr val="FF0000"/>
                </a:solidFill>
                <a:latin typeface="+mn-lt"/>
                <a:ea typeface="+mn-ea"/>
                <a:cs typeface="+mn-cs"/>
              </a:rPr>
              <a:t> </a:t>
            </a:r>
            <a:endParaRPr lang="en-US" sz="1200" i="0" kern="1200" baseline="0" dirty="0" smtClean="0">
              <a:solidFill>
                <a:srgbClr val="FF0000"/>
              </a:solidFill>
              <a:latin typeface="+mn-lt"/>
              <a:ea typeface="+mn-ea"/>
              <a:cs typeface="+mn-cs"/>
            </a:endParaRPr>
          </a:p>
          <a:p>
            <a:endParaRPr lang="en-US" baseline="0" dirty="0" smtClean="0"/>
          </a:p>
          <a:p>
            <a:r>
              <a:rPr lang="en-US" i="1" baseline="0" dirty="0" smtClean="0"/>
              <a:t>(These figures might differ from other charts due to differences in data sources.) </a:t>
            </a:r>
            <a:r>
              <a:rPr lang="en-US" baseline="0" dirty="0" smtClean="0"/>
              <a:t> </a:t>
            </a:r>
          </a:p>
          <a:p>
            <a:r>
              <a:rPr lang="en-US" i="1" baseline="0" dirty="0" smtClean="0"/>
              <a:t>(Note: Additional Equity slides for Guatemala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Guatemala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0"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Guatemala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Guatemala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13182" y="268288"/>
            <a:ext cx="6223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78043" y="1536468"/>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373052" y="5247918"/>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31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26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15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269783" y="2108199"/>
            <a:ext cx="8679283" cy="3103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Hypertension –23%</a:t>
            </a:r>
          </a:p>
          <a:p>
            <a:pPr defTabSz="914400" fontAlgn="base">
              <a:spcBef>
                <a:spcPct val="0"/>
              </a:spcBef>
              <a:spcAft>
                <a:spcPct val="0"/>
              </a:spcAft>
            </a:pPr>
            <a:r>
              <a:rPr lang="en-US" sz="2400" dirty="0">
                <a:solidFill>
                  <a:prstClr val="black"/>
                </a:solidFill>
                <a:latin typeface="Calibri"/>
                <a:cs typeface="Arial" charset="0"/>
              </a:rPr>
              <a:t>Haemorrhage – 22%</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8%</a:t>
            </a:r>
          </a:p>
          <a:p>
            <a:pPr defTabSz="914400" fontAlgn="base">
              <a:spcBef>
                <a:spcPct val="0"/>
              </a:spcBef>
              <a:spcAft>
                <a:spcPct val="0"/>
              </a:spcAft>
            </a:pPr>
            <a:r>
              <a:rPr lang="en-US" sz="2400" dirty="0">
                <a:solidFill>
                  <a:prstClr val="black"/>
                </a:solidFill>
                <a:latin typeface="Calibri"/>
                <a:cs typeface="Calibri" pitchFamily="34" charset="0"/>
              </a:rPr>
              <a:t>Embolism – 3%</a:t>
            </a:r>
            <a:endParaRPr lang="en-US" sz="2000"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2950234" y="268288"/>
            <a:ext cx="595222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mothers in the LAC region die?</a:t>
            </a:r>
          </a:p>
        </p:txBody>
      </p:sp>
      <p:pic>
        <p:nvPicPr>
          <p:cNvPr id="2050" name="Picture 2"/>
          <p:cNvPicPr>
            <a:picLocks noChangeAspect="1" noChangeArrowheads="1"/>
          </p:cNvPicPr>
          <p:nvPr/>
        </p:nvPicPr>
        <p:blipFill>
          <a:blip r:embed="rId3" cstate="print"/>
          <a:srcRect/>
          <a:stretch>
            <a:fillRect/>
          </a:stretch>
        </p:blipFill>
        <p:spPr bwMode="auto">
          <a:xfrm>
            <a:off x="3295292" y="1802922"/>
            <a:ext cx="5452243" cy="3600000"/>
          </a:xfrm>
          <a:prstGeom prst="rect">
            <a:avLst/>
          </a:prstGeom>
          <a:noFill/>
          <a:ln w="9525">
            <a:noFill/>
            <a:miter lim="800000"/>
            <a:headEnd/>
            <a:tailEnd/>
          </a:ln>
        </p:spPr>
      </p:pic>
    </p:spTree>
    <p:extLst>
      <p:ext uri="{BB962C8B-B14F-4D97-AF65-F5344CB8AC3E}">
        <p14:creationId xmlns:p14="http://schemas.microsoft.com/office/powerpoint/2010/main" val="20754292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6" y="2031028"/>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48%</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a:t>
            </a:r>
            <a:endParaRPr lang="en-US" sz="2400" dirty="0" smtClean="0">
              <a:solidFill>
                <a:prstClr val="black"/>
              </a:solidFill>
              <a:latin typeface="+mn-lt"/>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8</a:t>
            </a:r>
            <a:r>
              <a:rPr lang="en-US" sz="2400" dirty="0" smtClean="0">
                <a:solidFill>
                  <a:prstClr val="black"/>
                </a:solidFill>
                <a:latin typeface="Calibri"/>
                <a:cs typeface="Calibri" pitchFamily="34" charset="0"/>
              </a:rPr>
              <a:t>%</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 </a:t>
            </a:r>
            <a:r>
              <a:rPr lang="en-US" sz="2400" dirty="0" smtClean="0">
                <a:latin typeface="+mn-lt"/>
                <a:cs typeface="Calibri" pitchFamily="34" charset="0"/>
              </a:rPr>
              <a:t>8%</a:t>
            </a:r>
          </a:p>
          <a:p>
            <a:pPr>
              <a:defRPr/>
            </a:pPr>
            <a:r>
              <a:rPr lang="en-US" sz="2400" dirty="0" smtClean="0">
                <a:latin typeface="+mn-lt"/>
                <a:cs typeface="Calibri" pitchFamily="34" charset="0"/>
              </a:rPr>
              <a:t>HIV/AIDS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40182" y="268288"/>
            <a:ext cx="5945909"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Guatemalan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62532" y="1252681"/>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26735" y="245471"/>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682282" y="1117600"/>
            <a:ext cx="7744025" cy="5425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49168" y="525528"/>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32321"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61026" y="1099127"/>
            <a:ext cx="7186788" cy="54000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03037" y="1100090"/>
            <a:ext cx="6988212"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799" y="1242461"/>
            <a:ext cx="7038975" cy="510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36995" y="1179945"/>
            <a:ext cx="7504370"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797685" y="188434"/>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73728" y="1162626"/>
            <a:ext cx="7262784"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8143" y="1174948"/>
            <a:ext cx="6910388" cy="501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751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29409" y="1230746"/>
            <a:ext cx="7452483" cy="50472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Guatemala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48" y="1304409"/>
            <a:ext cx="7419975" cy="5010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8637" y="1166627"/>
            <a:ext cx="6629400" cy="550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148" y="1164014"/>
            <a:ext cx="6446358"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37409" y="1131453"/>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880" y="1155700"/>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18.3 </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dirty="0" smtClean="0">
                <a:solidFill>
                  <a:srgbClr val="800000"/>
                </a:solidFill>
              </a:rPr>
              <a:t>-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$368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19%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50% </a:t>
            </a:r>
            <a:r>
              <a:rPr lang="en-US" sz="2200" dirty="0"/>
              <a:t>(2012) </a:t>
            </a:r>
            <a:endParaRPr lang="en-US" sz="2200" dirty="0" smtClean="0"/>
          </a:p>
          <a:p>
            <a:pPr marL="0" indent="0">
              <a:spcBef>
                <a:spcPts val="0"/>
              </a:spcBef>
              <a:spcAft>
                <a:spcPts val="600"/>
              </a:spcAft>
              <a:buClr>
                <a:srgbClr val="800000"/>
              </a:buClr>
              <a:buNone/>
            </a:pPr>
            <a:r>
              <a:rPr lang="en-US" sz="2200" dirty="0" smtClean="0"/>
              <a:t>     (as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6</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$24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699000" y="522288"/>
            <a:ext cx="4179454"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30792" y="1086928"/>
            <a:ext cx="4065558"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Guatemala</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endParaRPr lang="en-US" sz="2800" dirty="0" smtClean="0">
              <a:latin typeface="+mn-lt"/>
              <a:cs typeface="Calibri" pitchFamily="34" charset="0"/>
            </a:endParaRPr>
          </a:p>
          <a:p>
            <a:pPr>
              <a:spcBef>
                <a:spcPts val="600"/>
              </a:spcBef>
              <a:spcAft>
                <a:spcPts val="600"/>
              </a:spcAft>
              <a:defRPr/>
            </a:pPr>
            <a:r>
              <a:rPr lang="en-US" sz="2800" dirty="0" smtClean="0">
                <a:latin typeface="+mn-lt"/>
                <a:cs typeface="Calibri" pitchFamily="34" charset="0"/>
              </a:rPr>
              <a:t>Inequality is greatest for skilled birth attendant, family planning, and antenatal care.</a:t>
            </a:r>
          </a:p>
          <a:p>
            <a:pPr>
              <a:spcBef>
                <a:spcPts val="600"/>
              </a:spcBef>
              <a:spcAft>
                <a:spcPts val="600"/>
              </a:spcAft>
              <a:defRPr/>
            </a:pPr>
            <a:r>
              <a:rPr lang="en-US" sz="2800" smtClean="0">
                <a:latin typeface="+mn-lt"/>
                <a:cs typeface="Calibri" pitchFamily="34" charset="0"/>
              </a:rPr>
              <a:t>ORT </a:t>
            </a:r>
            <a:r>
              <a:rPr lang="en-US" sz="2800" dirty="0" smtClean="0">
                <a:latin typeface="+mn-lt"/>
                <a:cs typeface="Calibri" pitchFamily="34" charset="0"/>
              </a:rPr>
              <a:t>&amp; continued feeding shows a much smaller </a:t>
            </a:r>
            <a:r>
              <a:rPr lang="en-US" sz="2800" b="1" dirty="0" smtClean="0">
                <a:solidFill>
                  <a:schemeClr val="accent2">
                    <a:lumMod val="75000"/>
                  </a:schemeClr>
                </a:solidFill>
                <a:latin typeface="+mn-lt"/>
                <a:cs typeface="Calibri" pitchFamily="34" charset="0"/>
              </a:rPr>
              <a:t>gap</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384" y="480861"/>
            <a:ext cx="3894550" cy="59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Guatemala </a:t>
            </a:r>
            <a:endParaRPr lang="en-US" sz="4600" dirty="0"/>
          </a:p>
        </p:txBody>
      </p:sp>
    </p:spTree>
    <p:extLst>
      <p:ext uri="{BB962C8B-B14F-4D97-AF65-F5344CB8AC3E}">
        <p14:creationId xmlns:p14="http://schemas.microsoft.com/office/powerpoint/2010/main" val="42895593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Guatemala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162" y="1557585"/>
            <a:ext cx="6018349" cy="497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156" y="1656405"/>
            <a:ext cx="6010362" cy="4950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6" y="1173193"/>
            <a:ext cx="6677040"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16325" y="1207699"/>
            <a:ext cx="6626746"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12567</TotalTime>
  <Words>3106</Words>
  <Application>Microsoft Macintosh PowerPoint</Application>
  <PresentationFormat>On-screen Show (4:3)</PresentationFormat>
  <Paragraphs>264</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Guatemala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737</cp:revision>
  <cp:lastPrinted>2012-06-12T19:26:24Z</cp:lastPrinted>
  <dcterms:created xsi:type="dcterms:W3CDTF">2008-01-10T17:37:13Z</dcterms:created>
  <dcterms:modified xsi:type="dcterms:W3CDTF">2014-12-03T20:47:52Z</dcterms:modified>
</cp:coreProperties>
</file>