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1" r:id="rId2"/>
    <p:sldId id="542" r:id="rId3"/>
    <p:sldId id="519" r:id="rId4"/>
    <p:sldId id="431" r:id="rId5"/>
    <p:sldId id="435" r:id="rId6"/>
    <p:sldId id="496" r:id="rId7"/>
    <p:sldId id="464" r:id="rId8"/>
    <p:sldId id="521" r:id="rId9"/>
    <p:sldId id="513" r:id="rId10"/>
    <p:sldId id="523" r:id="rId11"/>
    <p:sldId id="517" r:id="rId12"/>
    <p:sldId id="543" r:id="rId13"/>
    <p:sldId id="522" r:id="rId14"/>
    <p:sldId id="390" r:id="rId15"/>
    <p:sldId id="412" r:id="rId16"/>
    <p:sldId id="518" r:id="rId17"/>
    <p:sldId id="500" r:id="rId18"/>
    <p:sldId id="413" r:id="rId19"/>
    <p:sldId id="544"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0" r:id="rId40"/>
    <p:sldId id="539" r:id="rId41"/>
    <p:sldId id="536" r:id="rId42"/>
    <p:sldId id="537" r:id="rId43"/>
    <p:sldId id="538"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6488" autoAdjust="0"/>
  </p:normalViewPr>
  <p:slideViewPr>
    <p:cSldViewPr snapToGrid="0">
      <p:cViewPr>
        <p:scale>
          <a:sx n="110" d="100"/>
          <a:sy n="110" d="100"/>
        </p:scale>
        <p:origin x="-528" y="120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195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Ghana,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Ghana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a:p>
            <a:endParaRPr lang="en-US" i="0" baseline="0" dirty="0" smtClean="0"/>
          </a:p>
          <a:p>
            <a:r>
              <a:rPr lang="en-US" i="1" baseline="0" dirty="0" smtClean="0"/>
              <a:t>(You might choose to add 4 additional slides on Equity which have been provided at the end of this presentation and noted as optional.)</a:t>
            </a:r>
            <a:endParaRPr lang="en-US"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t>
            </a:r>
            <a:r>
              <a:rPr lang="en-US" sz="1200" i="1" kern="1200" baseline="0" dirty="0" smtClean="0">
                <a:solidFill>
                  <a:schemeClr val="tx1"/>
                </a:solidFill>
                <a:latin typeface="+mn-lt"/>
                <a:ea typeface="+mn-ea"/>
                <a:cs typeface="+mn-cs"/>
              </a:rPr>
              <a:t> Ghana’</a:t>
            </a:r>
            <a:r>
              <a:rPr lang="en-US" sz="1200" i="1" kern="1200" dirty="0" smtClean="0">
                <a:solidFill>
                  <a:schemeClr val="tx1"/>
                </a:solidFill>
                <a:latin typeface="+mn-lt"/>
                <a:ea typeface="+mn-ea"/>
                <a:cs typeface="+mn-cs"/>
              </a:rPr>
              <a:t>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Ghana </a:t>
            </a:r>
            <a:r>
              <a:rPr lang="en-US" i="1" dirty="0" smtClean="0"/>
              <a:t>Under—five child  mortality rate </a:t>
            </a:r>
            <a:r>
              <a:rPr lang="en-US" dirty="0" smtClean="0"/>
              <a:t>and </a:t>
            </a:r>
            <a:r>
              <a:rPr lang="en-US" i="1" dirty="0" smtClean="0"/>
              <a:t>Maternal mortality ratio </a:t>
            </a:r>
            <a:r>
              <a:rPr lang="en-US" dirty="0" smtClean="0"/>
              <a:t>are declining, but are still high.  Newer UN</a:t>
            </a:r>
            <a:r>
              <a:rPr lang="en-US" baseline="0" dirty="0" smtClean="0"/>
              <a:t> estimates </a:t>
            </a:r>
            <a:r>
              <a:rPr lang="en-US" baseline="0" smtClean="0"/>
              <a:t>show an </a:t>
            </a:r>
            <a:r>
              <a:rPr lang="en-US" baseline="0" dirty="0" smtClean="0"/>
              <a:t>Under-five mortality rate of 78 for 2013.</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Ghana,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09" indent="-285734" eaLnBrk="0" hangingPunct="0">
              <a:defRPr>
                <a:solidFill>
                  <a:schemeClr val="tx1"/>
                </a:solidFill>
                <a:latin typeface="Arial" charset="0"/>
                <a:cs typeface="Arial" charset="0"/>
              </a:defRPr>
            </a:lvl2pPr>
            <a:lvl3pPr marL="1142937" indent="-228587" eaLnBrk="0" hangingPunct="0">
              <a:defRPr>
                <a:solidFill>
                  <a:schemeClr val="tx1"/>
                </a:solidFill>
                <a:latin typeface="Arial" charset="0"/>
                <a:cs typeface="Arial" charset="0"/>
              </a:defRPr>
            </a:lvl3pPr>
            <a:lvl4pPr marL="1600111" indent="-228587" eaLnBrk="0" hangingPunct="0">
              <a:defRPr>
                <a:solidFill>
                  <a:schemeClr val="tx1"/>
                </a:solidFill>
                <a:latin typeface="Arial" charset="0"/>
                <a:cs typeface="Arial" charset="0"/>
              </a:defRPr>
            </a:lvl4pPr>
            <a:lvl5pPr marL="2057287" indent="-228587" eaLnBrk="0" hangingPunct="0">
              <a:defRPr>
                <a:solidFill>
                  <a:schemeClr val="tx1"/>
                </a:solidFill>
                <a:latin typeface="Arial" charset="0"/>
                <a:cs typeface="Arial" charset="0"/>
              </a:defRPr>
            </a:lvl5pPr>
            <a:lvl6pPr marL="2514461" indent="-228587" eaLnBrk="0" fontAlgn="base" hangingPunct="0">
              <a:spcBef>
                <a:spcPct val="0"/>
              </a:spcBef>
              <a:spcAft>
                <a:spcPct val="0"/>
              </a:spcAft>
              <a:defRPr>
                <a:solidFill>
                  <a:schemeClr val="tx1"/>
                </a:solidFill>
                <a:latin typeface="Arial" charset="0"/>
                <a:cs typeface="Arial" charset="0"/>
              </a:defRPr>
            </a:lvl6pPr>
            <a:lvl7pPr marL="2971635" indent="-228587" eaLnBrk="0" fontAlgn="base" hangingPunct="0">
              <a:spcBef>
                <a:spcPct val="0"/>
              </a:spcBef>
              <a:spcAft>
                <a:spcPct val="0"/>
              </a:spcAft>
              <a:defRPr>
                <a:solidFill>
                  <a:schemeClr val="tx1"/>
                </a:solidFill>
                <a:latin typeface="Arial" charset="0"/>
                <a:cs typeface="Arial" charset="0"/>
              </a:defRPr>
            </a:lvl7pPr>
            <a:lvl8pPr marL="3428811" indent="-228587" eaLnBrk="0" fontAlgn="base" hangingPunct="0">
              <a:spcBef>
                <a:spcPct val="0"/>
              </a:spcBef>
              <a:spcAft>
                <a:spcPct val="0"/>
              </a:spcAft>
              <a:defRPr>
                <a:solidFill>
                  <a:schemeClr val="tx1"/>
                </a:solidFill>
                <a:latin typeface="Arial" charset="0"/>
                <a:cs typeface="Arial" charset="0"/>
              </a:defRPr>
            </a:lvl8pPr>
            <a:lvl9pPr marL="3885985" indent="-228587"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solidFill>
                  <a:prstClr val="black"/>
                </a:solidFill>
                <a:latin typeface="Calibri" pitchFamily="34" charset="0"/>
                <a:cs typeface="Calibri" pitchFamily="34" charset="0"/>
              </a:rPr>
              <a:pPr eaLnBrk="1" hangingPunct="1"/>
              <a:t>19</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In Ghana, some </a:t>
            </a:r>
            <a:r>
              <a:rPr lang="en-US" dirty="0" smtClean="0"/>
              <a:t>40% </a:t>
            </a:r>
            <a:r>
              <a:rPr lang="en-US" dirty="0" smtClean="0"/>
              <a:t>of child deaths occur in the neonatal period.  Most of these can be prevented.  Post-neonatal deaths can, also,</a:t>
            </a:r>
            <a:r>
              <a:rPr lang="en-US" baseline="0" dirty="0" smtClean="0"/>
              <a:t> mostly be prevented and come mainly from Malaria, Pneumonia, Diarrhoea, </a:t>
            </a:r>
            <a:r>
              <a:rPr lang="en-US" baseline="0" dirty="0" smtClean="0"/>
              <a:t>Injuries and HIV/ADIS. </a:t>
            </a:r>
            <a:r>
              <a:rPr lang="en-US" dirty="0" smtClean="0"/>
              <a:t> </a:t>
            </a:r>
            <a:endParaRPr 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a:t>
            </a:r>
            <a:r>
              <a:rPr lang="en-US" i="1" baseline="0" dirty="0" smtClean="0"/>
              <a:t>2013 </a:t>
            </a:r>
            <a:r>
              <a:rPr lang="en-US" i="1" baseline="0" dirty="0" smtClean="0"/>
              <a:t>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has increased, but it’s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is around </a:t>
            </a:r>
            <a:r>
              <a:rPr lang="en-US" dirty="0" smtClean="0"/>
              <a:t>95%</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Ghana,</a:t>
            </a:r>
            <a:r>
              <a:rPr lang="en-US" baseline="0" dirty="0" smtClean="0"/>
              <a:t> </a:t>
            </a:r>
            <a:r>
              <a:rPr lang="en-US" dirty="0" smtClean="0"/>
              <a:t>96</a:t>
            </a:r>
            <a:r>
              <a:rPr lang="en-US" baseline="0" dirty="0" smtClean="0"/>
              <a:t>% </a:t>
            </a:r>
            <a:r>
              <a:rPr lang="en-US" baseline="0" dirty="0" smtClean="0"/>
              <a:t>of women are receiving Antenatal care with a skilled provider at least once during pregnancy.  </a:t>
            </a:r>
            <a:r>
              <a:rPr lang="en-US" baseline="0" dirty="0" smtClean="0"/>
              <a:t>87% of </a:t>
            </a:r>
            <a:r>
              <a:rPr lang="en-US" baseline="0" dirty="0" smtClean="0"/>
              <a:t>women are attending the necessary 4 visits as shown on the next slide.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there is still room for improvement for a number</a:t>
            </a:r>
            <a:r>
              <a:rPr lang="en-US" baseline="0" dirty="0" smtClean="0"/>
              <a:t> of other maternal and newborn health indicators.  No data available for </a:t>
            </a:r>
            <a:r>
              <a:rPr lang="en-US" i="1" baseline="0" dirty="0" smtClean="0"/>
              <a:t>Women with low body mass index.   </a:t>
            </a:r>
            <a:r>
              <a:rPr lang="en-US" baseline="0" dirty="0" smtClean="0"/>
              <a:t>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Ghana’s </a:t>
            </a:r>
            <a:r>
              <a:rPr lang="en-US" i="1" dirty="0" smtClean="0"/>
              <a:t>Immunization</a:t>
            </a:r>
            <a:r>
              <a:rPr lang="en-US" dirty="0" smtClean="0"/>
              <a:t> coverage is</a:t>
            </a:r>
            <a:r>
              <a:rPr lang="en-US" baseline="0" dirty="0" smtClean="0"/>
              <a:t> </a:t>
            </a:r>
            <a:r>
              <a:rPr lang="en-US" baseline="0" dirty="0" smtClean="0"/>
              <a:t>higher for DTP, </a:t>
            </a:r>
            <a:r>
              <a:rPr lang="en-US" baseline="0" dirty="0" err="1" smtClean="0"/>
              <a:t>Hib</a:t>
            </a:r>
            <a:r>
              <a:rPr lang="en-US" baseline="0" dirty="0" smtClean="0"/>
              <a:t> and Measles than pneumococcal conjugate vaccine and rotavirus vaccine.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2011, 41</a:t>
            </a:r>
            <a:r>
              <a:rPr lang="en-US" dirty="0" smtClean="0"/>
              <a:t>% of caregivers</a:t>
            </a:r>
            <a:r>
              <a:rPr lang="en-US" baseline="0" dirty="0" smtClean="0"/>
              <a:t> sought treatment from an appropriate provider when their children had suspected pneumonia.  </a:t>
            </a:r>
            <a:r>
              <a:rPr lang="en-US" baseline="0" dirty="0" smtClean="0"/>
              <a:t>56% </a:t>
            </a:r>
            <a:r>
              <a:rPr lang="en-US" baseline="0" dirty="0" smtClean="0"/>
              <a:t>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2011,</a:t>
            </a:r>
            <a:r>
              <a:rPr lang="en-US" baseline="0" dirty="0" smtClean="0"/>
              <a:t> 35% of </a:t>
            </a:r>
            <a:r>
              <a:rPr lang="en-US" dirty="0" smtClean="0"/>
              <a:t>children </a:t>
            </a:r>
            <a:r>
              <a:rPr lang="en-US" dirty="0" smtClean="0"/>
              <a:t>with diarrhoea were being treated with ORS and </a:t>
            </a:r>
            <a:r>
              <a:rPr lang="en-US" dirty="0" smtClean="0"/>
              <a:t>44%</a:t>
            </a:r>
            <a:r>
              <a:rPr lang="en-US" baseline="0" dirty="0" smtClean="0"/>
              <a:t> </a:t>
            </a:r>
            <a:r>
              <a:rPr lang="en-US" baseline="0" dirty="0" smtClean="0"/>
              <a:t>were receiving increased fluids and continued feeding</a:t>
            </a:r>
            <a:r>
              <a:rPr lang="en-US" dirty="0" smtClean="0"/>
              <a:t>.</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Ghana might </a:t>
            </a:r>
            <a:r>
              <a:rPr lang="en-US" i="0" dirty="0" smtClean="0"/>
              <a:t>know about the Countdown to 2015 for Maternal,</a:t>
            </a:r>
            <a:r>
              <a:rPr lang="en-US" i="0" baseline="0" dirty="0" smtClean="0"/>
              <a:t> Newborn and Child Health</a:t>
            </a:r>
            <a:r>
              <a:rPr lang="en-US" i="0" dirty="0" smtClean="0"/>
              <a:t>.  The Countdown has been producing individual country profiles since 2005.  This slide show is intended to stimulate discussion about country progress in Ghana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28% in 2008.</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are declining.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a:t>
            </a:r>
            <a:r>
              <a:rPr lang="en-US" i="1" dirty="0" smtClean="0"/>
              <a:t>breastfeeding</a:t>
            </a:r>
            <a:r>
              <a:rPr lang="en-US" dirty="0" smtClean="0"/>
              <a:t> rates </a:t>
            </a:r>
            <a:r>
              <a:rPr lang="en-US" dirty="0" smtClean="0"/>
              <a:t>have</a:t>
            </a:r>
            <a:r>
              <a:rPr lang="en-US" baseline="0" dirty="0" smtClean="0"/>
              <a:t> declined to 46</a:t>
            </a:r>
            <a:r>
              <a:rPr lang="en-US" dirty="0" smtClean="0"/>
              <a:t>% </a:t>
            </a:r>
            <a:r>
              <a:rPr lang="en-US" dirty="0" smtClean="0"/>
              <a:t>of infants under 6 months exclusively breastfeeding in </a:t>
            </a:r>
            <a:r>
              <a:rPr lang="en-US" dirty="0" smtClean="0"/>
              <a:t>2011.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is increasing, </a:t>
            </a:r>
            <a:r>
              <a:rPr lang="en-US" baseline="0" dirty="0" smtClean="0"/>
              <a:t>especially in rural areas.  Around </a:t>
            </a:r>
            <a:r>
              <a:rPr lang="en-US" baseline="0" dirty="0" smtClean="0"/>
              <a:t>13% </a:t>
            </a:r>
            <a:r>
              <a:rPr lang="en-US" baseline="0" dirty="0" smtClean="0"/>
              <a:t>of the total population are still without improved drinking water.</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a:t>
            </a:r>
            <a:r>
              <a:rPr lang="en-US" i="1" dirty="0" smtClean="0"/>
              <a:t>Improved sanitation coverage  </a:t>
            </a:r>
            <a:r>
              <a:rPr lang="en-US" dirty="0" smtClean="0"/>
              <a:t>has increased</a:t>
            </a:r>
            <a:r>
              <a:rPr lang="en-US" smtClean="0"/>
              <a:t>, </a:t>
            </a:r>
            <a:r>
              <a:rPr lang="en-US" smtClean="0"/>
              <a:t>27% </a:t>
            </a:r>
            <a:r>
              <a:rPr lang="en-US" dirty="0" smtClean="0"/>
              <a:t>of the population are still using unimproved facilities or open defecation practices.  In rural areas 33% still 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effectLst/>
                <a:latin typeface="+mn-lt"/>
                <a:ea typeface="+mn-ea"/>
                <a:cs typeface="+mn-cs"/>
              </a:rPr>
              <a:t>Ghana has fully adopted most of the policies being tracked by Countdown.  Implementing these policies at scale can contribute to improved coverage of lifesaving interventions.</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shows coverage levels for the poorest and richest households for a range of interventions along the continuum of care.  The poorest 20% is represented by the red dot.  The wealthiest 20% is represented by the</a:t>
            </a:r>
            <a:r>
              <a:rPr lang="en-US" baseline="0" dirty="0" smtClean="0"/>
              <a:t> orange dot.  The longer the line between the two groups, the greater the inequality.  </a:t>
            </a:r>
            <a:r>
              <a:rPr lang="en-US" dirty="0" smtClean="0"/>
              <a:t> Inequality is greatest for</a:t>
            </a:r>
            <a:r>
              <a:rPr lang="en-US" baseline="0" dirty="0" smtClean="0"/>
              <a:t> </a:t>
            </a:r>
            <a:r>
              <a:rPr lang="en-US" i="1" baseline="0" dirty="0" smtClean="0"/>
              <a:t>Skilled birth attendant</a:t>
            </a:r>
            <a:r>
              <a:rPr lang="en-US" baseline="0" dirty="0" smtClean="0"/>
              <a:t>, but also great for </a:t>
            </a:r>
            <a:r>
              <a:rPr lang="en-US" i="1" dirty="0" smtClean="0"/>
              <a:t>Demand for family planning satisfied</a:t>
            </a:r>
            <a:r>
              <a:rPr lang="en-US" i="1" baseline="0" dirty="0" smtClean="0"/>
              <a:t>, A</a:t>
            </a:r>
            <a:r>
              <a:rPr lang="en-US" i="1" dirty="0" smtClean="0"/>
              <a:t>ntenatal care 4+ visits</a:t>
            </a:r>
            <a:r>
              <a:rPr lang="en-US" dirty="0" smtClean="0"/>
              <a:t>, and </a:t>
            </a:r>
            <a:r>
              <a:rPr lang="en-US" i="1" dirty="0" smtClean="0"/>
              <a:t>Careseeking for pneumonia, </a:t>
            </a:r>
            <a:r>
              <a:rPr lang="en-US" baseline="0" dirty="0" smtClean="0"/>
              <a:t>which often depend on facilities.  </a:t>
            </a:r>
            <a:r>
              <a:rPr lang="en-US" sz="1200" kern="1200" dirty="0" smtClean="0">
                <a:solidFill>
                  <a:srgbClr val="FF0000"/>
                </a:solidFill>
                <a:latin typeface="+mn-lt"/>
                <a:ea typeface="+mn-ea"/>
                <a:cs typeface="+mn-cs"/>
              </a:rPr>
              <a:t>Other interventions such </a:t>
            </a:r>
            <a:r>
              <a:rPr lang="en-US" sz="1200" kern="1200" smtClean="0">
                <a:solidFill>
                  <a:srgbClr val="FF0000"/>
                </a:solidFill>
                <a:latin typeface="+mn-lt"/>
                <a:ea typeface="+mn-ea"/>
                <a:cs typeface="+mn-cs"/>
              </a:rPr>
              <a:t>as </a:t>
            </a:r>
            <a:r>
              <a:rPr lang="en-US" sz="1200" i="1" kern="1200" smtClean="0">
                <a:solidFill>
                  <a:srgbClr val="FF0000"/>
                </a:solidFill>
                <a:latin typeface="+mn-lt"/>
                <a:ea typeface="+mn-ea"/>
                <a:cs typeface="+mn-cs"/>
              </a:rPr>
              <a:t>Early </a:t>
            </a:r>
            <a:r>
              <a:rPr lang="en-US" sz="1200" i="1" kern="1200" dirty="0" smtClean="0">
                <a:solidFill>
                  <a:srgbClr val="FF0000"/>
                </a:solidFill>
                <a:latin typeface="+mn-lt"/>
                <a:ea typeface="+mn-ea"/>
                <a:cs typeface="+mn-cs"/>
              </a:rPr>
              <a:t>initiation of breastfeeding, Vitamin A, </a:t>
            </a:r>
            <a:r>
              <a:rPr lang="en-US" sz="1200" i="0" kern="1200" dirty="0" smtClean="0">
                <a:solidFill>
                  <a:srgbClr val="FF0000"/>
                </a:solidFill>
                <a:latin typeface="+mn-lt"/>
                <a:ea typeface="+mn-ea"/>
                <a:cs typeface="+mn-cs"/>
              </a:rPr>
              <a:t>and</a:t>
            </a:r>
            <a:r>
              <a:rPr lang="en-US" sz="1200" i="1" kern="1200" dirty="0" smtClean="0">
                <a:solidFill>
                  <a:srgbClr val="FF0000"/>
                </a:solidFill>
                <a:latin typeface="+mn-lt"/>
                <a:ea typeface="+mn-ea"/>
                <a:cs typeface="+mn-cs"/>
              </a:rPr>
              <a:t> Immunization</a:t>
            </a:r>
            <a:r>
              <a:rPr lang="en-US" sz="1200" i="0" kern="1200" baseline="0" dirty="0" smtClean="0">
                <a:solidFill>
                  <a:srgbClr val="FF0000"/>
                </a:solidFill>
                <a:latin typeface="+mn-lt"/>
                <a:ea typeface="+mn-ea"/>
                <a:cs typeface="+mn-cs"/>
              </a:rPr>
              <a:t> </a:t>
            </a:r>
            <a:r>
              <a:rPr lang="en-US" sz="1200" i="0" kern="1200" dirty="0" smtClean="0">
                <a:solidFill>
                  <a:srgbClr val="FF0000"/>
                </a:solidFill>
                <a:latin typeface="+mn-lt"/>
                <a:ea typeface="+mn-ea"/>
                <a:cs typeface="+mn-cs"/>
              </a:rPr>
              <a:t>show </a:t>
            </a:r>
            <a:r>
              <a:rPr lang="en-US" sz="1200" kern="1200" dirty="0" smtClean="0">
                <a:solidFill>
                  <a:srgbClr val="FF0000"/>
                </a:solidFill>
                <a:latin typeface="+mn-lt"/>
                <a:ea typeface="+mn-ea"/>
                <a:cs typeface="+mn-cs"/>
              </a:rPr>
              <a:t>much smaller gaps in coverage.</a:t>
            </a:r>
            <a:endParaRPr lang="en-US" i="1" baseline="0" dirty="0" smtClean="0">
              <a:solidFill>
                <a:srgbClr val="FF0000"/>
              </a:solidFill>
            </a:endParaRPr>
          </a:p>
          <a:p>
            <a:endParaRPr lang="en-US" baseline="0" dirty="0" smtClean="0"/>
          </a:p>
          <a:p>
            <a:r>
              <a:rPr lang="en-US" i="1" baseline="0" dirty="0" smtClean="0"/>
              <a:t>(These figures might differ from other charts due to differences in data sources.)     </a:t>
            </a:r>
            <a:endParaRPr lang="en-US" baseline="0" dirty="0" smtClean="0"/>
          </a:p>
          <a:p>
            <a:r>
              <a:rPr lang="en-US" i="1" baseline="0" dirty="0" smtClean="0"/>
              <a:t>(Note: Additional Equity slides for Ghana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extLst>
      <p:ext uri="{BB962C8B-B14F-4D97-AF65-F5344CB8AC3E}">
        <p14:creationId xmlns:p14="http://schemas.microsoft.com/office/powerpoint/2010/main" val="5884062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for the poorest 20%, </a:t>
            </a:r>
            <a:r>
              <a:rPr lang="en-US" sz="1200" b="0" kern="1200" dirty="0" smtClean="0">
                <a:solidFill>
                  <a:schemeClr val="tx1"/>
                </a:solidFill>
                <a:latin typeface="+mn-lt"/>
                <a:ea typeface="+mn-ea"/>
                <a:cs typeface="+mn-cs"/>
              </a:rPr>
              <a:t>or first quintile of wealth (Q1)</a:t>
            </a:r>
            <a:r>
              <a:rPr lang="en-US" sz="1200" b="1" kern="1200" dirty="0" smtClean="0">
                <a:solidFill>
                  <a:schemeClr val="tx1"/>
                </a:solidFill>
                <a:latin typeface="+mn-lt"/>
                <a:ea typeface="+mn-ea"/>
                <a:cs typeface="+mn-cs"/>
              </a:rPr>
              <a:t> and for the richest 20%, </a:t>
            </a:r>
            <a:r>
              <a:rPr lang="en-US" sz="1200" b="0" kern="1200" dirty="0" smtClean="0">
                <a:solidFill>
                  <a:schemeClr val="tx1"/>
                </a:solidFill>
                <a:latin typeface="+mn-lt"/>
                <a:ea typeface="+mn-ea"/>
                <a:cs typeface="+mn-cs"/>
              </a:rPr>
              <a:t>or fifth quintile of wealth (Q5).  </a:t>
            </a:r>
            <a:r>
              <a:rPr lang="en-US" sz="12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Interventions that require a functional health system, such as </a:t>
            </a:r>
            <a:r>
              <a:rPr lang="en-GB" sz="1200" i="1" kern="1200" dirty="0" smtClean="0">
                <a:solidFill>
                  <a:schemeClr val="tx1"/>
                </a:solidFill>
                <a:latin typeface="+mn-lt"/>
                <a:ea typeface="+mn-ea"/>
                <a:cs typeface="+mn-cs"/>
              </a:rPr>
              <a:t>skilled birth attendant</a:t>
            </a:r>
            <a:r>
              <a:rPr lang="en-GB" sz="1200" kern="1200" dirty="0" smtClean="0">
                <a:solidFill>
                  <a:schemeClr val="tx1"/>
                </a:solidFill>
                <a:latin typeface="+mn-lt"/>
                <a:ea typeface="+mn-ea"/>
                <a:cs typeface="+mn-cs"/>
              </a:rPr>
              <a:t>, are generally more inequitable.</a:t>
            </a:r>
            <a:r>
              <a:rPr lang="en-US" dirty="0" smtClean="0"/>
              <a:t> </a:t>
            </a:r>
            <a:r>
              <a:rPr lang="en-GB"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dirty="0" smtClean="0">
                <a:solidFill>
                  <a:schemeClr val="tx1"/>
                </a:solidFill>
                <a:latin typeface="+mn-lt"/>
                <a:ea typeface="+mn-ea"/>
                <a:cs typeface="+mn-cs"/>
              </a:rPr>
              <a:t>(Note: This slide is repeating the data on </a:t>
            </a:r>
            <a:r>
              <a:rPr lang="en-GB" sz="1200" i="1" kern="1200" baseline="0" dirty="0" smtClean="0">
                <a:solidFill>
                  <a:schemeClr val="tx1"/>
                </a:solidFill>
                <a:latin typeface="+mn-lt"/>
                <a:ea typeface="+mn-ea"/>
                <a:cs typeface="+mn-cs"/>
              </a:rPr>
              <a:t>slide 37 but with a different layout.)</a:t>
            </a:r>
            <a:r>
              <a:rPr lang="en-GB" sz="1200" kern="1200" baseline="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Ghana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coverage levels in the</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five wealth quintiles</a:t>
            </a:r>
            <a:r>
              <a:rPr lang="en-US" sz="12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a:t>
            </a:r>
            <a:r>
              <a:rPr lang="en-US" sz="1200" b="1" kern="1200" dirty="0" smtClean="0">
                <a:solidFill>
                  <a:schemeClr val="tx1"/>
                </a:solidFill>
                <a:latin typeface="+mn-lt"/>
                <a:ea typeface="+mn-ea"/>
                <a:cs typeface="+mn-cs"/>
              </a:rPr>
              <a:t>co-coverage of health interventions</a:t>
            </a:r>
            <a:r>
              <a:rPr lang="en-US" sz="1200" kern="1200" dirty="0" smtClean="0">
                <a:solidFill>
                  <a:schemeClr val="tx1"/>
                </a:solidFill>
                <a:latin typeface="+mn-lt"/>
                <a:ea typeface="+mn-ea"/>
                <a:cs typeface="+mn-cs"/>
              </a:rPr>
              <a:t>: percentage of children aged 1–4 years according to the </a:t>
            </a:r>
            <a:r>
              <a:rPr lang="en-US" sz="1200" b="0" kern="1200" dirty="0" smtClean="0">
                <a:solidFill>
                  <a:schemeClr val="tx1"/>
                </a:solidFill>
                <a:latin typeface="+mn-lt"/>
                <a:ea typeface="+mn-ea"/>
                <a:cs typeface="+mn-cs"/>
              </a:rPr>
              <a:t>number</a:t>
            </a:r>
            <a:r>
              <a:rPr lang="en-US" sz="12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200" kern="1200" dirty="0" smtClean="0">
                <a:solidFill>
                  <a:schemeClr val="tx1"/>
                </a:solidFill>
                <a:latin typeface="+mn-lt"/>
                <a:ea typeface="+mn-ea"/>
                <a:cs typeface="+mn-cs"/>
              </a:rPr>
              <a:t> </a:t>
            </a:r>
          </a:p>
          <a:p>
            <a:r>
              <a:rPr lang="en-US" sz="1200" b="0" i="1" kern="1200" dirty="0" smtClean="0">
                <a:solidFill>
                  <a:schemeClr val="tx1"/>
                </a:solidFill>
                <a:latin typeface="+mn-lt"/>
                <a:ea typeface="+mn-ea"/>
                <a:cs typeface="+mn-cs"/>
              </a:rPr>
              <a:t>Interventions taken into account for the co-coverage analysis:</a:t>
            </a:r>
          </a:p>
          <a:p>
            <a:r>
              <a:rPr lang="en-US" sz="1200" b="0" i="1" kern="1200" dirty="0" smtClean="0">
                <a:solidFill>
                  <a:schemeClr val="tx1"/>
                </a:solidFill>
                <a:latin typeface="+mn-lt"/>
                <a:ea typeface="+mn-ea"/>
                <a:cs typeface="+mn-cs"/>
              </a:rPr>
              <a:t>Antenatal care (1+ visits with skilled provider), mother immunized against tetanus, skilled birth</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attendant, BCG immunization, 3 doses of DTP, measles immunization,</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child received</a:t>
            </a:r>
            <a:r>
              <a:rPr lang="en-US" sz="1200" b="0" i="1"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vitamin A in the</a:t>
            </a:r>
            <a:r>
              <a:rPr lang="en-US" sz="1200" b="0" i="1" kern="1200" baseline="0" dirty="0" smtClean="0">
                <a:solidFill>
                  <a:schemeClr val="tx1"/>
                </a:solidFill>
                <a:latin typeface="+mn-lt"/>
                <a:ea typeface="+mn-ea"/>
                <a:cs typeface="+mn-cs"/>
              </a:rPr>
              <a:t> past 6 months</a:t>
            </a:r>
            <a:r>
              <a:rPr lang="en-US" sz="1200" b="0" i="1" kern="1200" dirty="0" smtClean="0">
                <a:solidFill>
                  <a:schemeClr val="tx1"/>
                </a:solidFill>
                <a:latin typeface="+mn-lt"/>
                <a:ea typeface="+mn-ea"/>
                <a:cs typeface="+mn-cs"/>
              </a:rPr>
              <a:t>, child slept under insecticide-treated bednet the previous night (only for countries with endemic malaria)</a:t>
            </a:r>
            <a:endParaRPr lang="en-US" b="0" i="1" dirty="0" smtClean="0"/>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p>
              <a:p>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14:m>
                  <m:oMathPara xmlns:m="http://schemas.openxmlformats.org/officeDocument/2006/math" xmlns="">
                    <m:oMathParaPr>
                      <m:jc m:val="centerGroup"/>
                    </m:oMathParaPr>
                    <m:oMath xmlns:m="http://schemas.openxmlformats.org/officeDocument/2006/math">
                      <m:r>
                        <a:rPr lang="en-US" sz="1200" i="1" kern="1200" smtClean="0">
                          <a:solidFill>
                            <a:schemeClr val="tx1"/>
                          </a:solidFill>
                          <a:effectLst/>
                          <a:latin typeface="Cambria Math"/>
                          <a:ea typeface="+mn-ea"/>
                          <a:cs typeface="+mn-cs"/>
                        </a:rPr>
                        <m:t>𝐶𝐶𝐼</m:t>
                      </m:r>
                      <m:r>
                        <a:rPr lang="en-US" sz="1200" i="1" kern="1200" smtClean="0">
                          <a:solidFill>
                            <a:schemeClr val="tx1"/>
                          </a:solidFill>
                          <a:effectLst/>
                          <a:latin typeface="Cambria Math"/>
                          <a:ea typeface="+mn-ea"/>
                          <a:cs typeface="+mn-cs"/>
                        </a:rPr>
                        <m:t>=</m:t>
                      </m:r>
                      <m:f>
                        <m:fPr>
                          <m:type m:val="skw"/>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1</m:t>
                          </m:r>
                        </m:num>
                        <m:den>
                          <m:r>
                            <a:rPr lang="en-US" sz="1200" i="1" kern="1200">
                              <a:solidFill>
                                <a:schemeClr val="tx1"/>
                              </a:solidFill>
                              <a:effectLst/>
                              <a:latin typeface="Cambria Math"/>
                              <a:ea typeface="+mn-ea"/>
                              <a:cs typeface="+mn-cs"/>
                            </a:rPr>
                            <m:t>4</m:t>
                          </m:r>
                        </m:den>
                      </m:f>
                      <m:d>
                        <m:dPr>
                          <m:ctrlPr>
                            <a:rPr lang="en-US" sz="1200" i="1" kern="1200">
                              <a:solidFill>
                                <a:schemeClr val="tx1"/>
                              </a:solidFill>
                              <a:effectLst/>
                              <a:latin typeface="Cambria Math"/>
                              <a:ea typeface="+mn-ea"/>
                              <a:cs typeface="+mn-cs"/>
                            </a:rPr>
                          </m:ctrlPr>
                        </m:dPr>
                        <m:e>
                          <m:r>
                            <a:rPr lang="en-US" sz="1200" i="1" kern="1200">
                              <a:solidFill>
                                <a:schemeClr val="tx1"/>
                              </a:solidFill>
                              <a:effectLst/>
                              <a:latin typeface="Cambria Math"/>
                              <a:ea typeface="+mn-ea"/>
                              <a:cs typeface="+mn-cs"/>
                            </a:rPr>
                            <m:t>𝐹𝑃𝑆</m:t>
                          </m:r>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𝑆𝐵𝐴</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𝐴𝑁𝐶𝑆</m:t>
                              </m:r>
                            </m:num>
                            <m:den>
                              <m:r>
                                <a:rPr lang="en-US" sz="1200" i="1" kern="1200">
                                  <a:solidFill>
                                    <a:schemeClr val="tx1"/>
                                  </a:solidFill>
                                  <a:effectLst/>
                                  <a:latin typeface="Cambria Math"/>
                                  <a:ea typeface="+mn-ea"/>
                                  <a:cs typeface="+mn-cs"/>
                                </a:rPr>
                                <m:t>2</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2</m:t>
                              </m:r>
                              <m:r>
                                <a:rPr lang="en-US" sz="1200" i="1" kern="1200">
                                  <a:solidFill>
                                    <a:schemeClr val="tx1"/>
                                  </a:solidFill>
                                  <a:effectLst/>
                                  <a:latin typeface="Cambria Math"/>
                                  <a:ea typeface="+mn-ea"/>
                                  <a:cs typeface="+mn-cs"/>
                                </a:rPr>
                                <m:t>𝐷𝑃𝑇</m:t>
                              </m:r>
                              <m:r>
                                <a:rPr lang="en-US" sz="1200" i="1" kern="1200">
                                  <a:solidFill>
                                    <a:schemeClr val="tx1"/>
                                  </a:solidFill>
                                  <a:effectLst/>
                                  <a:latin typeface="Cambria Math"/>
                                  <a:ea typeface="+mn-ea"/>
                                  <a:cs typeface="+mn-cs"/>
                                </a:rPr>
                                <m:t>3+</m:t>
                              </m:r>
                              <m:r>
                                <a:rPr lang="en-US" sz="1200" i="1" kern="1200">
                                  <a:solidFill>
                                    <a:schemeClr val="tx1"/>
                                  </a:solidFill>
                                  <a:effectLst/>
                                  <a:latin typeface="Cambria Math"/>
                                  <a:ea typeface="+mn-ea"/>
                                  <a:cs typeface="+mn-cs"/>
                                </a:rPr>
                                <m:t>𝑀𝑆𝐿</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𝐵𝐶𝐺</m:t>
                              </m:r>
                            </m:num>
                            <m:den>
                              <m:r>
                                <a:rPr lang="en-US" sz="1200" i="1" kern="1200">
                                  <a:solidFill>
                                    <a:schemeClr val="tx1"/>
                                  </a:solidFill>
                                  <a:effectLst/>
                                  <a:latin typeface="Cambria Math"/>
                                  <a:ea typeface="+mn-ea"/>
                                  <a:cs typeface="+mn-cs"/>
                                </a:rPr>
                                <m:t>4</m:t>
                              </m:r>
                            </m:den>
                          </m:f>
                          <m:r>
                            <a:rPr lang="en-US" sz="1200" i="1" kern="1200">
                              <a:solidFill>
                                <a:schemeClr val="tx1"/>
                              </a:solidFill>
                              <a:effectLst/>
                              <a:latin typeface="Cambria Math"/>
                              <a:ea typeface="+mn-ea"/>
                              <a:cs typeface="+mn-cs"/>
                            </a:rPr>
                            <m:t>+</m:t>
                          </m:r>
                          <m:f>
                            <m:fPr>
                              <m:ctrlPr>
                                <a:rPr lang="en-US" sz="1200" i="1" kern="1200">
                                  <a:solidFill>
                                    <a:schemeClr val="tx1"/>
                                  </a:solidFill>
                                  <a:effectLst/>
                                  <a:latin typeface="Cambria Math"/>
                                  <a:ea typeface="+mn-ea"/>
                                  <a:cs typeface="+mn-cs"/>
                                </a:rPr>
                              </m:ctrlPr>
                            </m:fPr>
                            <m:num>
                              <m:r>
                                <a:rPr lang="en-US" sz="1200" i="1" kern="1200">
                                  <a:solidFill>
                                    <a:schemeClr val="tx1"/>
                                  </a:solidFill>
                                  <a:effectLst/>
                                  <a:latin typeface="Cambria Math"/>
                                  <a:ea typeface="+mn-ea"/>
                                  <a:cs typeface="+mn-cs"/>
                                </a:rPr>
                                <m:t>𝑂𝑅𝑇</m:t>
                              </m:r>
                              <m:r>
                                <a:rPr lang="en-US" sz="1200" i="1" kern="1200">
                                  <a:solidFill>
                                    <a:schemeClr val="tx1"/>
                                  </a:solidFill>
                                  <a:effectLst/>
                                  <a:latin typeface="Cambria Math"/>
                                  <a:ea typeface="+mn-ea"/>
                                  <a:cs typeface="+mn-cs"/>
                                </a:rPr>
                                <m:t>+</m:t>
                              </m:r>
                              <m:r>
                                <a:rPr lang="en-US" sz="1200" i="1" kern="1200">
                                  <a:solidFill>
                                    <a:schemeClr val="tx1"/>
                                  </a:solidFill>
                                  <a:effectLst/>
                                  <a:latin typeface="Cambria Math"/>
                                  <a:ea typeface="+mn-ea"/>
                                  <a:cs typeface="+mn-cs"/>
                                </a:rPr>
                                <m:t>𝐶𝑃𝑁𝑀</m:t>
                              </m:r>
                            </m:num>
                            <m:den>
                              <m:r>
                                <a:rPr lang="en-US" sz="1200" i="1" kern="1200">
                                  <a:solidFill>
                                    <a:schemeClr val="tx1"/>
                                  </a:solidFill>
                                  <a:effectLst/>
                                  <a:latin typeface="Cambria Math"/>
                                  <a:ea typeface="+mn-ea"/>
                                  <a:cs typeface="+mn-cs"/>
                                </a:rPr>
                                <m:t>2</m:t>
                              </m:r>
                            </m:den>
                          </m:f>
                        </m:e>
                      </m:d>
                      <m:r>
                        <a:rPr lang="en-US" sz="1200" i="1" kern="1200">
                          <a:solidFill>
                            <a:schemeClr val="tx1"/>
                          </a:solidFill>
                          <a:effectLst/>
                          <a:latin typeface="Cambria Math"/>
                          <a:ea typeface="+mn-ea"/>
                          <a:cs typeface="+mn-cs"/>
                        </a:rPr>
                        <m:t>.</m:t>
                      </m:r>
                    </m:oMath>
                  </m:oMathPara>
                </a14:m>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Choice>
        <mc:Fallback xmlns="">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 slide shows the </a:t>
                </a:r>
                <a:r>
                  <a:rPr lang="en-US" sz="1200" b="1" kern="1200" dirty="0" smtClean="0">
                    <a:solidFill>
                      <a:schemeClr val="tx1"/>
                    </a:solidFill>
                    <a:latin typeface="+mn-lt"/>
                    <a:ea typeface="+mn-ea"/>
                    <a:cs typeface="+mn-cs"/>
                  </a:rPr>
                  <a:t>composite coverage of selected interventions </a:t>
                </a:r>
                <a:r>
                  <a:rPr lang="en-US" sz="1200" kern="1200" dirty="0" smtClean="0">
                    <a:solidFill>
                      <a:schemeClr val="tx1"/>
                    </a:solidFill>
                    <a:latin typeface="+mn-lt"/>
                    <a:ea typeface="+mn-ea"/>
                    <a:cs typeface="+mn-cs"/>
                  </a:rPr>
                  <a:t>and</a:t>
                </a:r>
                <a:r>
                  <a:rPr lang="en-US" sz="1200" b="1" kern="1200" dirty="0" smtClean="0">
                    <a:solidFill>
                      <a:schemeClr val="tx1"/>
                    </a:solidFill>
                    <a:latin typeface="+mn-lt"/>
                    <a:ea typeface="+mn-ea"/>
                    <a:cs typeface="+mn-cs"/>
                  </a:rPr>
                  <a:t> the corresponding coverage gap </a:t>
                </a:r>
                <a:r>
                  <a:rPr lang="en-US" sz="12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(Composite coverage is a weighted mean of eight interventions selected to</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cover four domains: contraception, pregnancy and delivery, immunization and</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care of common childhood diseases. It was created to present an overall</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picture of intervention coverage for a given country.)</a:t>
                </a:r>
              </a:p>
              <a:p>
                <a:endParaRPr lang="en-US" sz="1200" i="0" kern="1200" dirty="0" smtClean="0">
                  <a:solidFill>
                    <a:schemeClr val="tx1"/>
                  </a:solidFill>
                  <a:latin typeface="+mn-lt"/>
                  <a:ea typeface="+mn-ea"/>
                  <a:cs typeface="+mn-cs"/>
                </a:endParaRPr>
              </a:p>
              <a:p>
                <a:r>
                  <a:rPr lang="en-US" sz="1200" i="0" kern="1200" dirty="0" smtClean="0">
                    <a:solidFill>
                      <a:schemeClr val="tx1"/>
                    </a:solidFill>
                    <a:effectLst/>
                    <a:latin typeface="Cambria Math"/>
                    <a:ea typeface="+mn-ea"/>
                    <a:cs typeface="+mn-cs"/>
                  </a:rPr>
                  <a:t>                                𝐶𝐶𝐼=</a:t>
                </a:r>
                <a:r>
                  <a:rPr lang="en-US" sz="1200" i="0" kern="1200" dirty="0">
                    <a:solidFill>
                      <a:schemeClr val="tx1"/>
                    </a:solidFill>
                    <a:effectLst/>
                    <a:latin typeface="Cambria Math"/>
                    <a:ea typeface="+mn-ea"/>
                    <a:cs typeface="+mn-cs"/>
                  </a:rPr>
                  <a:t>1⁄4 (𝐹𝑃𝑆+(𝑆𝐵𝐴+𝐴𝑁𝐶𝑆)/2+(2𝐷𝑃𝑇3+𝑀𝑆𝐿+𝐵𝐶𝐺)/4+(𝑂𝑅𝑇+𝐶𝑃𝑁𝑀)/2).</a:t>
                </a:r>
                <a:endParaRPr lang="en-US" sz="1200" kern="1200" dirty="0">
                  <a:solidFill>
                    <a:schemeClr val="tx1"/>
                  </a:solidFill>
                  <a:effectLst/>
                  <a:latin typeface="+mn-lt"/>
                  <a:ea typeface="+mn-ea"/>
                  <a:cs typeface="+mn-cs"/>
                </a:endParaRPr>
              </a:p>
              <a:p>
                <a:r>
                  <a:rPr lang="en-US" sz="1200" b="0" i="1" kern="1200" dirty="0">
                    <a:solidFill>
                      <a:schemeClr val="tx1"/>
                    </a:solidFill>
                    <a:effectLst/>
                    <a:latin typeface="+mn-lt"/>
                    <a:ea typeface="+mn-ea"/>
                    <a:cs typeface="+mn-cs"/>
                  </a:rPr>
                  <a:t>where 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 </a:t>
                </a:r>
              </a:p>
              <a:p>
                <a:endParaRPr lang="en-US" i="0" dirty="0"/>
              </a:p>
            </p:txBody>
          </p:sp>
        </mc:Fallback>
      </mc:AlternateContent>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8.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3.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4.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8.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1.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noProof="0" dirty="0" smtClean="0">
                <a:solidFill>
                  <a:srgbClr val="800000"/>
                </a:solidFill>
                <a:latin typeface="+mj-lt"/>
                <a:ea typeface="+mj-ea"/>
                <a:cs typeface="Calibri" pitchFamily="34" charset="0"/>
              </a:rPr>
              <a:t>Ghana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endParaRPr lang="en-US" sz="2600" b="1" dirty="0" smtClean="0">
              <a:solidFill>
                <a:srgbClr val="800000"/>
              </a:solidFill>
            </a:endParaRP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Ghana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2620818" y="268288"/>
            <a:ext cx="6234546"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 MDGs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66498" y="1455649"/>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47918"/>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78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29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1"/>
          <p:cNvPicPr>
            <a:picLocks noChangeAspect="1"/>
          </p:cNvPicPr>
          <p:nvPr/>
        </p:nvPicPr>
        <p:blipFill>
          <a:blip r:embed="rId3"/>
          <a:stretch>
            <a:fillRect/>
          </a:stretch>
        </p:blipFill>
        <p:spPr>
          <a:xfrm>
            <a:off x="145158" y="1958109"/>
            <a:ext cx="8853683" cy="3247200"/>
          </a:xfrm>
          <a:prstGeom prst="rect">
            <a:avLst/>
          </a:prstGeom>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fontAlgn="base">
              <a:spcBef>
                <a:spcPct val="0"/>
              </a:spcBef>
              <a:spcAft>
                <a:spcPct val="0"/>
              </a:spcAft>
              <a:defRPr/>
            </a:pPr>
            <a:r>
              <a:rPr lang="en-US" sz="2400" b="1" dirty="0">
                <a:solidFill>
                  <a:srgbClr val="990033"/>
                </a:solidFill>
                <a:latin typeface="Calibri"/>
                <a:cs typeface="Calibri" pitchFamily="34" charset="0"/>
              </a:rPr>
              <a:t>Leading direct causes:</a:t>
            </a:r>
          </a:p>
          <a:p>
            <a:pPr defTabSz="914400" fontAlgn="base">
              <a:spcBef>
                <a:spcPct val="0"/>
              </a:spcBef>
              <a:spcAft>
                <a:spcPct val="0"/>
              </a:spcAft>
            </a:pPr>
            <a:r>
              <a:rPr lang="en-US" sz="2400" dirty="0">
                <a:solidFill>
                  <a:prstClr val="black"/>
                </a:solidFill>
                <a:latin typeface="Calibri"/>
                <a:cs typeface="Arial" charset="0"/>
              </a:rPr>
              <a:t>Haemorrhage – 25%</a:t>
            </a:r>
          </a:p>
          <a:p>
            <a:pPr defTabSz="914400" fontAlgn="base">
              <a:spcBef>
                <a:spcPct val="0"/>
              </a:spcBef>
              <a:spcAft>
                <a:spcPct val="0"/>
              </a:spcAft>
            </a:pPr>
            <a:r>
              <a:rPr lang="en-US" sz="2400" dirty="0">
                <a:solidFill>
                  <a:prstClr val="black"/>
                </a:solidFill>
                <a:latin typeface="Calibri"/>
                <a:cs typeface="Arial" charset="0"/>
              </a:rPr>
              <a:t>Hypertension – 16%</a:t>
            </a:r>
          </a:p>
          <a:p>
            <a:pPr defTabSz="914400" fontAlgn="base">
              <a:spcBef>
                <a:spcPct val="0"/>
              </a:spcBef>
              <a:spcAft>
                <a:spcPct val="0"/>
              </a:spcAft>
            </a:pPr>
            <a:r>
              <a:rPr lang="en-US" sz="2400" dirty="0">
                <a:solidFill>
                  <a:prstClr val="black"/>
                </a:solidFill>
                <a:latin typeface="Calibri"/>
                <a:cs typeface="Arial" charset="0"/>
              </a:rPr>
              <a:t>Unsafe abortion – 10%</a:t>
            </a:r>
          </a:p>
          <a:p>
            <a:pPr defTabSz="914400" fontAlgn="base">
              <a:spcBef>
                <a:spcPct val="0"/>
              </a:spcBef>
              <a:spcAft>
                <a:spcPct val="0"/>
              </a:spcAft>
            </a:pPr>
            <a:r>
              <a:rPr lang="en-US" sz="2400" dirty="0">
                <a:solidFill>
                  <a:prstClr val="black"/>
                </a:solidFill>
                <a:latin typeface="Calibri"/>
                <a:cs typeface="Arial" charset="0"/>
              </a:rPr>
              <a:t>Sepsis – 10%</a:t>
            </a:r>
          </a:p>
          <a:p>
            <a:pPr defTabSz="914400" fontAlgn="base">
              <a:spcBef>
                <a:spcPct val="0"/>
              </a:spcBef>
              <a:spcAft>
                <a:spcPct val="0"/>
              </a:spcAft>
              <a:defRPr/>
            </a:pPr>
            <a:endParaRPr lang="en-US" sz="2000" i="1" dirty="0">
              <a:solidFill>
                <a:prstClr val="black"/>
              </a:solidFill>
              <a:latin typeface="Calibri"/>
              <a:cs typeface="Calibri" pitchFamily="34" charset="0"/>
            </a:endParaRPr>
          </a:p>
          <a:p>
            <a:pPr marL="457200" indent="-457200" defTabSz="914400" fontAlgn="base">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defTabSz="914400" fontAlgn="base">
              <a:spcBef>
                <a:spcPct val="0"/>
              </a:spcBef>
              <a:spcAft>
                <a:spcPct val="0"/>
              </a:spcAft>
              <a:defRPr/>
            </a:pPr>
            <a:r>
              <a:rPr lang="en-US" sz="2800" b="1" dirty="0">
                <a:solidFill>
                  <a:srgbClr val="990033"/>
                </a:solidFill>
                <a:latin typeface="Calibri" pitchFamily="34" charset="0"/>
                <a:cs typeface="Calibri" pitchFamily="34" charset="0"/>
              </a:rPr>
              <a:t>Understanding the cause of death distribution </a:t>
            </a:r>
            <a:r>
              <a:rPr lang="en-US" sz="2800" dirty="0">
                <a:solidFill>
                  <a:prstClr val="black"/>
                </a:solidFill>
                <a:latin typeface="Calibri" pitchFamily="34" charset="0"/>
                <a:cs typeface="Calibri" pitchFamily="34" charset="0"/>
              </a:rPr>
              <a:t>is important for program development and monitoring</a:t>
            </a: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defTabSz="914400" fontAlgn="base">
              <a:spcBef>
                <a:spcPct val="0"/>
              </a:spcBef>
              <a:spcAft>
                <a:spcPct val="0"/>
              </a:spcAft>
            </a:pPr>
            <a:r>
              <a:rPr lang="en-US" sz="3600" b="1" dirty="0">
                <a:solidFill>
                  <a:srgbClr val="FFFFFF"/>
                </a:solidFill>
                <a:latin typeface="Calibri" pitchFamily="34" charset="0"/>
                <a:cs typeface="Calibri" pitchFamily="34" charset="0"/>
              </a:rPr>
              <a:t>Why do sub-Saharan African mothers die?</a:t>
            </a: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4012617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830" y="1938664"/>
            <a:ext cx="2540832" cy="3062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40</a:t>
            </a:r>
            <a:r>
              <a:rPr lang="en-US" sz="2400" dirty="0" smtClean="0">
                <a:latin typeface="+mn-lt"/>
                <a:cs typeface="Calibri" pitchFamily="34" charset="0"/>
              </a:rPr>
              <a:t>%</a:t>
            </a:r>
            <a:endParaRPr lang="en-US" sz="2400" dirty="0" smtClean="0">
              <a:latin typeface="+mn-lt"/>
              <a:cs typeface="Calibri" pitchFamily="34" charset="0"/>
            </a:endParaRPr>
          </a:p>
          <a:p>
            <a:pPr>
              <a:defRPr/>
            </a:pPr>
            <a:r>
              <a:rPr lang="en-US" sz="2400" dirty="0" smtClean="0">
                <a:latin typeface="+mn-lt"/>
                <a:cs typeface="Calibri" pitchFamily="34" charset="0"/>
              </a:rPr>
              <a:t>Malaria – </a:t>
            </a:r>
            <a:r>
              <a:rPr lang="en-US" sz="2400" dirty="0" smtClean="0">
                <a:latin typeface="+mn-lt"/>
                <a:cs typeface="Calibri" pitchFamily="34" charset="0"/>
              </a:rPr>
              <a:t>19%</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11%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7%</a:t>
            </a:r>
          </a:p>
          <a:p>
            <a:pPr>
              <a:defRPr/>
            </a:pPr>
            <a:r>
              <a:rPr lang="en-US" sz="2400" dirty="0" smtClean="0">
                <a:latin typeface="+mn-lt"/>
                <a:cs typeface="Calibri" pitchFamily="34" charset="0"/>
              </a:rPr>
              <a:t>Injuries – 4</a:t>
            </a:r>
            <a:r>
              <a:rPr lang="en-US" sz="2400" dirty="0" smtClean="0">
                <a:latin typeface="+mn-lt"/>
                <a:cs typeface="Calibri" pitchFamily="34" charset="0"/>
              </a:rPr>
              <a:t>%</a:t>
            </a:r>
          </a:p>
          <a:p>
            <a:pPr>
              <a:defRPr/>
            </a:pPr>
            <a:r>
              <a:rPr lang="en-US" sz="2400" dirty="0" smtClean="0">
                <a:latin typeface="+mn-lt"/>
                <a:cs typeface="Calibri" pitchFamily="34" charset="0"/>
              </a:rPr>
              <a:t>HIV/AIDS – 1%</a:t>
            </a:r>
            <a:endParaRPr lang="en-US" sz="2400" dirty="0" smtClean="0">
              <a:latin typeface="+mn-lt"/>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736272" y="268288"/>
            <a:ext cx="6072909"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Ghanaian children die?</a:t>
            </a:r>
            <a:endParaRPr lang="en-US" sz="32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2950987" y="1432800"/>
            <a:ext cx="5742938" cy="3992400"/>
          </a:xfrm>
          <a:prstGeom prst="rect">
            <a:avLst/>
          </a:prstGeom>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10" name="Rectangle 8"/>
          <p:cNvSpPr>
            <a:spLocks noChangeArrowheads="1"/>
          </p:cNvSpPr>
          <p:nvPr/>
        </p:nvSpPr>
        <p:spPr bwMode="auto">
          <a:xfrm>
            <a:off x="5180554"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67865" y="1231899"/>
            <a:ext cx="7608269" cy="5403600"/>
          </a:xfrm>
          <a:prstGeom prst="rect">
            <a:avLst/>
          </a:prstGeom>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smtClean="0">
                <a:latin typeface="+mn-lt"/>
                <a:cs typeface="Calibri" pitchFamily="34" charset="0"/>
              </a:rPr>
              <a:t>   Variable </a:t>
            </a:r>
            <a:r>
              <a:rPr lang="en-US" sz="2800" dirty="0">
                <a:latin typeface="+mn-lt"/>
                <a:cs typeface="Calibri" pitchFamily="34" charset="0"/>
              </a:rPr>
              <a:t>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1253249" y="600364"/>
            <a:ext cx="6845320" cy="5414400"/>
          </a:xfrm>
          <a:prstGeom prst="rect">
            <a:avLst/>
          </a:prstGeom>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a:stretch>
            <a:fillRect/>
          </a:stretch>
        </p:blipFill>
        <p:spPr>
          <a:xfrm>
            <a:off x="1096458" y="1224974"/>
            <a:ext cx="6951083" cy="5410800"/>
          </a:xfrm>
          <a:prstGeom prst="rect">
            <a:avLst/>
          </a:prstGeom>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57950" y="1099127"/>
            <a:ext cx="6789736" cy="5400000"/>
          </a:xfrm>
          <a:prstGeom prst="rect">
            <a:avLst/>
          </a:prstGeom>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40519" y="1177636"/>
            <a:ext cx="7270780" cy="5414400"/>
          </a:xfrm>
          <a:prstGeom prst="rect">
            <a:avLst/>
          </a:prstGeom>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a:xfrm>
            <a:off x="0" y="6570662"/>
            <a:ext cx="4691063" cy="287338"/>
          </a:xfrm>
        </p:spPr>
        <p:txBody>
          <a:bodyPr/>
          <a:lstStyle/>
          <a:p>
            <a:r>
              <a:rPr lang="en-US" dirty="0" smtClean="0"/>
              <a:t>Countdown to 2015 Report. </a:t>
            </a:r>
            <a:r>
              <a:rPr lang="en-US" dirty="0" smtClean="0"/>
              <a:t>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3" name="Picture 2"/>
          <p:cNvPicPr>
            <a:picLocks noChangeAspect="1"/>
          </p:cNvPicPr>
          <p:nvPr/>
        </p:nvPicPr>
        <p:blipFill>
          <a:blip r:embed="rId3"/>
          <a:stretch>
            <a:fillRect/>
          </a:stretch>
        </p:blipFill>
        <p:spPr>
          <a:xfrm>
            <a:off x="876598" y="1224974"/>
            <a:ext cx="7390804" cy="5425200"/>
          </a:xfrm>
          <a:prstGeom prst="rect">
            <a:avLst/>
          </a:prstGeom>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746251" y="1139536"/>
            <a:ext cx="7651498" cy="5403600"/>
          </a:xfrm>
          <a:prstGeom prst="rect">
            <a:avLst/>
          </a:prstGeom>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697165"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809387" y="1198418"/>
            <a:ext cx="7525226" cy="5425200"/>
          </a:xfrm>
          <a:prstGeom prst="rect">
            <a:avLst/>
          </a:prstGeom>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12619"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80610" y="1184563"/>
            <a:ext cx="7236933" cy="4888800"/>
          </a:xfrm>
          <a:prstGeom prst="rect">
            <a:avLst/>
          </a:prstGeom>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Ghana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988291" y="1253837"/>
            <a:ext cx="7463521" cy="5068800"/>
          </a:xfrm>
          <a:prstGeom prst="rect">
            <a:avLst/>
          </a:prstGeom>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018617" y="1137563"/>
            <a:ext cx="7106765" cy="5410800"/>
          </a:xfrm>
          <a:prstGeom prst="rect">
            <a:avLst/>
          </a:prstGeom>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202086" y="1110672"/>
            <a:ext cx="6947646" cy="5421600"/>
          </a:xfrm>
          <a:prstGeom prst="rect">
            <a:avLst/>
          </a:prstGeom>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402402" y="1107209"/>
            <a:ext cx="6339195" cy="5428800"/>
          </a:xfrm>
          <a:prstGeom prst="rect">
            <a:avLst/>
          </a:prstGeom>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3" name="Picture 2"/>
          <p:cNvPicPr>
            <a:picLocks noChangeAspect="1"/>
          </p:cNvPicPr>
          <p:nvPr/>
        </p:nvPicPr>
        <p:blipFill>
          <a:blip r:embed="rId3"/>
          <a:stretch>
            <a:fillRect/>
          </a:stretch>
        </p:blipFill>
        <p:spPr>
          <a:xfrm>
            <a:off x="1344370" y="1190346"/>
            <a:ext cx="6455260" cy="5425200"/>
          </a:xfrm>
          <a:prstGeom prst="rect">
            <a:avLst/>
          </a:prstGeom>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266826"/>
            <a:ext cx="8229600" cy="504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a:solidFill>
                  <a:srgbClr val="800000"/>
                </a:solidFill>
              </a:rPr>
              <a:t>PARTIAL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YES </a:t>
            </a:r>
            <a:r>
              <a:rPr lang="en-US" sz="2400" dirty="0" smtClean="0"/>
              <a:t>- Midwifery personnel authorized to administer core set of life saving interventions</a:t>
            </a:r>
            <a:r>
              <a:rPr lang="en-US" sz="2400" dirty="0"/>
              <a:t> </a:t>
            </a:r>
          </a:p>
          <a:p>
            <a:r>
              <a:rPr lang="en-US" sz="2400" b="1" dirty="0" smtClean="0">
                <a:solidFill>
                  <a:srgbClr val="800000"/>
                </a:solidFill>
              </a:rPr>
              <a:t>YES </a:t>
            </a:r>
            <a:r>
              <a:rPr lang="en-US" sz="2400" dirty="0" smtClean="0"/>
              <a:t>- 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YES</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a:solidFill>
                  <a:srgbClr val="800000"/>
                </a:solidFill>
              </a:rPr>
              <a:t>PARTIAL  </a:t>
            </a:r>
            <a:r>
              <a:rPr lang="en-US" sz="2400" dirty="0" smtClean="0"/>
              <a:t>- Rotavirus vaccine</a:t>
            </a:r>
          </a:p>
          <a:p>
            <a:r>
              <a:rPr lang="en-US" sz="2400" b="1" dirty="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 </a:t>
            </a:r>
            <a:r>
              <a:rPr lang="en-US" sz="2200" dirty="0" smtClean="0"/>
              <a:t>(2013)</a:t>
            </a:r>
            <a:endParaRPr lang="en-US" sz="2200" b="1" dirty="0" smtClean="0">
              <a:solidFill>
                <a:srgbClr val="800000"/>
              </a:solidFill>
            </a:endParaRPr>
          </a:p>
          <a:p>
            <a:pPr>
              <a:spcBef>
                <a:spcPts val="0"/>
              </a:spcBef>
              <a:spcAft>
                <a:spcPts val="600"/>
              </a:spcAft>
              <a:buClr>
                <a:srgbClr val="800000"/>
              </a:buClr>
            </a:pPr>
            <a:r>
              <a:rPr lang="en-US" sz="2200" dirty="0"/>
              <a:t>Density of doctors, nurses and midwives (per 10,000 population:   </a:t>
            </a:r>
            <a:r>
              <a:rPr lang="en-US" sz="2200" b="1" dirty="0" smtClean="0">
                <a:solidFill>
                  <a:srgbClr val="800000"/>
                </a:solidFill>
              </a:rPr>
              <a:t>10.2 </a:t>
            </a:r>
            <a:r>
              <a:rPr lang="en-US" sz="2200" dirty="0"/>
              <a:t>(</a:t>
            </a:r>
            <a:r>
              <a:rPr lang="en-US" sz="2200" dirty="0" smtClean="0"/>
              <a:t>2010)</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37% </a:t>
            </a:r>
            <a:r>
              <a:rPr lang="en-US" sz="2200" dirty="0" smtClean="0"/>
              <a:t>(2011)</a:t>
            </a:r>
            <a:r>
              <a:rPr lang="en-US" sz="2200" b="1" dirty="0" smtClean="0">
                <a:solidFill>
                  <a:srgbClr val="800000"/>
                </a:solidFill>
              </a:rPr>
              <a:t> </a:t>
            </a:r>
            <a:r>
              <a:rPr lang="en-US" sz="2200" dirty="0" smtClean="0"/>
              <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$106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10%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29%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$24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a:t>
            </a:r>
            <a:r>
              <a:rPr lang="en-US" sz="2200" smtClean="0"/>
              <a:t>:   </a:t>
            </a:r>
            <a:r>
              <a:rPr lang="en-US" sz="2200" b="1" smtClean="0">
                <a:solidFill>
                  <a:srgbClr val="800000"/>
                </a:solidFill>
              </a:rPr>
              <a:t>$56 </a:t>
            </a:r>
            <a:r>
              <a:rPr lang="en-US" sz="2200" smtClean="0"/>
              <a:t>(2011)</a:t>
            </a:r>
            <a:endParaRPr lang="en-US" sz="2200" dirty="0" smtClean="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smtClean="0">
                <a:solidFill>
                  <a:srgbClr val="FFFFFF"/>
                </a:solidFill>
                <a:latin typeface="Calibri" pitchFamily="34" charset="0"/>
                <a:cs typeface="Calibri" pitchFamily="34" charset="0"/>
              </a:rPr>
              <a:t>Who </a:t>
            </a:r>
            <a:r>
              <a:rPr lang="en-US" sz="3600" b="1">
                <a:solidFill>
                  <a:srgbClr val="FFFFFF"/>
                </a:solidFill>
                <a:latin typeface="Calibri" pitchFamily="34" charset="0"/>
                <a:cs typeface="Calibri" pitchFamily="34" charset="0"/>
              </a:rPr>
              <a:t>i</a:t>
            </a:r>
            <a:r>
              <a:rPr lang="en-US" sz="3600" b="1" smtClean="0">
                <a:solidFill>
                  <a:srgbClr val="FFFFFF"/>
                </a:solidFill>
                <a:latin typeface="Calibri" pitchFamily="34" charset="0"/>
                <a:cs typeface="Calibri" pitchFamily="34" charset="0"/>
              </a:rPr>
              <a:t>s </a:t>
            </a:r>
            <a:r>
              <a:rPr lang="en-US" sz="3600" b="1" dirty="0"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900246" y="1524000"/>
            <a:ext cx="4243754"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a:t>
            </a:r>
            <a:r>
              <a:rPr lang="en-US" sz="2800" b="1" dirty="0" smtClean="0">
                <a:latin typeface="+mn-lt"/>
                <a:cs typeface="Calibri" pitchFamily="34" charset="0"/>
              </a:rPr>
              <a:t>Ghana</a:t>
            </a:r>
            <a:r>
              <a:rPr lang="en-US" sz="2800" dirty="0" smtClean="0">
                <a:latin typeface="+mn-lt"/>
                <a:cs typeface="Calibri" pitchFamily="34" charset="0"/>
              </a:rPr>
              <a:t> </a:t>
            </a:r>
          </a:p>
          <a:p>
            <a:pPr>
              <a:spcBef>
                <a:spcPts val="600"/>
              </a:spcBef>
              <a:spcAft>
                <a:spcPts val="600"/>
              </a:spcAft>
              <a:defRPr/>
            </a:pPr>
            <a:r>
              <a:rPr lang="en-US" sz="2800" dirty="0" smtClean="0">
                <a:latin typeface="+mn-lt"/>
                <a:cs typeface="Calibri" pitchFamily="34" charset="0"/>
              </a:rPr>
              <a:t>The wide bars for many indicators show important </a:t>
            </a:r>
            <a:r>
              <a:rPr lang="en-US" sz="2800" b="1" dirty="0" smtClean="0">
                <a:solidFill>
                  <a:srgbClr val="990033"/>
                </a:solidFill>
                <a:latin typeface="+mn-lt"/>
                <a:cs typeface="Calibri" pitchFamily="34" charset="0"/>
              </a:rPr>
              <a:t>inequalities in coverage.</a:t>
            </a:r>
            <a:endParaRPr lang="en-US" sz="2800" dirty="0" smtClean="0">
              <a:latin typeface="+mn-lt"/>
              <a:cs typeface="Calibri" pitchFamily="34" charset="0"/>
            </a:endParaRPr>
          </a:p>
          <a:p>
            <a:pPr>
              <a:spcBef>
                <a:spcPts val="600"/>
              </a:spcBef>
              <a:spcAft>
                <a:spcPts val="600"/>
              </a:spcAft>
              <a:defRPr/>
            </a:pPr>
            <a:r>
              <a:rPr lang="en-US" sz="2800" dirty="0" smtClean="0">
                <a:latin typeface="+mn-lt"/>
                <a:cs typeface="Calibri" pitchFamily="34" charset="0"/>
              </a:rPr>
              <a:t>Inequality is greatest for skilled birth attendant. </a:t>
            </a:r>
          </a:p>
          <a:p>
            <a:pPr>
              <a:spcBef>
                <a:spcPts val="600"/>
              </a:spcBef>
              <a:spcAft>
                <a:spcPts val="600"/>
              </a:spcAft>
              <a:defRPr/>
            </a:pPr>
            <a:r>
              <a:rPr lang="en-US" sz="2800" dirty="0" smtClean="0">
                <a:latin typeface="+mn-lt"/>
                <a:cs typeface="Calibri" pitchFamily="34" charset="0"/>
              </a:rPr>
              <a:t>Immunization, ITN’s, and breastfeeding  show much smaller </a:t>
            </a:r>
            <a:r>
              <a:rPr lang="en-US" sz="2800" b="1" dirty="0" smtClean="0">
                <a:solidFill>
                  <a:schemeClr val="accent2">
                    <a:lumMod val="75000"/>
                  </a:schemeClr>
                </a:solidFill>
                <a:latin typeface="+mn-lt"/>
                <a:cs typeface="Calibri" pitchFamily="34" charset="0"/>
              </a:rPr>
              <a:t>gaps</a:t>
            </a:r>
            <a:r>
              <a:rPr lang="en-US" sz="2800" dirty="0" smtClean="0">
                <a:latin typeface="+mn-lt"/>
                <a:cs typeface="Calibri" pitchFamily="34" charset="0"/>
              </a:rPr>
              <a:t> </a:t>
            </a:r>
            <a:r>
              <a:rPr lang="en-US" sz="2800" b="1" dirty="0" smtClean="0">
                <a:solidFill>
                  <a:schemeClr val="accent2">
                    <a:lumMod val="75000"/>
                  </a:schemeClr>
                </a:solidFill>
                <a:latin typeface="+mn-lt"/>
                <a:cs typeface="Calibri" pitchFamily="34" charset="0"/>
              </a:rPr>
              <a:t>in coverage.</a:t>
            </a:r>
            <a:endParaRPr lang="en-US" sz="2800" b="1" dirty="0">
              <a:solidFill>
                <a:schemeClr val="accent2">
                  <a:lumMod val="75000"/>
                </a:schemeClr>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i="1" dirty="0" smtClean="0"/>
              <a:t>Optional additional slides</a:t>
            </a:r>
            <a:r>
              <a:rPr lang="en-US" sz="4600" dirty="0" smtClean="0"/>
              <a:t/>
            </a:r>
            <a:br>
              <a:rPr lang="en-US" sz="4600"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Ghana </a:t>
            </a:r>
            <a:endParaRPr lang="en-US" sz="4600" dirty="0"/>
          </a:p>
        </p:txBody>
      </p:sp>
    </p:spTree>
    <p:extLst>
      <p:ext uri="{BB962C8B-B14F-4D97-AF65-F5344CB8AC3E}">
        <p14:creationId xmlns:p14="http://schemas.microsoft.com/office/powerpoint/2010/main" val="18823836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Ghana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1906437" y="1630393"/>
            <a:ext cx="5346000" cy="4860000"/>
          </a:xfrm>
          <a:prstGeom prst="rect">
            <a:avLst/>
          </a:prstGeom>
          <a:noFill/>
          <a:ln w="9525">
            <a:noFill/>
            <a:miter lim="800000"/>
            <a:headEnd/>
            <a:tailEnd/>
          </a:ln>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051" name="Picture 3"/>
          <p:cNvPicPr>
            <a:picLocks noChangeAspect="1" noChangeArrowheads="1"/>
          </p:cNvPicPr>
          <p:nvPr/>
        </p:nvPicPr>
        <p:blipFill>
          <a:blip r:embed="rId3" cstate="print"/>
          <a:srcRect/>
          <a:stretch>
            <a:fillRect/>
          </a:stretch>
        </p:blipFill>
        <p:spPr bwMode="auto">
          <a:xfrm>
            <a:off x="1828081" y="1700483"/>
            <a:ext cx="5424686" cy="4860000"/>
          </a:xfrm>
          <a:prstGeom prst="rect">
            <a:avLst/>
          </a:prstGeom>
          <a:noFill/>
          <a:ln w="9525">
            <a:noFill/>
            <a:miter lim="800000"/>
            <a:headEnd/>
            <a:tailEnd/>
          </a:ln>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1199071" y="1319841"/>
            <a:ext cx="6657534" cy="4860000"/>
          </a:xfrm>
          <a:prstGeom prst="rect">
            <a:avLst/>
          </a:prstGeom>
          <a:noFill/>
          <a:ln w="9525">
            <a:noFill/>
            <a:miter lim="800000"/>
            <a:headEnd/>
            <a:tailEnd/>
          </a:ln>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6546" y="1320708"/>
            <a:ext cx="7033581" cy="471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12396</TotalTime>
  <Words>2994</Words>
  <Application>Microsoft Macintosh PowerPoint</Application>
  <PresentationFormat>On-screen Show (4:3)</PresentationFormat>
  <Paragraphs>261</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Ghana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727</cp:revision>
  <cp:lastPrinted>2012-06-12T19:26:24Z</cp:lastPrinted>
  <dcterms:created xsi:type="dcterms:W3CDTF">2008-01-10T17:37:13Z</dcterms:created>
  <dcterms:modified xsi:type="dcterms:W3CDTF">2014-12-03T19:28:45Z</dcterms:modified>
</cp:coreProperties>
</file>