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7397" autoAdjust="0"/>
  </p:normalViewPr>
  <p:slideViewPr>
    <p:cSldViewPr snapToGrid="0">
      <p:cViewPr>
        <p:scale>
          <a:sx n="110" d="100"/>
          <a:sy n="110" d="100"/>
        </p:scale>
        <p:origin x="-528" y="32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Gambia,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Gambia</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Gambia’s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Gambia </a:t>
            </a:r>
            <a:r>
              <a:rPr lang="en-US" i="1" dirty="0" smtClean="0"/>
              <a:t>Under—five child  mortality rate </a:t>
            </a:r>
            <a:r>
              <a:rPr lang="en-US" dirty="0" smtClean="0"/>
              <a:t>and </a:t>
            </a:r>
            <a:r>
              <a:rPr lang="en-US" i="1" dirty="0" smtClean="0"/>
              <a:t>Maternal mortality ratio </a:t>
            </a:r>
            <a:r>
              <a:rPr lang="en-US" dirty="0" smtClean="0"/>
              <a:t>are declining, but are still high.  Newer UN</a:t>
            </a:r>
            <a:r>
              <a:rPr lang="en-US" baseline="0" dirty="0" smtClean="0"/>
              <a:t> estimates show an Under-five mortality rate </a:t>
            </a:r>
            <a:r>
              <a:rPr lang="en-US" baseline="0" smtClean="0"/>
              <a:t>of 74 </a:t>
            </a:r>
            <a:r>
              <a:rPr lang="en-US" baseline="0" dirty="0" smtClean="0"/>
              <a:t>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Gambia,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Gambia, some </a:t>
            </a:r>
            <a:r>
              <a:rPr lang="en-US" dirty="0" smtClean="0"/>
              <a:t>40% </a:t>
            </a:r>
            <a:r>
              <a:rPr lang="en-US" dirty="0" smtClean="0"/>
              <a:t>of child deaths occur in the neonatal period.  Most of these can be prevented.  Post-neonatal deaths can, also,</a:t>
            </a:r>
            <a:r>
              <a:rPr lang="en-US" baseline="0" dirty="0" smtClean="0"/>
              <a:t> mostly be prevented and come mainly from Malaria, Pneumonia,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r>
              <a:rPr lang="en-US" i="0" baseline="0" dirty="0" smtClean="0"/>
              <a:t>No data is available for </a:t>
            </a:r>
            <a:r>
              <a:rPr lang="en-US" i="0" baseline="0" dirty="0" smtClean="0"/>
              <a:t>Postnatal </a:t>
            </a:r>
            <a:r>
              <a:rPr lang="en-US" i="0" baseline="0" dirty="0" smtClean="0"/>
              <a:t>care.</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increased </a:t>
            </a:r>
            <a:r>
              <a:rPr lang="en-US" baseline="0" dirty="0" smtClean="0"/>
              <a:t>slowly.  </a:t>
            </a:r>
            <a:r>
              <a:rPr lang="en-US" baseline="0" dirty="0" smtClean="0"/>
              <a:t>It’s important to consider the barriers to higher coverage,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a:t>
            </a:r>
            <a:r>
              <a:rPr lang="en-US" dirty="0" smtClean="0"/>
              <a:t>has</a:t>
            </a:r>
            <a:r>
              <a:rPr lang="en-US" baseline="0" dirty="0" smtClean="0"/>
              <a:t> increased.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Gambia, 98</a:t>
            </a:r>
            <a:r>
              <a:rPr lang="en-US" baseline="0" dirty="0" smtClean="0"/>
              <a:t>% of women attended at least one antenatal care visit with a skilled provider during pregnancy.  </a:t>
            </a:r>
            <a:r>
              <a:rPr lang="en-US" baseline="0" dirty="0" smtClean="0"/>
              <a:t>72% </a:t>
            </a:r>
            <a:r>
              <a:rPr lang="en-US" baseline="0" dirty="0" smtClean="0"/>
              <a:t>of women attending the necessary 4 </a:t>
            </a:r>
            <a:r>
              <a:rPr lang="en-US" baseline="0" dirty="0" smtClean="0"/>
              <a:t>visits, as shown on the next slide.  </a:t>
            </a:r>
            <a:r>
              <a:rPr lang="en-US" baseline="0" dirty="0" smtClean="0"/>
              <a:t>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a:t>
            </a:r>
            <a:r>
              <a:rPr lang="en-US" dirty="0" smtClean="0"/>
              <a:t>there is still room for improvement for a number of other maternal</a:t>
            </a:r>
            <a:r>
              <a:rPr lang="en-US" baseline="0" dirty="0" smtClean="0"/>
              <a:t> and newborn health indicators. The rural C-Section rate is below the minimum target required to save lives. D</a:t>
            </a:r>
            <a:r>
              <a:rPr lang="en-US" dirty="0" smtClean="0"/>
              <a:t>ata on Postnatal</a:t>
            </a:r>
            <a:r>
              <a:rPr lang="en-US" baseline="0" dirty="0" smtClean="0"/>
              <a:t> visit for baby and mother  and Women with low body mass index are </a:t>
            </a:r>
            <a:r>
              <a:rPr lang="en-US" dirty="0" smtClean="0"/>
              <a:t>lacking.</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Gambia has data for 3 out of 5 indicators related to immunization. Gambia’s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2010 </a:t>
            </a:r>
            <a:r>
              <a:rPr lang="en-US" dirty="0" smtClean="0"/>
              <a:t>some 69% of caregivers</a:t>
            </a:r>
            <a:r>
              <a:rPr lang="en-US" baseline="0" dirty="0" smtClean="0"/>
              <a:t> sought treatment from an appropriate provider when their children had suspected pneumonia.  </a:t>
            </a:r>
            <a:r>
              <a:rPr lang="en-US" baseline="0" dirty="0" smtClean="0"/>
              <a:t>70% </a:t>
            </a:r>
            <a:r>
              <a:rPr lang="en-US" baseline="0" dirty="0" smtClean="0"/>
              <a:t>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 of children with diarrhoea</a:t>
            </a:r>
            <a:r>
              <a:rPr lang="en-US" baseline="0" dirty="0" smtClean="0"/>
              <a:t> were receiving increased fluids and continued feeding.    </a:t>
            </a:r>
            <a:r>
              <a:rPr lang="en-US" baseline="0" dirty="0" smtClean="0"/>
              <a:t>39% were treated with ORS.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Gambia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Gambia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a:t>
            </a:r>
            <a:r>
              <a:rPr lang="en-US" dirty="0" smtClean="0"/>
              <a:t>has</a:t>
            </a:r>
            <a:r>
              <a:rPr lang="en-US" baseline="0" dirty="0" smtClean="0"/>
              <a:t> declined</a:t>
            </a:r>
            <a:r>
              <a:rPr lang="en-US" dirty="0" smtClean="0"/>
              <a:t> </a:t>
            </a:r>
            <a:r>
              <a:rPr lang="en-US" dirty="0" smtClean="0"/>
              <a:t>to </a:t>
            </a:r>
            <a:r>
              <a:rPr lang="en-US" dirty="0" smtClean="0"/>
              <a:t>33% </a:t>
            </a:r>
            <a:r>
              <a:rPr lang="en-US" dirty="0" smtClean="0"/>
              <a:t>in </a:t>
            </a:r>
            <a:r>
              <a:rPr lang="en-US" dirty="0" smtClean="0"/>
              <a:t>2010.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a:t>
            </a:r>
            <a:r>
              <a:rPr lang="en-US" dirty="0" smtClean="0"/>
              <a:t>17%</a:t>
            </a:r>
            <a:r>
              <a:rPr lang="en-US" baseline="0" dirty="0" smtClean="0"/>
              <a:t> and 23% respectively</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Exclusive breastfeeding</a:t>
            </a:r>
            <a:r>
              <a:rPr lang="en-US" dirty="0" smtClean="0"/>
              <a:t> rates </a:t>
            </a:r>
            <a:r>
              <a:rPr lang="en-US" dirty="0" smtClean="0"/>
              <a:t>declined </a:t>
            </a:r>
            <a:r>
              <a:rPr lang="en-US" baseline="0" dirty="0" smtClean="0"/>
              <a:t>to </a:t>
            </a:r>
            <a:r>
              <a:rPr lang="en-US" baseline="0" dirty="0" smtClean="0"/>
              <a:t>34% in 2010.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Around </a:t>
            </a:r>
            <a:r>
              <a:rPr lang="en-US" baseline="0" dirty="0" smtClean="0"/>
              <a:t>16% </a:t>
            </a:r>
            <a:r>
              <a:rPr lang="en-US" baseline="0" dirty="0" smtClean="0"/>
              <a:t>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31% </a:t>
            </a:r>
            <a:r>
              <a:rPr lang="en-US" dirty="0" smtClean="0"/>
              <a:t>of the rural population use unimproved sanitation facilities or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Gambia</a:t>
            </a:r>
            <a:r>
              <a:rPr lang="en-US" sz="1200" kern="1200" dirty="0" smtClean="0">
                <a:solidFill>
                  <a:schemeClr val="tx1"/>
                </a:solidFill>
                <a:effectLst/>
                <a:latin typeface="+mn-lt"/>
                <a:ea typeface="+mn-ea"/>
                <a:cs typeface="+mn-cs"/>
              </a:rPr>
              <a:t> shows adoption of </a:t>
            </a:r>
            <a:r>
              <a:rPr lang="en-US" sz="1200" kern="1200" dirty="0" err="1" smtClean="0">
                <a:solidFill>
                  <a:schemeClr val="tx1"/>
                </a:solidFill>
                <a:effectLst/>
                <a:latin typeface="+mn-lt"/>
                <a:ea typeface="+mn-ea"/>
                <a:cs typeface="+mn-cs"/>
              </a:rPr>
              <a:t>mOST</a:t>
            </a:r>
            <a:r>
              <a:rPr lang="en-US" sz="1200" kern="1200" dirty="0" smtClean="0">
                <a:solidFill>
                  <a:schemeClr val="tx1"/>
                </a:solidFill>
                <a:effectLst/>
                <a:latin typeface="+mn-lt"/>
                <a:ea typeface="+mn-ea"/>
                <a:cs typeface="+mn-cs"/>
              </a:rPr>
              <a:t> of the policies being tracked by Countdown.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Adopting these policies and implementing them at scale can contribute to improved coverage of life 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i="0" baseline="0" dirty="0" smtClean="0"/>
              <a:t>.  For </a:t>
            </a:r>
            <a:r>
              <a:rPr lang="en-US" i="1" baseline="0" dirty="0" smtClean="0"/>
              <a:t>ITN use  </a:t>
            </a:r>
            <a:r>
              <a:rPr lang="en-US" i="0" baseline="0" dirty="0" smtClean="0"/>
              <a:t>the poorest have higher coverage than the wealthiest.  </a:t>
            </a:r>
            <a:r>
              <a:rPr lang="en-US" sz="1200" kern="1200" dirty="0" smtClean="0">
                <a:solidFill>
                  <a:srgbClr val="FF0000"/>
                </a:solidFill>
                <a:latin typeface="+mn-lt"/>
                <a:ea typeface="+mn-ea"/>
                <a:cs typeface="+mn-cs"/>
              </a:rPr>
              <a:t>Other interventions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a:t>
            </a:r>
            <a:r>
              <a:rPr lang="en-US" sz="1200" kern="1200" baseline="0" dirty="0" smtClean="0">
                <a:solidFill>
                  <a:srgbClr val="FF0000"/>
                </a:solidFill>
                <a:latin typeface="+mn-lt"/>
                <a:ea typeface="+mn-ea"/>
                <a:cs typeface="+mn-cs"/>
              </a:rPr>
              <a:t> gaps </a:t>
            </a:r>
            <a:r>
              <a:rPr lang="en-US" sz="1200" kern="1200" dirty="0" smtClean="0">
                <a:solidFill>
                  <a:srgbClr val="FF0000"/>
                </a:solidFill>
                <a:latin typeface="+mn-lt"/>
                <a:ea typeface="+mn-ea"/>
                <a:cs typeface="+mn-cs"/>
              </a:rPr>
              <a:t>or no gaps in coverage.  </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Gambia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Gambia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 DATA</a:t>
                </a:r>
                <a:r>
                  <a:rPr lang="en-US" sz="1200" kern="1200" baseline="0" dirty="0" smtClean="0">
                    <a:solidFill>
                      <a:schemeClr val="tx1"/>
                    </a:solidFill>
                    <a:latin typeface="+mn-lt"/>
                    <a:ea typeface="+mn-ea"/>
                    <a:cs typeface="+mn-cs"/>
                  </a:rPr>
                  <a:t> AVAILABLE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a:t>
                </a:r>
                <a:r>
                  <a:rPr lang="en-US" sz="1200" kern="1200" smtClean="0">
                    <a:solidFill>
                      <a:schemeClr val="tx1"/>
                    </a:solidFill>
                    <a:latin typeface="+mn-lt"/>
                    <a:ea typeface="+mn-ea"/>
                    <a:cs typeface="+mn-cs"/>
                  </a:rPr>
                  <a:t>slide usually </a:t>
                </a:r>
                <a:r>
                  <a:rPr lang="en-US" sz="1200" kern="1200" dirty="0" smtClean="0">
                    <a:solidFill>
                      <a:schemeClr val="tx1"/>
                    </a:solidFill>
                    <a:latin typeface="+mn-lt"/>
                    <a:ea typeface="+mn-ea"/>
                    <a:cs typeface="+mn-cs"/>
                  </a:rPr>
                  <a:t>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 DATA</a:t>
                </a:r>
                <a:r>
                  <a:rPr lang="en-US" sz="1200" kern="1200" baseline="0" dirty="0" smtClean="0">
                    <a:solidFill>
                      <a:schemeClr val="tx1"/>
                    </a:solidFill>
                    <a:latin typeface="+mn-lt"/>
                    <a:ea typeface="+mn-ea"/>
                    <a:cs typeface="+mn-cs"/>
                  </a:rPr>
                  <a:t> AVAILABLE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Gambia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Gambia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67000" y="268288"/>
            <a:ext cx="625763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08770" y="1467194"/>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171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74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49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28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32457" y="2004291"/>
            <a:ext cx="8879085"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687094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49012" y="2019482"/>
            <a:ext cx="2540832"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40%</a:t>
            </a:r>
            <a:endParaRPr lang="en-US" sz="2400" dirty="0" smtClean="0">
              <a:latin typeface="+mn-lt"/>
              <a:cs typeface="Calibri" pitchFamily="34" charset="0"/>
            </a:endParaRPr>
          </a:p>
          <a:p>
            <a:pPr>
              <a:defRPr/>
            </a:pPr>
            <a:r>
              <a:rPr lang="en-US" sz="2400" dirty="0" smtClean="0">
                <a:latin typeface="+mn-lt"/>
                <a:cs typeface="Calibri" pitchFamily="34" charset="0"/>
              </a:rPr>
              <a:t>Malaria – 20%</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11%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7%</a:t>
            </a:r>
          </a:p>
          <a:p>
            <a:pPr>
              <a:defRPr/>
            </a:pPr>
            <a:r>
              <a:rPr lang="en-US" sz="2400" dirty="0" smtClean="0">
                <a:latin typeface="+mn-lt"/>
                <a:cs typeface="Calibri" pitchFamily="34" charset="0"/>
              </a:rPr>
              <a:t>Injuries – 4%</a:t>
            </a:r>
          </a:p>
          <a:p>
            <a:pPr>
              <a:defRPr/>
            </a:pPr>
            <a:r>
              <a:rPr lang="en-US" sz="2400" dirty="0" smtClean="0">
                <a:latin typeface="+mn-lt"/>
                <a:cs typeface="Calibri" pitchFamily="34" charset="0"/>
              </a:rPr>
              <a:t>HIV/AIDS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47818" y="268288"/>
            <a:ext cx="585354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Gambian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858623" y="14455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42189" y="28010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21846" y="1140691"/>
            <a:ext cx="7700308" cy="54252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110243"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05290" y="414482"/>
            <a:ext cx="673341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03037" y="1064490"/>
            <a:ext cx="6988212" cy="540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97659" y="1064491"/>
            <a:ext cx="6789736" cy="540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98089" y="1155701"/>
            <a:ext cx="6894186" cy="50508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796977" y="1133765"/>
            <a:ext cx="7550046"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72127" y="1058719"/>
            <a:ext cx="7565040" cy="540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697165"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39801" y="1058719"/>
            <a:ext cx="7435354" cy="540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18940" y="1219891"/>
            <a:ext cx="7452483" cy="50472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Gambia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40239" y="1311564"/>
            <a:ext cx="7463521" cy="506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72602" y="1330037"/>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6320" y="1272309"/>
            <a:ext cx="6411360" cy="506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77637"/>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94461" y="1132609"/>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90550" y="1351019"/>
            <a:ext cx="8229600" cy="51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9.7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50% </a:t>
            </a:r>
            <a:r>
              <a:rPr lang="en-US" sz="2200" dirty="0" smtClean="0"/>
              <a:t>(2012)</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$98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11%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16%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$27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$31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02909" y="349106"/>
            <a:ext cx="4156364"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11486" y="1240971"/>
            <a:ext cx="4084864"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Gambia </a:t>
            </a:r>
          </a:p>
          <a:p>
            <a:pPr>
              <a:spcBef>
                <a:spcPts val="600"/>
              </a:spcBef>
              <a:spcAft>
                <a:spcPts val="600"/>
              </a:spcAft>
              <a:defRPr/>
            </a:pPr>
            <a:r>
              <a:rPr lang="en-US" sz="2800" dirty="0">
                <a:cs typeface="Calibri" pitchFamily="34" charset="0"/>
              </a:rPr>
              <a:t>T</a:t>
            </a:r>
            <a:r>
              <a:rPr lang="en-US" sz="2800" dirty="0" smtClean="0">
                <a:cs typeface="Calibri" pitchFamily="34" charset="0"/>
              </a:rPr>
              <a:t>he wide bars show </a:t>
            </a:r>
            <a:r>
              <a:rPr lang="en-US" sz="2800" b="1" dirty="0" smtClean="0">
                <a:solidFill>
                  <a:srgbClr val="990033"/>
                </a:solidFill>
                <a:cs typeface="Calibri" pitchFamily="34" charset="0"/>
              </a:rPr>
              <a:t>inequality in coverage </a:t>
            </a:r>
            <a:r>
              <a:rPr lang="en-US" sz="2800" dirty="0" smtClean="0">
                <a:cs typeface="Calibri" pitchFamily="34" charset="0"/>
              </a:rPr>
              <a:t>for some indicators. </a:t>
            </a:r>
          </a:p>
          <a:p>
            <a:pPr>
              <a:spcBef>
                <a:spcPts val="600"/>
              </a:spcBef>
              <a:spcAft>
                <a:spcPts val="600"/>
              </a:spcAft>
              <a:defRPr/>
            </a:pPr>
            <a:r>
              <a:rPr lang="en-US" sz="2800" dirty="0" smtClean="0">
                <a:cs typeface="Calibri" pitchFamily="34" charset="0"/>
              </a:rPr>
              <a:t>Inequality is greatest for skilled birth attendant and ITN use.</a:t>
            </a:r>
          </a:p>
          <a:p>
            <a:pPr>
              <a:spcBef>
                <a:spcPts val="600"/>
              </a:spcBef>
              <a:spcAft>
                <a:spcPts val="600"/>
              </a:spcAft>
              <a:defRPr/>
            </a:pPr>
            <a:r>
              <a:rPr lang="en-US" sz="2800" dirty="0" smtClean="0">
                <a:cs typeface="Calibri" pitchFamily="34" charset="0"/>
              </a:rPr>
              <a:t>Other indicators show much smaller </a:t>
            </a:r>
            <a:r>
              <a:rPr lang="en-US" sz="2800" b="1" dirty="0" smtClean="0">
                <a:solidFill>
                  <a:schemeClr val="accent2">
                    <a:lumMod val="75000"/>
                  </a:schemeClr>
                </a:solidFill>
                <a:cs typeface="Calibri" pitchFamily="34" charset="0"/>
              </a:rPr>
              <a:t>gaps</a:t>
            </a:r>
            <a:r>
              <a:rPr lang="en-US" sz="2800" dirty="0" smtClean="0">
                <a:cs typeface="Calibri" pitchFamily="34" charset="0"/>
              </a:rPr>
              <a:t> </a:t>
            </a:r>
            <a:r>
              <a:rPr lang="en-US" sz="2800" b="1" dirty="0" smtClean="0">
                <a:solidFill>
                  <a:schemeClr val="accent2">
                    <a:lumMod val="75000"/>
                  </a:schemeClr>
                </a:solidFill>
                <a:cs typeface="Calibri" pitchFamily="34" charset="0"/>
              </a:rPr>
              <a:t>in coverage.</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94373"/>
            <a:ext cx="4174377" cy="634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Gambia </a:t>
            </a:r>
            <a:endParaRPr lang="en-US" sz="4600" dirty="0"/>
          </a:p>
        </p:txBody>
      </p:sp>
    </p:spTree>
    <p:extLst>
      <p:ext uri="{BB962C8B-B14F-4D97-AF65-F5344CB8AC3E}">
        <p14:creationId xmlns:p14="http://schemas.microsoft.com/office/powerpoint/2010/main" val="41614501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Gambia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44322" y="1562422"/>
            <a:ext cx="5378619"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89185" y="1518249"/>
            <a:ext cx="5415160"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76710" y="1190444"/>
            <a:ext cx="6612362"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138" y="3043238"/>
            <a:ext cx="77057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12350</TotalTime>
  <Words>2988</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Gambia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716</cp:revision>
  <cp:lastPrinted>2012-06-12T19:26:24Z</cp:lastPrinted>
  <dcterms:created xsi:type="dcterms:W3CDTF">2008-01-10T17:37:13Z</dcterms:created>
  <dcterms:modified xsi:type="dcterms:W3CDTF">2014-12-03T18:56:56Z</dcterms:modified>
</cp:coreProperties>
</file>