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9"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4" r:id="rId40"/>
    <p:sldId id="545" r:id="rId41"/>
    <p:sldId id="546" r:id="rId42"/>
    <p:sldId id="547" r:id="rId43"/>
    <p:sldId id="54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802" autoAdjust="0"/>
  </p:normalViewPr>
  <p:slideViewPr>
    <p:cSldViewPr snapToGrid="0">
      <p:cViewPr>
        <p:scale>
          <a:sx n="110" d="100"/>
          <a:sy n="110" d="100"/>
        </p:scale>
        <p:origin x="-528" y="73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652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Ethiopia,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Ethiopia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Ethiopia’s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Ethiopia has made substantial</a:t>
            </a:r>
            <a:r>
              <a:rPr lang="en-US" i="0" baseline="0" dirty="0" smtClean="0"/>
              <a:t> progress in reducing</a:t>
            </a:r>
            <a:r>
              <a:rPr lang="en-US" i="0" dirty="0" smtClean="0"/>
              <a:t> </a:t>
            </a:r>
            <a:r>
              <a:rPr lang="en-US" i="1" dirty="0" smtClean="0"/>
              <a:t>Under—five child  mortality </a:t>
            </a:r>
            <a:r>
              <a:rPr lang="en-US" dirty="0" smtClean="0"/>
              <a:t>and </a:t>
            </a:r>
            <a:r>
              <a:rPr lang="en-US" i="1" dirty="0" smtClean="0"/>
              <a:t>Maternal mortality.</a:t>
            </a:r>
            <a:r>
              <a:rPr lang="en-US" dirty="0" smtClean="0"/>
              <a:t>  Newer UN</a:t>
            </a:r>
            <a:r>
              <a:rPr lang="en-US" baseline="0" dirty="0" smtClean="0"/>
              <a:t> estimates show an Under-five mortality rate of 64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Ethiopia,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a:t>
            </a:r>
            <a:r>
              <a:rPr lang="en-US" dirty="0" err="1" smtClean="0"/>
              <a:t>Ethopia</a:t>
            </a:r>
            <a:r>
              <a:rPr lang="en-US" dirty="0" smtClean="0"/>
              <a:t>,</a:t>
            </a:r>
            <a:r>
              <a:rPr lang="en-US" baseline="0" dirty="0" smtClean="0"/>
              <a:t> s</a:t>
            </a:r>
            <a:r>
              <a:rPr lang="en-US" dirty="0" smtClean="0"/>
              <a:t>ome </a:t>
            </a:r>
            <a:r>
              <a:rPr lang="en-US" dirty="0" smtClean="0"/>
              <a:t>43</a:t>
            </a:r>
            <a:r>
              <a:rPr lang="en-US" dirty="0" smtClean="0"/>
              <a:t>% of child deaths occur in the neonatal period.  Most of these can be prevented.  Post-neonatal deaths can, also,</a:t>
            </a:r>
            <a:r>
              <a:rPr lang="en-US" baseline="0" dirty="0" smtClean="0"/>
              <a:t> mostly be prevented and come mainly from Pneumonia, Diarrhoea, </a:t>
            </a:r>
            <a:r>
              <a:rPr lang="en-US" baseline="0" dirty="0" smtClean="0"/>
              <a:t>Injuries, Malaria, HIV/AIDS and Measles.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i="0" baseline="0" dirty="0" smtClean="0"/>
              <a:t>remains very low.  It’s important to </a:t>
            </a:r>
            <a:r>
              <a:rPr lang="en-US" baseline="0" dirty="0" smtClean="0"/>
              <a:t>consider </a:t>
            </a:r>
            <a:r>
              <a:rPr lang="en-US" b="1" baseline="0" dirty="0" smtClean="0"/>
              <a:t>why</a:t>
            </a:r>
            <a:r>
              <a:rPr lang="en-US" baseline="0" dirty="0" smtClean="0"/>
              <a:t> coverage is low,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increasing and estimated at </a:t>
            </a:r>
            <a:r>
              <a:rPr lang="en-US" dirty="0" smtClean="0"/>
              <a:t>41</a:t>
            </a:r>
            <a:r>
              <a:rPr lang="en-US" dirty="0" smtClean="0"/>
              <a:t>% in </a:t>
            </a:r>
            <a:r>
              <a:rPr lang="en-US" dirty="0" smtClean="0"/>
              <a:t>2012.</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Ethiopia, only </a:t>
            </a:r>
            <a:r>
              <a:rPr lang="en-US" baseline="0" dirty="0" smtClean="0"/>
              <a:t>43% </a:t>
            </a:r>
            <a:r>
              <a:rPr lang="en-US" baseline="0" dirty="0" smtClean="0"/>
              <a:t>of women are attending at least one </a:t>
            </a:r>
            <a:r>
              <a:rPr lang="en-US" i="1" baseline="0" dirty="0" smtClean="0"/>
              <a:t>Antenatal care </a:t>
            </a:r>
            <a:r>
              <a:rPr lang="en-US" baseline="0" dirty="0" smtClean="0"/>
              <a:t>visit from a skilled provider during pregnancy.  </a:t>
            </a:r>
            <a:r>
              <a:rPr lang="en-US" baseline="0" dirty="0" smtClean="0"/>
              <a:t>19% of </a:t>
            </a:r>
            <a:r>
              <a:rPr lang="en-US" baseline="0" dirty="0" smtClean="0"/>
              <a:t>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many</a:t>
            </a:r>
            <a:r>
              <a:rPr lang="en-US" baseline="0" dirty="0" smtClean="0"/>
              <a:t> other maternal and newborn health indicators.  </a:t>
            </a:r>
            <a:r>
              <a:rPr lang="en-US" i="1" baseline="0" dirty="0" smtClean="0"/>
              <a:t>Rural C-Section rates </a:t>
            </a:r>
            <a:r>
              <a:rPr lang="en-US" baseline="0" dirty="0" smtClean="0"/>
              <a:t>are still below the minimum needed to save women’s lives.  </a:t>
            </a:r>
          </a:p>
          <a:p>
            <a:r>
              <a:rPr lang="en-US" baseline="0" dirty="0" smtClean="0"/>
              <a:t>Data for some indicators such as </a:t>
            </a:r>
            <a:r>
              <a:rPr lang="en-US" i="1" baseline="0" dirty="0" smtClean="0"/>
              <a:t>Postnatal visit  for baby </a:t>
            </a:r>
            <a:r>
              <a:rPr lang="en-US" baseline="0" dirty="0" smtClean="0"/>
              <a:t>are not yet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Ethiopia</a:t>
            </a:r>
            <a:r>
              <a:rPr lang="en-US" i="0" baseline="0" dirty="0" smtClean="0"/>
              <a:t> has data for 4 out of the 5 indicators related to immunization. </a:t>
            </a:r>
            <a:r>
              <a:rPr lang="en-US" i="0" dirty="0" smtClean="0"/>
              <a:t>Ethiopia’s </a:t>
            </a:r>
            <a:r>
              <a:rPr lang="en-US" i="1" dirty="0" smtClean="0"/>
              <a:t>Immunization</a:t>
            </a:r>
            <a:r>
              <a:rPr lang="en-US" dirty="0" smtClean="0"/>
              <a:t> coverage was</a:t>
            </a:r>
            <a:r>
              <a:rPr lang="en-US" baseline="0" dirty="0" smtClean="0"/>
              <a:t> over </a:t>
            </a:r>
            <a:r>
              <a:rPr lang="en-US" baseline="0" dirty="0" smtClean="0"/>
              <a:t>60</a:t>
            </a:r>
            <a:r>
              <a:rPr lang="en-US" baseline="0" dirty="0" smtClean="0"/>
              <a:t>% in </a:t>
            </a:r>
            <a:r>
              <a:rPr lang="en-US" baseline="0" dirty="0" smtClean="0"/>
              <a:t>2012, apart from pneumococcal conjugate vaccine.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 some 27% of caregivers</a:t>
            </a:r>
            <a:r>
              <a:rPr lang="en-US" baseline="0" dirty="0" smtClean="0"/>
              <a:t> sought treatment from an appropriate provider when their children had suspected pneumonia.  Only 7%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children with diarrhoea are receiving appropriate treatment, but the numbers</a:t>
            </a:r>
            <a:r>
              <a:rPr lang="en-US" baseline="0" dirty="0" smtClean="0"/>
              <a:t> are still low</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a:t>
            </a:r>
            <a:r>
              <a:rPr lang="en-US" i="0" baseline="0" dirty="0" smtClean="0"/>
              <a:t> </a:t>
            </a:r>
            <a:r>
              <a:rPr lang="en-US" i="0" dirty="0" smtClean="0"/>
              <a:t>government officials, local and international colleagues from </a:t>
            </a:r>
            <a:r>
              <a:rPr lang="en-US" sz="1200" i="0" dirty="0" smtClean="0"/>
              <a:t>Ethiopia might </a:t>
            </a:r>
            <a:r>
              <a:rPr lang="en-US" i="0" dirty="0" smtClean="0"/>
              <a:t>know about the Countdown to 2015 for Maternal,</a:t>
            </a:r>
            <a:r>
              <a:rPr lang="en-US" i="0" baseline="0" dirty="0" smtClean="0"/>
              <a:t> Newborn and Child Health</a:t>
            </a:r>
            <a:r>
              <a:rPr lang="en-US" i="0" dirty="0" smtClean="0"/>
              <a:t>.  The Countdown has been producing individual country profiles since 2005.  This slide show is intended to stimulate discussion about country progress in Ethiopia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a:t>
            </a:r>
            <a:r>
              <a:rPr lang="en-US" dirty="0" smtClean="0"/>
              <a:t>and was </a:t>
            </a:r>
            <a:r>
              <a:rPr lang="en-US" dirty="0" smtClean="0"/>
              <a:t>30% </a:t>
            </a:r>
            <a:r>
              <a:rPr lang="en-US" dirty="0" smtClean="0"/>
              <a:t>in </a:t>
            </a:r>
            <a:r>
              <a:rPr lang="en-US" dirty="0" smtClean="0"/>
              <a:t>2011.</a:t>
            </a:r>
            <a:r>
              <a:rPr lang="en-US" baseline="0" dirty="0" smtClean="0"/>
              <a:t>  28% </a:t>
            </a:r>
            <a:r>
              <a:rPr lang="en-US" baseline="0" dirty="0" smtClean="0"/>
              <a:t>of children receiving an antimalarial received first line treatment.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a:t>
            </a:r>
            <a:r>
              <a:rPr lang="en-US" baseline="0" dirty="0" smtClean="0"/>
              <a:t>declining, but remain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have decreased since 2000.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 is improving in both urban and rural areas</a:t>
            </a:r>
            <a:r>
              <a:rPr lang="en-US" baseline="0" dirty="0" smtClean="0"/>
              <a:t>.  </a:t>
            </a:r>
            <a:r>
              <a:rPr lang="en-US" baseline="0" dirty="0" smtClean="0"/>
              <a:t>58% </a:t>
            </a:r>
            <a:r>
              <a:rPr lang="en-US" baseline="0" dirty="0" smtClean="0"/>
              <a:t>of the rural population are still without improved drinking water, with </a:t>
            </a:r>
            <a:r>
              <a:rPr lang="en-US" baseline="0" dirty="0" smtClean="0"/>
              <a:t>20% </a:t>
            </a:r>
            <a:r>
              <a:rPr lang="en-US" baseline="0" dirty="0" smtClean="0"/>
              <a:t>of those using surface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37% </a:t>
            </a:r>
            <a:r>
              <a:rPr lang="en-US" dirty="0" smtClean="0"/>
              <a:t>of the population still practice </a:t>
            </a:r>
            <a:r>
              <a:rPr lang="en-US" i="0" dirty="0" smtClean="0"/>
              <a:t>open defecation</a:t>
            </a:r>
            <a:r>
              <a:rPr lang="en-US" dirty="0" smtClean="0"/>
              <a:t> and </a:t>
            </a:r>
            <a:r>
              <a:rPr lang="en-US" smtClean="0"/>
              <a:t>another </a:t>
            </a:r>
            <a:r>
              <a:rPr lang="en-US" smtClean="0"/>
              <a:t>26%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Ethiopia has adopted many of the policies being tracked by Countdown. Implementing all </a:t>
            </a:r>
            <a:r>
              <a:rPr lang="en-US" sz="1200" kern="1200" baseline="0" dirty="0" smtClean="0">
                <a:solidFill>
                  <a:schemeClr val="tx1"/>
                </a:solidFill>
                <a:latin typeface="+mn-lt"/>
                <a:ea typeface="+mn-ea"/>
                <a:cs typeface="+mn-cs"/>
              </a:rPr>
              <a:t>these policies </a:t>
            </a:r>
            <a:r>
              <a:rPr lang="en-US" sz="1200" kern="1200" dirty="0" smtClean="0">
                <a:solidFill>
                  <a:schemeClr val="tx1"/>
                </a:solidFill>
                <a:latin typeface="+mn-lt"/>
                <a:ea typeface="+mn-ea"/>
                <a:cs typeface="+mn-cs"/>
              </a:rPr>
              <a:t>at scale can contribute to improved coverage of life saving interventions</a:t>
            </a:r>
            <a:r>
              <a:rPr lang="en-US" sz="1200" kern="1200" baseline="0" dirty="0" smtClean="0">
                <a:solidFill>
                  <a:schemeClr val="tx1"/>
                </a:solidFill>
                <a:latin typeface="+mn-lt"/>
                <a:ea typeface="+mn-ea"/>
                <a:cs typeface="+mn-cs"/>
              </a:rPr>
              <a:t>.</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Inequality is greatest for </a:t>
            </a:r>
            <a:r>
              <a:rPr lang="en-US" i="1" baseline="0" dirty="0" smtClean="0"/>
              <a:t>Demand for family planning satisfied </a:t>
            </a:r>
            <a:r>
              <a:rPr lang="en-US" baseline="0" dirty="0" smtClean="0"/>
              <a:t>and for </a:t>
            </a:r>
            <a:r>
              <a:rPr lang="en-US" i="1" baseline="0" dirty="0" smtClean="0"/>
              <a:t>Antenatal care and </a:t>
            </a:r>
            <a:r>
              <a:rPr lang="en-US" i="1" baseline="0" dirty="0" err="1" smtClean="0"/>
              <a:t>Careseeking</a:t>
            </a:r>
            <a:r>
              <a:rPr lang="en-US" i="1" baseline="0" dirty="0" smtClean="0"/>
              <a:t> for pneumonia.  </a:t>
            </a:r>
            <a:r>
              <a:rPr lang="en-US" baseline="0" dirty="0" smtClean="0"/>
              <a:t> For most other interventions there are also large gaps in coverage</a:t>
            </a:r>
            <a:r>
              <a:rPr lang="en-US" baseline="0" smtClean="0"/>
              <a:t>. </a:t>
            </a:r>
            <a:r>
              <a:rPr lang="en-US" sz="1200" kern="1200" smtClean="0">
                <a:solidFill>
                  <a:srgbClr val="FF0000"/>
                </a:solidFill>
                <a:latin typeface="+mn-lt"/>
                <a:ea typeface="+mn-ea"/>
                <a:cs typeface="+mn-cs"/>
              </a:rPr>
              <a:t>Only </a:t>
            </a:r>
            <a:r>
              <a:rPr lang="en-US" sz="1200" kern="1200" dirty="0" smtClean="0">
                <a:solidFill>
                  <a:srgbClr val="FF0000"/>
                </a:solidFill>
                <a:latin typeface="+mn-lt"/>
                <a:ea typeface="+mn-ea"/>
                <a:cs typeface="+mn-cs"/>
              </a:rPr>
              <a:t>2 interventions (Early initiation of breastfeeding, and </a:t>
            </a:r>
            <a:r>
              <a:rPr lang="en-US" sz="1200" kern="1200" baseline="0" dirty="0" smtClean="0">
                <a:solidFill>
                  <a:srgbClr val="FF0000"/>
                </a:solidFill>
                <a:latin typeface="+mn-lt"/>
                <a:ea typeface="+mn-ea"/>
                <a:cs typeface="+mn-cs"/>
              </a:rPr>
              <a:t> ORT use</a:t>
            </a:r>
            <a:r>
              <a:rPr lang="en-US" sz="1200" kern="1200" dirty="0" smtClean="0">
                <a:solidFill>
                  <a:srgbClr val="FF0000"/>
                </a:solidFill>
                <a:latin typeface="+mn-lt"/>
                <a:ea typeface="+mn-ea"/>
                <a:cs typeface="+mn-cs"/>
              </a:rPr>
              <a:t>) show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Ethiopia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Ethiopia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t>
                </a:r>
                <a:r>
                  <a:rPr lang="en-US" sz="1200" kern="1200" smtClean="0">
                    <a:solidFill>
                      <a:schemeClr val="tx1"/>
                    </a:solidFill>
                    <a:latin typeface="+mn-lt"/>
                    <a:ea typeface="+mn-ea"/>
                    <a:cs typeface="+mn-cs"/>
                  </a:rPr>
                  <a:t>an overall</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picture </a:t>
                </a:r>
                <a:r>
                  <a:rPr lang="en-US" sz="1200" kern="1200" dirty="0" smtClean="0">
                    <a:solidFill>
                      <a:schemeClr val="tx1"/>
                    </a:solidFill>
                    <a:latin typeface="+mn-lt"/>
                    <a:ea typeface="+mn-ea"/>
                    <a:cs typeface="+mn-cs"/>
                  </a:rPr>
                  <a:t>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Ethiopia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endParaRPr lang="en-US" sz="2600" b="1" dirty="0" smtClean="0">
              <a:solidFill>
                <a:srgbClr val="800000"/>
              </a:solidFill>
            </a:endParaRP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Ethiopia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13230225" y="-19631025"/>
            <a:ext cx="5558364" cy="72000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3059545" y="268288"/>
            <a:ext cx="5842000"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409467"/>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69144" y="5274473"/>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64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28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32457" y="1946563"/>
            <a:ext cx="8879085"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3035796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25920" y="1984846"/>
            <a:ext cx="2540832"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a:latin typeface="+mn-lt"/>
                <a:cs typeface="Calibri" pitchFamily="34" charset="0"/>
              </a:rPr>
              <a:t>4</a:t>
            </a:r>
            <a:r>
              <a:rPr lang="en-US" sz="2400" dirty="0" smtClean="0">
                <a:latin typeface="+mn-lt"/>
                <a:cs typeface="Calibri" pitchFamily="34" charset="0"/>
              </a:rPr>
              <a:t>3</a:t>
            </a:r>
            <a:r>
              <a:rPr lang="en-US" sz="2400" dirty="0" smtClean="0">
                <a:latin typeface="+mn-lt"/>
                <a:cs typeface="Calibri" pitchFamily="34" charset="0"/>
              </a:rPr>
              <a:t>%</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16%</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9</a:t>
            </a:r>
            <a:r>
              <a:rPr lang="en-US" sz="2400" dirty="0" smtClean="0">
                <a:solidFill>
                  <a:prstClr val="black"/>
                </a:solidFill>
                <a:latin typeface="Calibri"/>
                <a:cs typeface="Calibri" pitchFamily="34" charset="0"/>
              </a:rPr>
              <a:t>%</a:t>
            </a:r>
            <a:endParaRPr lang="en-US" sz="2400" dirty="0" smtClean="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6</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Malaria – 3%</a:t>
            </a:r>
          </a:p>
          <a:p>
            <a:pPr lvl="0">
              <a:defRPr/>
            </a:pPr>
            <a:r>
              <a:rPr lang="en-US" sz="2400" dirty="0" smtClean="0">
                <a:solidFill>
                  <a:prstClr val="black"/>
                </a:solidFill>
                <a:latin typeface="Calibri"/>
                <a:cs typeface="Calibri" pitchFamily="34" charset="0"/>
              </a:rPr>
              <a:t>HIV/AIDS – 2%</a:t>
            </a:r>
            <a:endParaRPr lang="en-US" sz="2400" dirty="0" smtClean="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Measles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2%</a:t>
            </a:r>
            <a:endParaRPr lang="en-US" sz="24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36273" y="302924"/>
            <a:ext cx="6038272"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Ethiopian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51018" y="1440000"/>
            <a:ext cx="5766555" cy="39780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61372" y="291653"/>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12518" y="1184564"/>
            <a:ext cx="7480599"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60714" y="392546"/>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571" y="1189665"/>
            <a:ext cx="6941532" cy="534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63022" y="1110673"/>
            <a:ext cx="6789736" cy="540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92483" y="1074882"/>
            <a:ext cx="7351579" cy="54252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1057563" y="1099127"/>
            <a:ext cx="7425000"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95219" y="1093355"/>
            <a:ext cx="7565040" cy="540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893" y="1223039"/>
            <a:ext cx="7100888" cy="516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382" y="1114424"/>
            <a:ext cx="7313181" cy="490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Ethiopia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88290" y="1149927"/>
            <a:ext cx="7373667" cy="50472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8630" y="1000108"/>
            <a:ext cx="6729413" cy="560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18223" y="1052945"/>
            <a:ext cx="6907554" cy="542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81329" y="1073727"/>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4120" y="1154546"/>
            <a:ext cx="639576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a:solidFill>
                  <a:srgbClr val="800000"/>
                </a:solidFill>
              </a:rPr>
              <a:t>PARTIAL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2.8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11%</a:t>
            </a:r>
            <a:r>
              <a:rPr lang="en-US" sz="2200" b="1" dirty="0" smtClean="0">
                <a:solidFill>
                  <a:schemeClr val="accent2"/>
                </a:solidFill>
              </a:rPr>
              <a:t> </a:t>
            </a:r>
            <a:r>
              <a:rPr lang="en-US" sz="2200" dirty="0" smtClean="0"/>
              <a:t>(2008)</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$44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11%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41%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$17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$33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572000" y="268288"/>
            <a:ext cx="4479636"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smtClean="0">
                <a:solidFill>
                  <a:srgbClr val="FFFFFF"/>
                </a:solidFill>
                <a:latin typeface="Calibri" pitchFamily="34" charset="0"/>
                <a:cs typeface="Calibri" pitchFamily="34" charset="0"/>
              </a:rPr>
              <a:t>Who </a:t>
            </a:r>
            <a:r>
              <a:rPr lang="en-US" sz="3600" b="1">
                <a:solidFill>
                  <a:srgbClr val="FFFFFF"/>
                </a:solidFill>
                <a:latin typeface="Calibri" pitchFamily="34" charset="0"/>
                <a:cs typeface="Calibri" pitchFamily="34" charset="0"/>
              </a:rPr>
              <a:t>i</a:t>
            </a:r>
            <a:r>
              <a:rPr lang="en-US" sz="3600" b="1" smtClean="0">
                <a:solidFill>
                  <a:srgbClr val="FFFFFF"/>
                </a:solidFill>
                <a:latin typeface="Calibri" pitchFamily="34" charset="0"/>
                <a:cs typeface="Calibri" pitchFamily="34" charset="0"/>
              </a:rPr>
              <a:t>s </a:t>
            </a:r>
            <a:r>
              <a:rPr lang="en-US" sz="3600" b="1" dirty="0"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27372" y="994810"/>
            <a:ext cx="4120356" cy="57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latin typeface="+mn-lt"/>
                <a:cs typeface="Calibri" pitchFamily="34" charset="0"/>
              </a:rPr>
              <a:t>Ethiopia</a:t>
            </a:r>
          </a:p>
          <a:p>
            <a:pPr>
              <a:spcBef>
                <a:spcPts val="600"/>
              </a:spcBef>
              <a:spcAft>
                <a:spcPts val="600"/>
              </a:spcAft>
              <a:defRPr/>
            </a:pPr>
            <a:r>
              <a:rPr lang="en-US" sz="2800" dirty="0" smtClean="0">
                <a:latin typeface="+mn-lt"/>
                <a:cs typeface="Calibri" pitchFamily="34" charset="0"/>
              </a:rPr>
              <a:t>The wide bars show  </a:t>
            </a:r>
            <a:r>
              <a:rPr lang="en-US" sz="2800" b="1" dirty="0" smtClean="0">
                <a:solidFill>
                  <a:srgbClr val="990033"/>
                </a:solidFill>
                <a:latin typeface="+mn-lt"/>
                <a:cs typeface="Calibri" pitchFamily="34" charset="0"/>
              </a:rPr>
              <a:t>inequalities in coverage </a:t>
            </a:r>
            <a:r>
              <a:rPr lang="en-US" sz="2800" dirty="0" smtClean="0">
                <a:latin typeface="+mn-lt"/>
                <a:cs typeface="Calibri" pitchFamily="34" charset="0"/>
              </a:rPr>
              <a:t>for most indicators. </a:t>
            </a:r>
          </a:p>
          <a:p>
            <a:pPr>
              <a:spcBef>
                <a:spcPts val="600"/>
              </a:spcBef>
              <a:spcAft>
                <a:spcPts val="600"/>
              </a:spcAft>
              <a:defRPr/>
            </a:pPr>
            <a:r>
              <a:rPr lang="en-US" sz="2800" dirty="0" smtClean="0">
                <a:latin typeface="+mn-lt"/>
                <a:cs typeface="Calibri" pitchFamily="34" charset="0"/>
              </a:rPr>
              <a:t>Inequality is greatest for family planning, antenatal care visits, and </a:t>
            </a:r>
            <a:r>
              <a:rPr lang="en-US" sz="2800" dirty="0" err="1" smtClean="0">
                <a:latin typeface="+mn-lt"/>
                <a:cs typeface="Calibri" pitchFamily="34" charset="0"/>
              </a:rPr>
              <a:t>careseeking</a:t>
            </a:r>
            <a:r>
              <a:rPr lang="en-US" sz="2800" dirty="0" smtClean="0">
                <a:latin typeface="+mn-lt"/>
                <a:cs typeface="Calibri" pitchFamily="34" charset="0"/>
              </a:rPr>
              <a:t> for pneumonia.</a:t>
            </a:r>
          </a:p>
          <a:p>
            <a:pPr>
              <a:spcBef>
                <a:spcPts val="600"/>
              </a:spcBef>
              <a:spcAft>
                <a:spcPts val="600"/>
              </a:spcAft>
              <a:defRPr/>
            </a:pPr>
            <a:r>
              <a:rPr lang="en-US" sz="2800" dirty="0" smtClean="0">
                <a:latin typeface="+mn-lt"/>
                <a:cs typeface="Calibri" pitchFamily="34" charset="0"/>
              </a:rPr>
              <a:t>Only early initiation of breastfeeding and ORT &amp; continued feeding show a small </a:t>
            </a:r>
            <a:r>
              <a:rPr lang="en-US" sz="2800" b="1" dirty="0" smtClean="0">
                <a:solidFill>
                  <a:schemeClr val="accent2">
                    <a:lumMod val="75000"/>
                  </a:schemeClr>
                </a:solidFill>
                <a:latin typeface="+mn-lt"/>
                <a:cs typeface="Calibri" pitchFamily="34" charset="0"/>
              </a:rPr>
              <a:t>gap</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Ethiopia </a:t>
            </a:r>
            <a:endParaRPr lang="en-US" sz="4600" dirty="0"/>
          </a:p>
        </p:txBody>
      </p:sp>
    </p:spTree>
    <p:extLst>
      <p:ext uri="{BB962C8B-B14F-4D97-AF65-F5344CB8AC3E}">
        <p14:creationId xmlns:p14="http://schemas.microsoft.com/office/powerpoint/2010/main" val="10533619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Ethiopia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cstate="print"/>
          <a:stretch>
            <a:fillRect/>
          </a:stretch>
        </p:blipFill>
        <p:spPr>
          <a:xfrm>
            <a:off x="1864801" y="1654365"/>
            <a:ext cx="5414397" cy="4881600"/>
          </a:xfrm>
          <a:prstGeom prst="rect">
            <a:avLst/>
          </a:prstGeom>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1794" y="1627105"/>
            <a:ext cx="5923085" cy="490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48623" y="1350857"/>
            <a:ext cx="6646754" cy="4860000"/>
          </a:xfrm>
          <a:prstGeom prst="rect">
            <a:avLst/>
          </a:prstGeom>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46860" y="1304735"/>
            <a:ext cx="6650279" cy="4885200"/>
          </a:xfrm>
          <a:prstGeom prst="rect">
            <a:avLst/>
          </a:prstGeom>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12382</TotalTime>
  <Words>3077</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Ethiopia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715</cp:revision>
  <cp:lastPrinted>2012-06-12T19:26:24Z</cp:lastPrinted>
  <dcterms:created xsi:type="dcterms:W3CDTF">2008-01-10T17:37:13Z</dcterms:created>
  <dcterms:modified xsi:type="dcterms:W3CDTF">2014-12-03T16:28:10Z</dcterms:modified>
</cp:coreProperties>
</file>