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2769" autoAdjust="0"/>
  </p:normalViewPr>
  <p:slideViewPr>
    <p:cSldViewPr snapToGrid="0">
      <p:cViewPr>
        <p:scale>
          <a:sx n="110" d="100"/>
          <a:sy n="110" d="100"/>
        </p:scale>
        <p:origin x="-528" y="85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524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Eritrea,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Eritrea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Eritrea’s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Eritrea made impressive strides in reducing </a:t>
            </a:r>
            <a:r>
              <a:rPr lang="en-US" i="1" dirty="0" smtClean="0"/>
              <a:t>Under—five child </a:t>
            </a:r>
            <a:r>
              <a:rPr lang="en-US" i="1" baseline="0" dirty="0" smtClean="0"/>
              <a:t>m</a:t>
            </a:r>
            <a:r>
              <a:rPr lang="en-US" i="1" dirty="0" smtClean="0"/>
              <a:t>ortality </a:t>
            </a:r>
            <a:r>
              <a:rPr lang="en-US" dirty="0" smtClean="0"/>
              <a:t>and </a:t>
            </a:r>
            <a:r>
              <a:rPr lang="en-US" i="1" dirty="0" smtClean="0"/>
              <a:t>Maternal mortality.</a:t>
            </a:r>
            <a:r>
              <a:rPr lang="en-US" dirty="0" smtClean="0"/>
              <a:t>   Newer UN</a:t>
            </a:r>
            <a:r>
              <a:rPr lang="en-US" baseline="0" dirty="0" smtClean="0"/>
              <a:t> estimates show an </a:t>
            </a:r>
            <a:r>
              <a:rPr lang="en-US" i="1" baseline="0" dirty="0" smtClean="0"/>
              <a:t>Under-five mortality rate </a:t>
            </a:r>
            <a:r>
              <a:rPr lang="en-US" baseline="0" dirty="0" smtClean="0"/>
              <a:t>of 50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Eritrea,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Eritrea, some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Pneumonia, Diarrhoea, Injuries, </a:t>
            </a:r>
            <a:r>
              <a:rPr lang="en-US" baseline="0" dirty="0" smtClean="0"/>
              <a:t>Measles, and HIV/AIDS.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No data was available for birth registration.</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coverage</a:t>
            </a:r>
            <a:r>
              <a:rPr lang="en-US" baseline="0" dirty="0" smtClean="0"/>
              <a:t> of </a:t>
            </a:r>
            <a:r>
              <a:rPr lang="en-US" i="1" baseline="0" dirty="0" smtClean="0"/>
              <a:t>Skilled attendant at delivery  </a:t>
            </a:r>
            <a:r>
              <a:rPr lang="en-US" i="0" baseline="0" dirty="0" smtClean="0"/>
              <a:t>was low.  I</a:t>
            </a:r>
            <a:r>
              <a:rPr lang="en-US" baseline="0" dirty="0" smtClean="0"/>
              <a:t>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46%.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Eritrea, in </a:t>
            </a:r>
            <a:r>
              <a:rPr lang="en-US" dirty="0" smtClean="0"/>
              <a:t>2002, only </a:t>
            </a:r>
            <a:r>
              <a:rPr lang="en-US" baseline="0" dirty="0" smtClean="0"/>
              <a:t>70% </a:t>
            </a:r>
            <a:r>
              <a:rPr lang="en-US" sz="1200" kern="1200" dirty="0" smtClean="0">
                <a:solidFill>
                  <a:schemeClr val="tx1"/>
                </a:solidFill>
                <a:latin typeface="+mn-lt"/>
                <a:ea typeface="+mn-ea"/>
                <a:cs typeface="+mn-cs"/>
              </a:rPr>
              <a:t>women attended </a:t>
            </a:r>
            <a:r>
              <a:rPr lang="en-US" sz="1200" i="1" kern="1200" dirty="0" smtClean="0">
                <a:solidFill>
                  <a:schemeClr val="tx1"/>
                </a:solidFill>
                <a:latin typeface="+mn-lt"/>
                <a:ea typeface="+mn-ea"/>
                <a:cs typeface="+mn-cs"/>
              </a:rPr>
              <a:t>Antenatal care </a:t>
            </a:r>
            <a:r>
              <a:rPr lang="en-US" sz="1200" kern="1200" dirty="0" smtClean="0">
                <a:solidFill>
                  <a:schemeClr val="tx1"/>
                </a:solidFill>
                <a:latin typeface="+mn-lt"/>
                <a:ea typeface="+mn-ea"/>
                <a:cs typeface="+mn-cs"/>
              </a:rPr>
              <a:t>with a skilled provider at least once.</a:t>
            </a:r>
            <a:r>
              <a:rPr lang="en-US" sz="1200" kern="1200" baseline="0" dirty="0" smtClean="0">
                <a:solidFill>
                  <a:schemeClr val="tx1"/>
                </a:solidFill>
                <a:latin typeface="+mn-lt"/>
                <a:ea typeface="+mn-ea"/>
                <a:cs typeface="+mn-cs"/>
              </a:rPr>
              <a:t> </a:t>
            </a:r>
            <a:r>
              <a:rPr lang="en-US" baseline="0" dirty="0" smtClean="0"/>
              <a:t> </a:t>
            </a:r>
            <a:r>
              <a:rPr lang="en-US" baseline="0" dirty="0" smtClean="0"/>
              <a:t>41% of </a:t>
            </a:r>
            <a:r>
              <a:rPr lang="en-US" baseline="0" dirty="0" smtClean="0"/>
              <a:t>women attended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Demand for family planning satisfied  </a:t>
            </a:r>
            <a:r>
              <a:rPr lang="en-US" baseline="0" dirty="0" smtClean="0"/>
              <a:t>is low and </a:t>
            </a:r>
            <a:r>
              <a:rPr lang="en-US" i="1" baseline="0" dirty="0" smtClean="0"/>
              <a:t>Rural C-Section rates </a:t>
            </a:r>
            <a:r>
              <a:rPr lang="en-US" baseline="0" dirty="0" smtClean="0"/>
              <a:t>are below the minimum needed to save women’s lives.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Eritrea has 3 out of 5 indicators related to immunization. Eritrea’s </a:t>
            </a:r>
            <a:r>
              <a:rPr lang="en-US" i="1" dirty="0" smtClean="0"/>
              <a:t>Immunization</a:t>
            </a:r>
            <a:r>
              <a:rPr lang="en-US" dirty="0" smtClean="0"/>
              <a:t> coverage is</a:t>
            </a:r>
            <a:r>
              <a:rPr lang="en-US" baseline="0" dirty="0" smtClean="0"/>
              <a:t> high and </a:t>
            </a:r>
            <a:r>
              <a:rPr lang="en-US" baseline="0" dirty="0" smtClean="0"/>
              <a:t>consistent for these 3 available indicators.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some 44% </a:t>
            </a:r>
            <a:r>
              <a:rPr lang="en-US" sz="1200" kern="1200" dirty="0" smtClean="0">
                <a:solidFill>
                  <a:schemeClr val="tx1"/>
                </a:solidFill>
                <a:latin typeface="+mn-lt"/>
                <a:ea typeface="+mn-ea"/>
                <a:cs typeface="+mn-cs"/>
              </a:rPr>
              <a:t>of children with suspected pneumonia were taken to an appropriate provider.  No d</a:t>
            </a:r>
            <a:r>
              <a:rPr lang="en-US" baseline="0" dirty="0" smtClean="0"/>
              <a:t>ata on those receiving antibiotics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of children with diarrhoea are being treated with ORS,</a:t>
            </a:r>
            <a:r>
              <a:rPr lang="en-US" baseline="0" dirty="0" smtClean="0"/>
              <a:t> and 54% are receiving oral rehydration therapy.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Eritrea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Eritrea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by children under 5 years is increasing,</a:t>
            </a:r>
            <a:r>
              <a:rPr lang="en-US" baseline="0" dirty="0" smtClean="0"/>
              <a:t> although</a:t>
            </a:r>
            <a:r>
              <a:rPr lang="en-US" dirty="0" smtClean="0"/>
              <a:t> in 2008 was less</a:t>
            </a:r>
            <a:r>
              <a:rPr lang="en-US" baseline="0" dirty="0" smtClean="0"/>
              <a:t> than 50%.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a:t>
            </a:r>
            <a:r>
              <a:rPr lang="en-US" baseline="0" dirty="0" smtClean="0"/>
              <a:t> but still 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declined</a:t>
            </a:r>
            <a:r>
              <a:rPr lang="en-US" dirty="0" smtClean="0"/>
              <a:t> to 52% in 2002.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no data available to assess trends in access to 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data</a:t>
            </a:r>
            <a:r>
              <a:rPr lang="en-US" baseline="0" dirty="0" smtClean="0"/>
              <a:t> available to assess the trends in access to </a:t>
            </a:r>
            <a:r>
              <a:rPr lang="en-US" baseline="0" smtClean="0"/>
              <a:t>Improved sanitation.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Eritrea has fully adopted </a:t>
            </a:r>
            <a:r>
              <a:rPr lang="en-US" sz="1200" kern="1200" baseline="0" dirty="0" smtClean="0">
                <a:solidFill>
                  <a:schemeClr val="tx1"/>
                </a:solidFill>
                <a:latin typeface="+mn-lt"/>
                <a:ea typeface="+mn-ea"/>
                <a:cs typeface="+mn-cs"/>
              </a:rPr>
              <a:t>a number </a:t>
            </a:r>
            <a:r>
              <a:rPr lang="en-US" sz="1200" kern="1200" dirty="0" smtClean="0">
                <a:solidFill>
                  <a:schemeClr val="tx1"/>
                </a:solidFill>
                <a:latin typeface="+mn-lt"/>
                <a:ea typeface="+mn-ea"/>
                <a:cs typeface="+mn-cs"/>
              </a:rPr>
              <a:t>of the MNCH policies being tracked by Countdown. </a:t>
            </a:r>
            <a:r>
              <a:rPr lang="en-US" sz="1200" kern="1200" baseline="0" dirty="0" smtClean="0">
                <a:solidFill>
                  <a:schemeClr val="tx1"/>
                </a:solidFill>
                <a:latin typeface="+mn-lt"/>
                <a:ea typeface="+mn-ea"/>
                <a:cs typeface="+mn-cs"/>
              </a:rPr>
              <a:t> </a:t>
            </a:r>
            <a:r>
              <a:rPr lang="en-US" baseline="0" dirty="0" smtClean="0"/>
              <a:t>Adopting these policies and implementing them at scale can contribute to improved coverage.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p>
          <a:p>
            <a:endParaRPr lang="en-US" baseline="0" dirty="0" smtClean="0"/>
          </a:p>
          <a:p>
            <a:r>
              <a:rPr lang="en-US" baseline="0" dirty="0" smtClean="0"/>
              <a:t>No information was available for </a:t>
            </a:r>
            <a:r>
              <a:rPr lang="en-US" i="1" baseline="0" dirty="0" smtClean="0"/>
              <a:t>National availability of EmOC services.</a:t>
            </a:r>
            <a:endParaRPr lang="en-US" i="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Eritrea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Eritrea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noProof="0" dirty="0" smtClean="0">
                <a:solidFill>
                  <a:srgbClr val="800000"/>
                </a:solidFill>
                <a:latin typeface="+mj-lt"/>
                <a:ea typeface="+mj-ea"/>
                <a:cs typeface="Calibri" pitchFamily="34" charset="0"/>
              </a:rPr>
              <a:t>Eritrea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Eritrea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59364" y="268288"/>
            <a:ext cx="6223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4134" y="1444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69144" y="52282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50 </a:t>
            </a:r>
            <a:r>
              <a:rPr lang="en-US" sz="2200" dirty="0">
                <a:latin typeface="+mn-lt"/>
              </a:rPr>
              <a:t>deaths per 1000 live births</a:t>
            </a:r>
          </a:p>
          <a:p>
            <a:pPr algn="ctr"/>
            <a:r>
              <a:rPr lang="en-US" sz="2200" dirty="0" smtClean="0">
                <a:latin typeface="+mn-lt"/>
              </a:rPr>
              <a:t>Infant mortality rate (IMR) </a:t>
            </a:r>
            <a:r>
              <a:rPr lang="en-US" sz="2200" dirty="0">
                <a:latin typeface="+mn-lt"/>
              </a:rPr>
              <a:t>= 3</a:t>
            </a:r>
            <a:r>
              <a:rPr lang="en-US" sz="2200" dirty="0" smtClean="0">
                <a:latin typeface="+mn-lt"/>
              </a:rPr>
              <a:t>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46564"/>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596111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6" y="2082477"/>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10%</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8</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6</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HIV/AIDS – 1%</a:t>
            </a: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82455" y="268288"/>
            <a:ext cx="617681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Eritrean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3089531"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42189"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83320" y="1174174"/>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516" y="300038"/>
            <a:ext cx="7458075" cy="570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437" y="1139315"/>
            <a:ext cx="6787904" cy="520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546872" y="1236519"/>
            <a:ext cx="6304255"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930" y="1071985"/>
            <a:ext cx="7262813" cy="52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59503" y="1132611"/>
            <a:ext cx="7424993"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26127" y="1243446"/>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174" y="1046031"/>
            <a:ext cx="7172325" cy="523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487" y="1290451"/>
            <a:ext cx="7505700" cy="502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Eritrea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39" y="1120853"/>
            <a:ext cx="7483468" cy="502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068" y="1000108"/>
            <a:ext cx="6586538" cy="551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65" y="1000108"/>
            <a:ext cx="6791324" cy="55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94948" y="1178054"/>
            <a:ext cx="636192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562147" y="1177636"/>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6</a:t>
            </a:r>
            <a:r>
              <a:rPr lang="en-US" sz="2200" b="1" dirty="0" smtClean="0">
                <a:solidFill>
                  <a:srgbClr val="800000"/>
                </a:solidFill>
              </a:rPr>
              <a:t>.3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a:t>(% 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$17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4</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a:t>
            </a:r>
            <a:r>
              <a:rPr lang="en-US" sz="2200" b="1" dirty="0">
                <a:solidFill>
                  <a:srgbClr val="800000"/>
                </a:solidFill>
              </a:rPr>
              <a:t>3</a:t>
            </a:r>
            <a:r>
              <a:rPr lang="en-US" sz="2200" b="1"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8</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$21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Who </a:t>
            </a:r>
            <a:r>
              <a:rPr lang="en-US" sz="3600" b="1" dirty="0">
                <a:solidFill>
                  <a:srgbClr val="FFFFFF"/>
                </a:solidFill>
                <a:latin typeface="Calibri" pitchFamily="34" charset="0"/>
                <a:cs typeface="Calibri" pitchFamily="34" charset="0"/>
              </a:rPr>
              <a:t>i</a:t>
            </a:r>
            <a:r>
              <a:rPr lang="en-US" sz="3600" b="1" dirty="0" smtClean="0">
                <a:solidFill>
                  <a:srgbClr val="FFFFFF"/>
                </a:solidFill>
                <a:latin typeface="Calibri" pitchFamily="34" charset="0"/>
                <a:cs typeface="Calibri" pitchFamily="34" charset="0"/>
              </a:rPr>
              <a:t>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570383"/>
            <a:ext cx="36258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 Eritrea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Eritrea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12206</TotalTime>
  <Words>2437</Words>
  <Application>Microsoft Macintosh PowerPoint</Application>
  <PresentationFormat>On-screen Show (4:3)</PresentationFormat>
  <Paragraphs>227</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702</cp:revision>
  <cp:lastPrinted>2012-06-12T19:26:24Z</cp:lastPrinted>
  <dcterms:created xsi:type="dcterms:W3CDTF">2008-01-10T17:37:13Z</dcterms:created>
  <dcterms:modified xsi:type="dcterms:W3CDTF">2014-12-03T16:04:30Z</dcterms:modified>
</cp:coreProperties>
</file>