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7"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9050" autoAdjust="0"/>
  </p:normalViewPr>
  <p:slideViewPr>
    <p:cSldViewPr snapToGrid="0">
      <p:cViewPr>
        <p:scale>
          <a:sx n="110" d="100"/>
          <a:sy n="110" d="100"/>
        </p:scale>
        <p:origin x="-528" y="116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524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Equatorial Guinea,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a:t>
            </a:r>
            <a:r>
              <a:rPr lang="en-US" baseline="0" dirty="0" smtClean="0">
                <a:latin typeface="Arial" charset="0"/>
              </a:rPr>
              <a:t> c</a:t>
            </a:r>
            <a:r>
              <a:rPr lang="en-US" dirty="0" smtClean="0">
                <a:latin typeface="Arial" charset="0"/>
              </a:rPr>
              <a:t>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Equatorial</a:t>
            </a:r>
            <a:r>
              <a:rPr lang="en-US" i="0" baseline="0" dirty="0" smtClean="0"/>
              <a:t> Guinea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Equatorial Guinea’s official mortality statistics.)</a:t>
            </a:r>
          </a:p>
          <a:p>
            <a:r>
              <a:rPr lang="en-US" dirty="0" smtClean="0"/>
              <a:t>Other</a:t>
            </a:r>
            <a:r>
              <a:rPr lang="en-US" baseline="0" dirty="0" smtClean="0"/>
              <a:t>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Equatorial Guinea has made progress in reducing both </a:t>
            </a:r>
            <a:r>
              <a:rPr lang="en-US" i="1" dirty="0" smtClean="0"/>
              <a:t>Under—five child  mortality </a:t>
            </a:r>
            <a:r>
              <a:rPr lang="en-US" i="1" baseline="0" dirty="0" smtClean="0"/>
              <a:t> </a:t>
            </a:r>
            <a:r>
              <a:rPr lang="en-US" i="0" baseline="0" dirty="0" smtClean="0"/>
              <a:t>a</a:t>
            </a:r>
            <a:r>
              <a:rPr lang="en-US" i="0" dirty="0" smtClean="0"/>
              <a:t>nd</a:t>
            </a:r>
            <a:r>
              <a:rPr lang="en-US" dirty="0" smtClean="0"/>
              <a:t> </a:t>
            </a:r>
            <a:r>
              <a:rPr lang="en-US" i="1" dirty="0" smtClean="0"/>
              <a:t>Maternal mortality, </a:t>
            </a:r>
            <a:r>
              <a:rPr lang="en-US" i="1" baseline="0" dirty="0" smtClean="0"/>
              <a:t> </a:t>
            </a:r>
            <a:r>
              <a:rPr lang="en-US" dirty="0" smtClean="0"/>
              <a:t>but further reduction is possible.  Newer UN</a:t>
            </a:r>
            <a:r>
              <a:rPr lang="en-US" baseline="0" dirty="0" smtClean="0"/>
              <a:t> estimates show an Under-five mortality rate of 96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a:t>
            </a:r>
            <a:r>
              <a:rPr lang="en-US" i="0" smtClean="0"/>
              <a:t>, including Equatorial </a:t>
            </a:r>
            <a:r>
              <a:rPr lang="en-US" i="0" dirty="0" smtClean="0"/>
              <a:t>Guinea,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Equatorial Guinea, some </a:t>
            </a:r>
            <a:r>
              <a:rPr lang="en-US" dirty="0" smtClean="0"/>
              <a:t>33% </a:t>
            </a:r>
            <a:r>
              <a:rPr lang="en-US" dirty="0" smtClean="0"/>
              <a:t>of child deaths occur in the neonatal period.  Most of these can be prevented.  Post-neonatal deaths can, also,</a:t>
            </a:r>
            <a:r>
              <a:rPr lang="en-US" baseline="0" dirty="0" smtClean="0"/>
              <a:t> mostly be prevented and come mainly from Malaria, Pneumonia, HIV/AIDS, </a:t>
            </a:r>
            <a:r>
              <a:rPr lang="en-US" baseline="0" dirty="0" err="1" smtClean="0"/>
              <a:t>Diarrhoea</a:t>
            </a:r>
            <a:r>
              <a:rPr lang="en-US" baseline="0" dirty="0" smtClean="0"/>
              <a:t>, Injuries and Measles.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p>
          <a:p>
            <a:endParaRPr lang="en-US" i="0" baseline="0" dirty="0" smtClean="0"/>
          </a:p>
          <a:p>
            <a:r>
              <a:rPr lang="en-US" i="0" baseline="0" dirty="0" smtClean="0"/>
              <a:t>No data was available </a:t>
            </a:r>
            <a:r>
              <a:rPr lang="en-US" i="0" baseline="0" dirty="0" smtClean="0"/>
              <a:t>for </a:t>
            </a:r>
            <a:r>
              <a:rPr lang="en-US" i="0" baseline="0" dirty="0" smtClean="0"/>
              <a:t>4 or more antenatal care visits, and postnatal care.      </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2000, large increases were</a:t>
            </a:r>
            <a:r>
              <a:rPr lang="en-US" baseline="0" dirty="0" smtClean="0"/>
              <a:t> made in percent of births attended by a S</a:t>
            </a:r>
            <a:r>
              <a:rPr lang="en-US" i="1" baseline="0" dirty="0" smtClean="0"/>
              <a:t>killed attendant.   </a:t>
            </a:r>
            <a:r>
              <a:rPr lang="en-US" i="0" baseline="0" dirty="0" smtClean="0"/>
              <a:t>It’s</a:t>
            </a:r>
            <a:r>
              <a:rPr lang="en-US" baseline="0" dirty="0" smtClean="0"/>
              <a:t>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a:t>
            </a:r>
            <a:r>
              <a:rPr lang="en-US" dirty="0" smtClean="0"/>
              <a:t>data</a:t>
            </a:r>
            <a:r>
              <a:rPr lang="en-US" baseline="0" dirty="0" smtClean="0"/>
              <a:t> are not available.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86% of pregnant women are attending Antenatal care with a skilled health provider at least once.  As shown on the next slide, there is no data available on how many women are attending the necessary 4 visits.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a lack of data for most of the other</a:t>
            </a:r>
            <a:r>
              <a:rPr lang="en-US" baseline="0" dirty="0" smtClean="0"/>
              <a:t> maternal health indicators being tracked by Countdown.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Equatorial Guinea has data for 2 out of the 5 indicators related to immunization. Equatorial </a:t>
            </a:r>
            <a:r>
              <a:rPr lang="en-US" i="0" dirty="0" smtClean="0"/>
              <a:t>Guinea’s </a:t>
            </a:r>
            <a:r>
              <a:rPr lang="en-US" i="1" dirty="0" smtClean="0"/>
              <a:t>Immunization</a:t>
            </a:r>
            <a:r>
              <a:rPr lang="en-US" dirty="0" smtClean="0"/>
              <a:t> coverage fell from the highs of the 1990’s and </a:t>
            </a:r>
            <a:r>
              <a:rPr lang="en-US" baseline="0" dirty="0" smtClean="0"/>
              <a:t>remained low throughout the next decade.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on % of caregivers</a:t>
            </a:r>
            <a:r>
              <a:rPr lang="en-US" baseline="0" dirty="0" smtClean="0"/>
              <a:t> who sought treatment from an appropriate provider when their children had suspected pneumonia.  Data on those receiving antibiotics is also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2000, only 29% of</a:t>
            </a:r>
            <a:r>
              <a:rPr lang="en-US" dirty="0" smtClean="0"/>
              <a:t> children with diarrhoea were being treated with ORS.</a:t>
            </a:r>
            <a:r>
              <a:rPr lang="en-US" baseline="0" dirty="0" smtClean="0"/>
              <a:t>   36% were receiving oral rehydration therapy.</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Equatorial Guinea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Equatorial Guinea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2000, ITN use among </a:t>
            </a:r>
            <a:r>
              <a:rPr lang="en-US" baseline="0" dirty="0" smtClean="0"/>
              <a:t>children &lt;5 was only 1%.</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a:t>
            </a:r>
            <a:r>
              <a:rPr lang="en-US" baseline="0" dirty="0" smtClean="0"/>
              <a:t> were very high in 2000.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were 24% in 2000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t>
            </a:r>
            <a:r>
              <a:rPr lang="en-US" dirty="0" smtClean="0"/>
              <a:t>are</a:t>
            </a:r>
            <a:r>
              <a:rPr lang="en-US" baseline="0" dirty="0" smtClean="0"/>
              <a:t> no</a:t>
            </a:r>
            <a:r>
              <a:rPr lang="en-US" dirty="0" smtClean="0"/>
              <a:t> </a:t>
            </a:r>
            <a:r>
              <a:rPr lang="en-US" dirty="0" smtClean="0"/>
              <a:t>data to understand coverage and trends for access</a:t>
            </a:r>
            <a:r>
              <a:rPr lang="en-US" baseline="0" dirty="0" smtClean="0"/>
              <a:t> to </a:t>
            </a:r>
            <a:r>
              <a:rPr lang="en-US" i="1" baseline="0" dirty="0" smtClean="0"/>
              <a:t>Improved drinking water.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a:t>
            </a:r>
            <a:r>
              <a:rPr lang="en-US" baseline="0" dirty="0" smtClean="0"/>
              <a:t> no</a:t>
            </a:r>
            <a:r>
              <a:rPr lang="en-US" dirty="0" smtClean="0"/>
              <a:t> data to understand coverage and trends for access</a:t>
            </a:r>
            <a:r>
              <a:rPr lang="en-US" baseline="0" dirty="0" smtClean="0"/>
              <a:t> to </a:t>
            </a:r>
            <a:r>
              <a:rPr lang="en-US" i="1" baseline="0" smtClean="0"/>
              <a:t>Improved sanitation.       </a:t>
            </a:r>
            <a:endParaRPr lang="en-US" smtClean="0"/>
          </a:p>
          <a:p>
            <a:endParaRPr lang="en-US" dirty="0" smtClean="0"/>
          </a:p>
          <a:p>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Equatorial Guinea has adopted a</a:t>
            </a:r>
            <a:r>
              <a:rPr lang="en-US" baseline="0" dirty="0" smtClean="0"/>
              <a:t> number</a:t>
            </a:r>
            <a:r>
              <a:rPr lang="en-US" dirty="0" smtClean="0"/>
              <a:t> of the internationally recommended policies tracked by Countdown.  </a:t>
            </a:r>
            <a:r>
              <a:rPr lang="en-US" baseline="0" dirty="0" smtClean="0"/>
              <a:t>Adopting these policies and implementing them at scale can contribute to improved coverage.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p>
          <a:p>
            <a:endParaRPr lang="en-US" baseline="0" dirty="0" smtClean="0"/>
          </a:p>
          <a:p>
            <a:r>
              <a:rPr lang="en-US" baseline="0" dirty="0" smtClean="0"/>
              <a:t>(No information was available on availability of EmOC services)</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Equatorial Guinea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t>
            </a:r>
            <a:r>
              <a:rPr lang="en-US" dirty="0" smtClean="0"/>
              <a:t> and Part 2 will describe</a:t>
            </a:r>
            <a:r>
              <a:rPr lang="en-US" baseline="0" dirty="0" smtClean="0"/>
              <a:t> the </a:t>
            </a:r>
            <a:r>
              <a:rPr lang="en-GB" i="0" baseline="0" dirty="0" smtClean="0"/>
              <a:t>Equatorial Guinea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Equatorial Guinea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Equatorial Guinea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24727" y="268288"/>
            <a:ext cx="6142182"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31862" y="1478739"/>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69143" y="5309109"/>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96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69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33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45158" y="1981200"/>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35321903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06739" y="2082477"/>
            <a:ext cx="254083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33%</a:t>
            </a:r>
            <a:endParaRPr lang="en-US" sz="2400" dirty="0" smtClean="0">
              <a:latin typeface="+mn-lt"/>
              <a:cs typeface="Calibri" pitchFamily="34" charset="0"/>
            </a:endParaRPr>
          </a:p>
          <a:p>
            <a:pPr lvl="0">
              <a:defRPr/>
            </a:pPr>
            <a:r>
              <a:rPr lang="en-US" sz="2400" dirty="0" smtClean="0">
                <a:solidFill>
                  <a:prstClr val="black"/>
                </a:solidFill>
                <a:latin typeface="Calibri"/>
                <a:cs typeface="Calibri" pitchFamily="34" charset="0"/>
              </a:rPr>
              <a:t>Malaria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13%</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10%</a:t>
            </a:r>
            <a:endParaRPr lang="en-US" sz="2400" dirty="0" smtClean="0">
              <a:latin typeface="+mn-lt"/>
              <a:cs typeface="Calibri" pitchFamily="34" charset="0"/>
            </a:endParaRPr>
          </a:p>
          <a:p>
            <a:pPr>
              <a:defRPr/>
            </a:pPr>
            <a:r>
              <a:rPr lang="en-US" sz="2400" dirty="0" err="1" smtClean="0">
                <a:solidFill>
                  <a:prstClr val="black"/>
                </a:solidFill>
                <a:latin typeface="Calibri"/>
                <a:cs typeface="Calibri" pitchFamily="34" charset="0"/>
              </a:rPr>
              <a:t>Diarrhoea</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8%</a:t>
            </a:r>
          </a:p>
          <a:p>
            <a:pPr>
              <a:defRPr/>
            </a:pPr>
            <a:r>
              <a:rPr lang="en-US" sz="2400" dirty="0" smtClean="0">
                <a:solidFill>
                  <a:prstClr val="black"/>
                </a:solidFill>
                <a:latin typeface="Calibri"/>
                <a:cs typeface="Calibri" pitchFamily="34" charset="0"/>
              </a:rPr>
              <a:t>HIV/AIDS – 7%</a:t>
            </a:r>
          </a:p>
          <a:p>
            <a:pPr>
              <a:defRPr/>
            </a:pPr>
            <a:r>
              <a:rPr lang="en-US" sz="2400" dirty="0" smtClean="0">
                <a:solidFill>
                  <a:prstClr val="black"/>
                </a:solidFill>
                <a:latin typeface="Calibri"/>
                <a:cs typeface="Calibri" pitchFamily="34" charset="0"/>
              </a:rPr>
              <a:t>Injuries – 4%</a:t>
            </a:r>
          </a:p>
          <a:p>
            <a:pPr>
              <a:defRPr/>
            </a:pPr>
            <a:r>
              <a:rPr lang="en-US" sz="2400" dirty="0" smtClean="0">
                <a:solidFill>
                  <a:prstClr val="black"/>
                </a:solidFill>
                <a:latin typeface="Calibri"/>
                <a:cs typeface="Calibri" pitchFamily="34" charset="0"/>
              </a:rPr>
              <a:t>Measles – 4%</a:t>
            </a:r>
          </a:p>
          <a:p>
            <a:pPr>
              <a:defRPr/>
            </a:pPr>
            <a:endParaRPr lang="en-US" sz="2400" dirty="0" smtClean="0">
              <a:solidFill>
                <a:prstClr val="black"/>
              </a:solidFill>
              <a:latin typeface="Calibri"/>
              <a:cs typeface="Calibri" pitchFamily="34" charset="0"/>
            </a:endParaRPr>
          </a:p>
          <a:p>
            <a:pPr>
              <a:defRPr/>
            </a:pPr>
            <a:endParaRPr lang="en-US" sz="2400"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597728" y="268288"/>
            <a:ext cx="6292272" cy="1077218"/>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Equatoguinean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3031836" y="1701800"/>
            <a:ext cx="5693379" cy="39672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470650"/>
            <a:ext cx="4691063" cy="287338"/>
          </a:xfrm>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30645"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02854" y="1070264"/>
            <a:ext cx="7608269" cy="54036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68670" y="461818"/>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3131" y="1148446"/>
            <a:ext cx="6960412" cy="536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3404" y="1122218"/>
            <a:ext cx="6789736" cy="540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474" y="1070482"/>
            <a:ext cx="6943725" cy="51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59500" y="1226128"/>
            <a:ext cx="7425000"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97403" y="1151082"/>
            <a:ext cx="7141738"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4324" y="1057275"/>
            <a:ext cx="7058025" cy="513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343" y="1102662"/>
            <a:ext cx="7501369" cy="503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Equatorial Guinea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3843" y="1137128"/>
            <a:ext cx="7138988" cy="493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1012" y="1000108"/>
            <a:ext cx="6724650" cy="557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189" y="1144957"/>
            <a:ext cx="6693711" cy="547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504420" y="1119582"/>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84746" y="1131454"/>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51019"/>
            <a:ext cx="8229600" cy="48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NO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a:solidFill>
                  <a:srgbClr val="800000"/>
                </a:solidFill>
              </a:rPr>
              <a:t>8</a:t>
            </a:r>
            <a:r>
              <a:rPr lang="en-US" sz="2200" b="1" dirty="0" smtClean="0">
                <a:solidFill>
                  <a:srgbClr val="800000"/>
                </a:solidFill>
              </a:rPr>
              <a:t>.3 </a:t>
            </a:r>
            <a:r>
              <a:rPr lang="en-US" sz="2200" dirty="0"/>
              <a:t>(</a:t>
            </a:r>
            <a:r>
              <a:rPr lang="en-US" sz="2200" dirty="0" smtClean="0"/>
              <a:t>2004)</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a:t>(% 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 432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7</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44%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$16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$48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smtClean="0">
                <a:solidFill>
                  <a:srgbClr val="FFFFFF"/>
                </a:solidFill>
                <a:latin typeface="Calibri" pitchFamily="34" charset="0"/>
                <a:cs typeface="Calibri" pitchFamily="34" charset="0"/>
              </a:rPr>
              <a:t>Who </a:t>
            </a:r>
            <a:r>
              <a:rPr lang="en-US" sz="3600" b="1">
                <a:solidFill>
                  <a:srgbClr val="FFFFFF"/>
                </a:solidFill>
                <a:latin typeface="Calibri" pitchFamily="34" charset="0"/>
                <a:cs typeface="Calibri" pitchFamily="34" charset="0"/>
              </a:rPr>
              <a:t>i</a:t>
            </a:r>
            <a:r>
              <a:rPr lang="en-US" sz="3600" b="1" smtClean="0">
                <a:solidFill>
                  <a:srgbClr val="FFFFFF"/>
                </a:solidFill>
                <a:latin typeface="Calibri" pitchFamily="34" charset="0"/>
                <a:cs typeface="Calibri" pitchFamily="34" charset="0"/>
              </a:rPr>
              <a:t>s </a:t>
            </a:r>
            <a:r>
              <a:rPr lang="en-US" sz="3600" b="1" dirty="0" smtClean="0">
                <a:solidFill>
                  <a:srgbClr val="FFFFFF"/>
                </a:solidFill>
                <a:latin typeface="Calibri" pitchFamily="34" charset="0"/>
                <a:cs typeface="Calibri" pitchFamily="34" charset="0"/>
              </a:rPr>
              <a:t>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1733550"/>
            <a:ext cx="362585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Equatorial Guinea </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89" y="227758"/>
            <a:ext cx="4301070" cy="654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Equatorial Guinea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12126</TotalTime>
  <Words>2472</Words>
  <Application>Microsoft Macintosh PowerPoint</Application>
  <PresentationFormat>On-screen Show (4:3)</PresentationFormat>
  <Paragraphs>231</Paragraphs>
  <Slides>38</Slides>
  <Notes>37</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692</cp:revision>
  <cp:lastPrinted>2012-06-12T19:26:24Z</cp:lastPrinted>
  <dcterms:created xsi:type="dcterms:W3CDTF">2008-01-10T17:37:13Z</dcterms:created>
  <dcterms:modified xsi:type="dcterms:W3CDTF">2014-12-03T15:44:54Z</dcterms:modified>
</cp:coreProperties>
</file>