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769" autoAdjust="0"/>
  </p:normalViewPr>
  <p:slideViewPr>
    <p:cSldViewPr snapToGrid="0">
      <p:cViewPr>
        <p:scale>
          <a:sx n="110" d="100"/>
          <a:sy n="110" d="100"/>
        </p:scale>
        <p:origin x="-528" y="-5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524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Djibouti,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Djibouti</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Djibouti’s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Djibouti has made gains in reducing </a:t>
            </a:r>
            <a:r>
              <a:rPr lang="en-US" i="1" dirty="0" smtClean="0"/>
              <a:t>Under—five child mortality </a:t>
            </a:r>
            <a:r>
              <a:rPr lang="en-US" i="1" baseline="0" dirty="0" smtClean="0"/>
              <a:t> </a:t>
            </a:r>
            <a:r>
              <a:rPr lang="en-US" i="0" dirty="0" smtClean="0"/>
              <a:t>a</a:t>
            </a:r>
            <a:r>
              <a:rPr lang="en-US" dirty="0" smtClean="0"/>
              <a:t>nd </a:t>
            </a:r>
            <a:r>
              <a:rPr lang="en-US" i="1" dirty="0" smtClean="0"/>
              <a:t>Maternal mortality,</a:t>
            </a:r>
            <a:r>
              <a:rPr lang="en-US" i="1" baseline="0" dirty="0" smtClean="0"/>
              <a:t>  </a:t>
            </a:r>
            <a:r>
              <a:rPr lang="en-US" i="0" baseline="0" dirty="0" smtClean="0"/>
              <a:t>but rates are still high.</a:t>
            </a:r>
            <a:r>
              <a:rPr lang="en-US" i="1" baseline="0" dirty="0" smtClean="0"/>
              <a:t>  </a:t>
            </a:r>
          </a:p>
          <a:p>
            <a:r>
              <a:rPr lang="en-US" dirty="0" smtClean="0"/>
              <a:t>Newer UN</a:t>
            </a:r>
            <a:r>
              <a:rPr lang="en-US" baseline="0" dirty="0" smtClean="0"/>
              <a:t> estimates show an Under-five mortality rate of 70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Djibouti,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Djibouti, some </a:t>
            </a:r>
            <a:r>
              <a:rPr lang="en-US" dirty="0" smtClean="0"/>
              <a:t>33% </a:t>
            </a:r>
            <a:r>
              <a:rPr lang="en-US" dirty="0" smtClean="0"/>
              <a:t>of child deaths occur in the neonatal period.  Most of these can be prevented. </a:t>
            </a:r>
            <a:r>
              <a:rPr lang="en-US" dirty="0" smtClean="0"/>
              <a:t>Post</a:t>
            </a:r>
            <a:r>
              <a:rPr lang="en-US" dirty="0" smtClean="0"/>
              <a:t>-neonatal deaths can, also,</a:t>
            </a:r>
            <a:r>
              <a:rPr lang="en-US" baseline="0" dirty="0" smtClean="0"/>
              <a:t> mostly be prevented and mainly come mainly from </a:t>
            </a:r>
            <a:r>
              <a:rPr lang="en-US" baseline="0" dirty="0" smtClean="0"/>
              <a:t>Measles, Pneumonia</a:t>
            </a:r>
            <a:r>
              <a:rPr lang="en-US" baseline="0" dirty="0" smtClean="0"/>
              <a:t>, Diarrhoea, </a:t>
            </a:r>
            <a:r>
              <a:rPr lang="en-US" dirty="0" smtClean="0"/>
              <a:t> HIV/</a:t>
            </a:r>
            <a:r>
              <a:rPr lang="en-US" dirty="0" smtClean="0"/>
              <a:t>AIDS</a:t>
            </a:r>
            <a:r>
              <a:rPr lang="en-US" baseline="0" dirty="0" smtClean="0"/>
              <a:t>, Injuries and Malaria.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different interventions and how</a:t>
            </a:r>
            <a:r>
              <a:rPr lang="en-US" baseline="0" dirty="0" smtClean="0"/>
              <a:t> to overcome </a:t>
            </a:r>
            <a:r>
              <a:rPr lang="en-US" i="0" baseline="0" dirty="0" smtClean="0"/>
              <a:t>barriers to delivery or to utilization of key services.  Data for family planning demand satisfied and for postnatal care is not available.</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i="0" baseline="0" dirty="0" smtClean="0"/>
              <a:t>is almost universal, but it’s important to </a:t>
            </a:r>
            <a:r>
              <a:rPr lang="en-US" baseline="0" dirty="0" smtClean="0"/>
              <a:t>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a:t>
            </a:r>
            <a:r>
              <a:rPr lang="en-US" baseline="0" dirty="0" smtClean="0"/>
              <a:t> at about 6%.</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92% of women are attending </a:t>
            </a:r>
            <a:r>
              <a:rPr lang="en-US" i="1" baseline="0" dirty="0" smtClean="0"/>
              <a:t>Antenatal care </a:t>
            </a:r>
            <a:r>
              <a:rPr lang="en-US" baseline="0" dirty="0" smtClean="0"/>
              <a:t>with a skilled provider at least once during pregnancy.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not available for many of the other maternal and newborn health indicators</a:t>
            </a:r>
            <a:r>
              <a:rPr lang="en-US" baseline="0" dirty="0" smtClean="0"/>
              <a:t> being tracked by Countdown.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Djibouti has data</a:t>
            </a:r>
            <a:r>
              <a:rPr lang="en-US" i="0" baseline="0" dirty="0" smtClean="0"/>
              <a:t> for 3 out of the 5 indicators for immunization. </a:t>
            </a:r>
            <a:r>
              <a:rPr lang="en-US" i="0" dirty="0" smtClean="0"/>
              <a:t>Djibouti’s </a:t>
            </a:r>
            <a:r>
              <a:rPr lang="en-US" i="1" dirty="0" smtClean="0"/>
              <a:t>Immunization</a:t>
            </a:r>
            <a:r>
              <a:rPr lang="en-US" dirty="0" smtClean="0"/>
              <a:t> coverage is</a:t>
            </a:r>
            <a:r>
              <a:rPr lang="en-US" baseline="0" dirty="0" smtClean="0"/>
              <a:t> </a:t>
            </a:r>
            <a:r>
              <a:rPr lang="en-US" baseline="0" dirty="0" smtClean="0"/>
              <a:t>high for the available indicators </a:t>
            </a:r>
            <a:r>
              <a:rPr lang="en-US" baseline="0" dirty="0" smtClean="0"/>
              <a:t>but has room to improve.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62% </a:t>
            </a:r>
            <a:r>
              <a:rPr lang="en-US" sz="1200" kern="1200" dirty="0" smtClean="0">
                <a:solidFill>
                  <a:schemeClr val="tx1"/>
                </a:solidFill>
                <a:latin typeface="+mn-lt"/>
                <a:ea typeface="+mn-ea"/>
                <a:cs typeface="+mn-cs"/>
              </a:rPr>
              <a:t>of children with suspected pneumonia were taken to an appropriate provider.  43% of children with suspected pneumonia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 of children with diarrhoea are being treated with ORS.</a:t>
            </a:r>
            <a:r>
              <a:rPr lang="en-US" baseline="0" dirty="0" smtClean="0"/>
              <a:t>  Only 33% are receiving increased fluids and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Djibouti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Djibouti</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although</a:t>
            </a:r>
            <a:r>
              <a:rPr lang="en-US" dirty="0" smtClean="0"/>
              <a:t> in 2009 was still only 20% </a:t>
            </a:r>
            <a:r>
              <a:rPr lang="en-US" baseline="0" dirty="0" smtClean="0"/>
              <a:t>of children &lt;5.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continue</a:t>
            </a:r>
            <a:r>
              <a:rPr lang="en-US" baseline="0" dirty="0" smtClean="0"/>
              <a:t> to be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1" dirty="0" smtClean="0"/>
              <a:t> Exclusive breastfeeding</a:t>
            </a:r>
            <a:r>
              <a:rPr lang="en-US" dirty="0" smtClean="0"/>
              <a:t> rate was only 1%</a:t>
            </a:r>
            <a:r>
              <a:rPr lang="en-US" baseline="0" dirty="0" smtClean="0"/>
              <a:t> in 2006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a:t>
            </a:r>
            <a:r>
              <a:rPr lang="en-US" dirty="0" smtClean="0"/>
              <a:t>of the rural population is using</a:t>
            </a:r>
            <a:r>
              <a:rPr lang="en-US" baseline="0" dirty="0" smtClean="0"/>
              <a:t> unimproved sources of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54% </a:t>
            </a:r>
            <a:r>
              <a:rPr lang="en-US" dirty="0" smtClean="0"/>
              <a:t>of the rural population still practice </a:t>
            </a:r>
            <a:r>
              <a:rPr lang="en-US" i="0" dirty="0" smtClean="0"/>
              <a:t>open defecation</a:t>
            </a:r>
            <a:r>
              <a:rPr lang="en-US" dirty="0" smtClean="0"/>
              <a:t>.  </a:t>
            </a:r>
            <a:r>
              <a:rPr lang="en-US" smtClean="0"/>
              <a:t>Another </a:t>
            </a:r>
            <a:r>
              <a:rPr lang="en-US" smtClean="0"/>
              <a:t>21%</a:t>
            </a:r>
            <a:r>
              <a:rPr lang="en-US" baseline="0" smtClean="0"/>
              <a:t>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Djibouti adopted some of the policies being tracked by Countdown.  Adopting key policies and implementing them at scale can contribute to improved coverage of lifesaving interventions.   </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a:t>
            </a:r>
            <a:r>
              <a:rPr lang="en-US" baseline="0" dirty="0" smtClean="0"/>
              <a:t> i</a:t>
            </a:r>
            <a:r>
              <a:rPr lang="en-US" dirty="0" smtClean="0"/>
              <a:t>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Djibouti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Djibouti</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Djibouti</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Djibouti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01636" y="268288"/>
            <a:ext cx="623454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08771" y="1432557"/>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70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57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5"/>
          <p:cNvPicPr>
            <a:picLocks noChangeAspect="1"/>
          </p:cNvPicPr>
          <p:nvPr/>
        </p:nvPicPr>
        <p:blipFill>
          <a:blip r:embed="rId3"/>
          <a:stretch>
            <a:fillRect/>
          </a:stretch>
        </p:blipFill>
        <p:spPr>
          <a:xfrm>
            <a:off x="139615" y="2060864"/>
            <a:ext cx="8864769"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459082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72103" y="1869391"/>
            <a:ext cx="2540832"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33%</a:t>
            </a:r>
            <a:endParaRPr lang="en-US" sz="2400" dirty="0">
              <a:latin typeface="+mn-lt"/>
              <a:cs typeface="Calibri" pitchFamily="34" charset="0"/>
            </a:endParaRPr>
          </a:p>
          <a:p>
            <a:pPr>
              <a:defRPr/>
            </a:pPr>
            <a:r>
              <a:rPr lang="en-US" sz="2400" dirty="0" smtClean="0">
                <a:solidFill>
                  <a:prstClr val="black"/>
                </a:solidFill>
                <a:latin typeface="+mn-lt"/>
                <a:cs typeface="Calibri" pitchFamily="34" charset="0"/>
              </a:rPr>
              <a:t>Measles – 16%</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13% </a:t>
            </a:r>
            <a:r>
              <a:rPr lang="en-US" sz="2400" dirty="0" smtClean="0">
                <a:latin typeface="+mn-lt"/>
                <a:cs typeface="Calibri" pitchFamily="34" charset="0"/>
              </a:rPr>
              <a:t>Diarrhoea </a:t>
            </a:r>
            <a:r>
              <a:rPr lang="en-US" sz="2400" dirty="0">
                <a:latin typeface="+mn-lt"/>
                <a:cs typeface="Calibri" pitchFamily="34" charset="0"/>
              </a:rPr>
              <a:t>– </a:t>
            </a:r>
            <a:r>
              <a:rPr lang="en-US" sz="2400" dirty="0">
                <a:latin typeface="+mn-lt"/>
                <a:cs typeface="Calibri" pitchFamily="34" charset="0"/>
              </a:rPr>
              <a:t>9</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latin typeface="+mn-lt"/>
                <a:cs typeface="Calibri" pitchFamily="34" charset="0"/>
              </a:rPr>
              <a:t>Injuries – </a:t>
            </a:r>
            <a:r>
              <a:rPr lang="en-US" sz="2400" dirty="0" smtClean="0">
                <a:latin typeface="+mn-lt"/>
                <a:cs typeface="Calibri" pitchFamily="34" charset="0"/>
              </a:rPr>
              <a:t>5%</a:t>
            </a:r>
            <a:endParaRPr lang="en-US" sz="2400" dirty="0" smtClean="0">
              <a:latin typeface="+mn-lt"/>
              <a:cs typeface="Calibri" pitchFamily="34" charset="0"/>
            </a:endParaRPr>
          </a:p>
          <a:p>
            <a:pPr>
              <a:defRPr/>
            </a:pPr>
            <a:r>
              <a:rPr lang="en-US" sz="2400" dirty="0" smtClean="0">
                <a:latin typeface="+mn-lt"/>
                <a:cs typeface="Calibri" pitchFamily="34" charset="0"/>
              </a:rPr>
              <a:t>HIV/AIDS – </a:t>
            </a:r>
            <a:r>
              <a:rPr lang="en-US" sz="2400" dirty="0" smtClean="0">
                <a:latin typeface="+mn-lt"/>
                <a:cs typeface="Calibri" pitchFamily="34" charset="0"/>
              </a:rPr>
              <a:t>2%</a:t>
            </a:r>
          </a:p>
          <a:p>
            <a:pPr>
              <a:defRPr/>
            </a:pPr>
            <a:r>
              <a:rPr lang="en-US" sz="2400" dirty="0" smtClean="0">
                <a:latin typeface="+mn-lt"/>
                <a:cs typeface="Calibri" pitchFamily="34" charset="0"/>
              </a:rPr>
              <a:t>Malaria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909455" y="268288"/>
            <a:ext cx="592281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Djibouti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020259" y="1310409"/>
            <a:ext cx="5797388" cy="39780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92099" y="245471"/>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87985" y="1116445"/>
            <a:ext cx="756803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516" y="300039"/>
            <a:ext cx="7424737" cy="570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043" y="1076308"/>
            <a:ext cx="6986588" cy="539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162" y="1197565"/>
            <a:ext cx="6610350" cy="523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987" y="1133458"/>
            <a:ext cx="7124700" cy="515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1149670"/>
            <a:ext cx="7515225" cy="534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45309" y="1070263"/>
            <a:ext cx="7304141" cy="5187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699" y="1145879"/>
            <a:ext cx="7153275" cy="520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624" y="1089454"/>
            <a:ext cx="7558088" cy="504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Djibouti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017" y="1291287"/>
            <a:ext cx="7545695" cy="505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06279" y="1111826"/>
            <a:ext cx="7147077" cy="541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433" y="1067276"/>
            <a:ext cx="6681788" cy="548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062181"/>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22083" y="1131455"/>
            <a:ext cx="6423105"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PARTIAL </a:t>
            </a:r>
            <a:r>
              <a:rPr lang="en-US" sz="2400" dirty="0" smtClean="0"/>
              <a:t>- Pneumococcal vaccine</a:t>
            </a:r>
          </a:p>
          <a:p>
            <a:endParaRPr lang="en-US" sz="2000" dirty="0"/>
          </a:p>
        </p:txBody>
      </p:sp>
      <p:sp>
        <p:nvSpPr>
          <p:cNvPr id="2" name="TextBox 1"/>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997420"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smtClean="0"/>
              <a:t>(2012)</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10.3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50% </a:t>
            </a:r>
            <a:r>
              <a:rPr lang="en-US" sz="2200" dirty="0" smtClean="0"/>
              <a:t>(2004)</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$231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14%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40%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$42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$99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218545" y="268288"/>
            <a:ext cx="3706091"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smtClean="0">
                <a:solidFill>
                  <a:srgbClr val="FFFFFF"/>
                </a:solidFill>
                <a:latin typeface="Calibri" pitchFamily="34" charset="0"/>
                <a:cs typeface="Calibri" pitchFamily="34" charset="0"/>
              </a:rPr>
              <a:t>Who </a:t>
            </a:r>
            <a:r>
              <a:rPr lang="en-US" sz="3600" b="1">
                <a:solidFill>
                  <a:srgbClr val="FFFFFF"/>
                </a:solidFill>
                <a:latin typeface="Calibri" pitchFamily="34" charset="0"/>
                <a:cs typeface="Calibri" pitchFamily="34" charset="0"/>
              </a:rPr>
              <a:t>i</a:t>
            </a:r>
            <a:r>
              <a:rPr lang="en-US" sz="3600" b="1" smtClean="0">
                <a:solidFill>
                  <a:srgbClr val="FFFFFF"/>
                </a:solidFill>
                <a:latin typeface="Calibri" pitchFamily="34" charset="0"/>
                <a:cs typeface="Calibri" pitchFamily="34" charset="0"/>
              </a:rPr>
              <a:t>s </a:t>
            </a:r>
            <a:r>
              <a:rPr lang="en-US" sz="3600" b="1" dirty="0"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2116682"/>
            <a:ext cx="362585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Djibouti</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89" y="227758"/>
            <a:ext cx="4301070" cy="654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Djibouti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12064</TotalTime>
  <Words>2398</Words>
  <Application>Microsoft Macintosh PowerPoint</Application>
  <PresentationFormat>On-screen Show (4:3)</PresentationFormat>
  <Paragraphs>226</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691</cp:revision>
  <cp:lastPrinted>2012-06-12T19:26:24Z</cp:lastPrinted>
  <dcterms:created xsi:type="dcterms:W3CDTF">2008-01-10T17:37:13Z</dcterms:created>
  <dcterms:modified xsi:type="dcterms:W3CDTF">2014-12-03T15:07:29Z</dcterms:modified>
</cp:coreProperties>
</file>