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542" r:id="rId38"/>
    <p:sldId id="511" r:id="rId39"/>
    <p:sldId id="537" r:id="rId40"/>
    <p:sldId id="538" r:id="rId41"/>
    <p:sldId id="539" r:id="rId42"/>
    <p:sldId id="540" r:id="rId43"/>
    <p:sldId id="541"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7471" autoAdjust="0"/>
  </p:normalViewPr>
  <p:slideViewPr>
    <p:cSldViewPr snapToGrid="0">
      <p:cViewPr>
        <p:scale>
          <a:sx n="100" d="100"/>
          <a:sy n="100" d="100"/>
        </p:scale>
        <p:origin x="-832" y="112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Afghanistan,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a:t>
            </a:r>
            <a:r>
              <a:rPr lang="en-US" baseline="0" dirty="0" smtClean="0">
                <a:latin typeface="Arial" charset="0"/>
              </a:rPr>
              <a:t> </a:t>
            </a:r>
            <a:r>
              <a:rPr lang="en-US" dirty="0" smtClean="0">
                <a:latin typeface="Arial" charset="0"/>
              </a:rPr>
              <a:t>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Afghanistan</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Afghanistan’s official mortality statistics.)</a:t>
            </a:r>
          </a:p>
          <a:p>
            <a:r>
              <a:rPr lang="en-US" dirty="0" smtClean="0"/>
              <a:t>Other</a:t>
            </a:r>
            <a:r>
              <a:rPr lang="en-US" baseline="0" dirty="0" smtClean="0"/>
              <a:t> data sources are listed here and include </a:t>
            </a:r>
            <a:r>
              <a:rPr lang="en-US" dirty="0" smtClean="0"/>
              <a:t>country reports. </a:t>
            </a:r>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Afghanistan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show an Under-five mortality rate of 97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 Asia, including Afghanistan,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t>
            </a:r>
            <a:r>
              <a:rPr lang="en-US" smtClean="0"/>
              <a:t>Afghanistan,</a:t>
            </a:r>
            <a:r>
              <a:rPr lang="en-US" baseline="0" smtClean="0"/>
              <a:t> s</a:t>
            </a:r>
            <a:r>
              <a:rPr lang="en-US" smtClean="0"/>
              <a:t>ome </a:t>
            </a:r>
            <a:r>
              <a:rPr lang="en-US" dirty="0" smtClean="0"/>
              <a:t>36% of child deaths occur in the neonatal period.  Most of these can be prevented.  Post-neonatal deaths can, also,</a:t>
            </a:r>
            <a:r>
              <a:rPr lang="en-US" baseline="0" dirty="0" smtClean="0"/>
              <a:t> mostly be prevented and come from mainly Pneumonia, and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1" baseline="0" dirty="0" smtClean="0"/>
              <a:t>(Data was unavailable for some indicators)</a:t>
            </a:r>
            <a:endParaRPr lang="en-US"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very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48%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15%</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women are attending the necessary 4 visits, as shown on the next slide.  Quality of care for antenatal care also needs to be considered. </a:t>
            </a:r>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rates</a:t>
            </a:r>
            <a:r>
              <a:rPr lang="en-US" baseline="0" dirty="0" smtClean="0"/>
              <a:t> are still below the minimum needed to save lives.  Data for </a:t>
            </a:r>
            <a:r>
              <a:rPr lang="en-US" i="1" baseline="0" dirty="0" smtClean="0"/>
              <a:t>Family planning demand satisfied</a:t>
            </a:r>
            <a:r>
              <a:rPr lang="en-US" baseline="0" dirty="0" smtClean="0"/>
              <a:t>, </a:t>
            </a:r>
            <a:r>
              <a:rPr lang="en-US" i="1" baseline="0" dirty="0" smtClean="0"/>
              <a:t>Postnatal visits for mom and baby </a:t>
            </a:r>
            <a:r>
              <a:rPr lang="en-US" baseline="0" dirty="0" smtClean="0"/>
              <a:t>, and </a:t>
            </a:r>
            <a:r>
              <a:rPr lang="en-US" i="1" baseline="0" dirty="0" smtClean="0"/>
              <a:t>Percent of women with low body mass </a:t>
            </a:r>
            <a:r>
              <a:rPr lang="en-US" baseline="0" dirty="0" smtClean="0"/>
              <a:t>are not yet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Afghanistan</a:t>
            </a:r>
            <a:r>
              <a:rPr lang="en-US" i="0" baseline="0" dirty="0" smtClean="0"/>
              <a:t> only has data for 3 of the 5 indicators. </a:t>
            </a:r>
            <a:r>
              <a:rPr lang="en-US" i="0" dirty="0" smtClean="0"/>
              <a:t>Afghanistan’s</a:t>
            </a:r>
            <a:r>
              <a:rPr lang="en-US" i="1" baseline="0" dirty="0" smtClean="0"/>
              <a:t> </a:t>
            </a:r>
            <a:r>
              <a:rPr lang="en-US" i="1" dirty="0" smtClean="0"/>
              <a:t>Immunization</a:t>
            </a:r>
            <a:r>
              <a:rPr lang="en-US" dirty="0" smtClean="0"/>
              <a:t> coverage is</a:t>
            </a:r>
            <a:r>
              <a:rPr lang="en-US" baseline="0" dirty="0" smtClean="0"/>
              <a:t> improving.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Latest available data suggest that some 61% of caregivers sought treatment from an appropriate provider when their children had suspected pneumonia, and 64% of children under the age of 5 years with symptoms of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a:t>
            </a:r>
            <a:r>
              <a:rPr lang="en-US" baseline="0" dirty="0" smtClean="0"/>
              <a:t> more children with </a:t>
            </a:r>
            <a:r>
              <a:rPr lang="en-US" baseline="0" dirty="0" err="1" smtClean="0"/>
              <a:t>diarrhoea</a:t>
            </a:r>
            <a:r>
              <a:rPr lang="en-US" baseline="0" dirty="0" smtClean="0"/>
              <a:t> were receiving appropriate treatment in 2010-2011 than in 2003.</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Afghanistan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Afghanistan</a:t>
            </a:r>
            <a:r>
              <a:rPr lang="en-US" i="0" baseline="0" dirty="0" smtClean="0"/>
              <a:t>, </a:t>
            </a:r>
            <a:r>
              <a:rPr lang="en-US" i="0" dirty="0" smtClean="0"/>
              <a:t>using data from global data bases as of </a:t>
            </a:r>
            <a:r>
              <a:rPr lang="en-US" i="0" smtClean="0"/>
              <a:t>early 2014 </a:t>
            </a:r>
            <a:r>
              <a:rPr lang="en-US" i="0" dirty="0" smtClean="0"/>
              <a:t>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on ITN use.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prevalence  </a:t>
            </a:r>
            <a:r>
              <a:rPr lang="en-US" i="0" dirty="0" smtClean="0"/>
              <a:t>is declining , but </a:t>
            </a:r>
            <a:r>
              <a:rPr lang="en-US" i="1" dirty="0" smtClean="0"/>
              <a:t>stunting</a:t>
            </a:r>
            <a:r>
              <a:rPr lang="en-US" i="1" baseline="0" dirty="0" smtClean="0"/>
              <a:t> prevalence </a:t>
            </a:r>
            <a:r>
              <a:rPr lang="en-US" i="0" baseline="0" dirty="0" smtClean="0"/>
              <a:t>is not.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 of the population do not have access</a:t>
            </a:r>
            <a:r>
              <a:rPr lang="en-US" baseline="0" dirty="0" smtClean="0"/>
              <a:t> to </a:t>
            </a:r>
            <a:r>
              <a:rPr lang="en-US" i="1" baseline="0" dirty="0" smtClean="0"/>
              <a:t>Improved drinking water.  </a:t>
            </a:r>
            <a:r>
              <a:rPr lang="en-US" i="0" baseline="0" dirty="0" smtClean="0"/>
              <a:t>90% of the urban population have piped or other improved drinking water while only 56% of the rural population have piped or other improved water sources.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of the rural population still practice </a:t>
            </a:r>
            <a:r>
              <a:rPr lang="en-US" i="0" dirty="0" smtClean="0"/>
              <a:t>open defecation</a:t>
            </a:r>
            <a:r>
              <a:rPr lang="en-US" dirty="0" smtClean="0"/>
              <a:t>.  Another 49%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Afghanistan</a:t>
            </a:r>
            <a:r>
              <a:rPr lang="en-US" baseline="0" dirty="0" smtClean="0"/>
              <a:t> has adopted</a:t>
            </a:r>
            <a:r>
              <a:rPr lang="en-US" dirty="0" smtClean="0"/>
              <a:t> most of the policies being tracked by Countdown.</a:t>
            </a:r>
            <a:r>
              <a:rPr lang="en-US" baseline="0" dirty="0" smtClean="0"/>
              <a:t>  Requiring specific notification and investigation of maternal deaths can be very useful in identifying ways to prevent future deaths.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i="0" baseline="0" dirty="0" smtClean="0"/>
              <a:t> </a:t>
            </a:r>
            <a:r>
              <a:rPr lang="en-US" dirty="0" smtClean="0"/>
              <a:t>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i="0" baseline="0" dirty="0" smtClean="0"/>
              <a:t>  and </a:t>
            </a:r>
            <a:r>
              <a:rPr lang="en-US" i="1" baseline="0" dirty="0" smtClean="0"/>
              <a:t>A</a:t>
            </a:r>
            <a:r>
              <a:rPr lang="en-US" i="1" dirty="0" smtClean="0"/>
              <a:t>ntenatal care (1+ visit</a:t>
            </a:r>
            <a:r>
              <a:rPr lang="en-US" i="1" baseline="0" dirty="0" smtClean="0"/>
              <a:t> and </a:t>
            </a:r>
            <a:r>
              <a:rPr lang="en-US" i="1" dirty="0" smtClean="0"/>
              <a:t>4+visits).  </a:t>
            </a:r>
            <a:r>
              <a:rPr lang="en-US" i="1" dirty="0" smtClean="0">
                <a:solidFill>
                  <a:srgbClr val="FF0000"/>
                </a:solidFill>
              </a:rPr>
              <a:t>Early </a:t>
            </a:r>
            <a:r>
              <a:rPr lang="en-US" i="1" dirty="0">
                <a:solidFill>
                  <a:srgbClr val="FF0000"/>
                </a:solidFill>
              </a:rPr>
              <a:t>initiation of </a:t>
            </a:r>
            <a:r>
              <a:rPr lang="en-US" i="1" dirty="0" err="1" smtClean="0">
                <a:solidFill>
                  <a:srgbClr val="FF0000"/>
                </a:solidFill>
              </a:rPr>
              <a:t>breastfeeding</a:t>
            </a:r>
            <a:r>
              <a:rPr lang="en-US" i="1" baseline="0" dirty="0" err="1" smtClean="0">
                <a:solidFill>
                  <a:srgbClr val="FF0000"/>
                </a:solidFill>
              </a:rPr>
              <a:t>and</a:t>
            </a:r>
            <a:r>
              <a:rPr lang="en-US" i="1" baseline="0" dirty="0" smtClean="0">
                <a:solidFill>
                  <a:srgbClr val="FF0000"/>
                </a:solidFill>
              </a:rPr>
              <a:t> </a:t>
            </a:r>
            <a:r>
              <a:rPr lang="en-US" i="1" dirty="0" smtClean="0">
                <a:solidFill>
                  <a:srgbClr val="FF0000"/>
                </a:solidFill>
              </a:rPr>
              <a:t> </a:t>
            </a:r>
            <a:r>
              <a:rPr lang="en-US" i="1" dirty="0">
                <a:solidFill>
                  <a:srgbClr val="FF0000"/>
                </a:solidFill>
              </a:rPr>
              <a:t>ORT for children with </a:t>
            </a:r>
            <a:r>
              <a:rPr lang="en-US" i="1" dirty="0" err="1" smtClean="0">
                <a:solidFill>
                  <a:srgbClr val="FF0000"/>
                </a:solidFill>
              </a:rPr>
              <a:t>diarrhoea</a:t>
            </a:r>
            <a:r>
              <a:rPr lang="en-US" i="1" baseline="0" dirty="0" smtClean="0">
                <a:solidFill>
                  <a:srgbClr val="FF0000"/>
                </a:solidFill>
              </a:rPr>
              <a:t> </a:t>
            </a:r>
            <a:r>
              <a:rPr lang="en-US" i="0" baseline="0" dirty="0" smtClean="0"/>
              <a:t>s</a:t>
            </a:r>
            <a:r>
              <a:rPr lang="en-US" dirty="0" smtClean="0">
                <a:solidFill>
                  <a:srgbClr val="FF0000"/>
                </a:solidFill>
              </a:rPr>
              <a:t>how </a:t>
            </a:r>
            <a:r>
              <a:rPr lang="en-US" dirty="0">
                <a:solidFill>
                  <a:srgbClr val="FF0000"/>
                </a:solidFill>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a:t>
            </a:r>
            <a:r>
              <a:rPr lang="en-US" i="1" baseline="0" smtClean="0"/>
              <a:t>for Afghanistan are </a:t>
            </a:r>
            <a:r>
              <a:rPr lang="en-US" i="1" baseline="0" dirty="0" smtClean="0"/>
              <a:t>included as optional at the end of this presentation and are also available on the Countdown website.)</a:t>
            </a:r>
            <a:endParaRPr lang="en-US" i="1" dirty="0"/>
          </a:p>
        </p:txBody>
      </p:sp>
    </p:spTree>
    <p:extLst>
      <p:ext uri="{BB962C8B-B14F-4D97-AF65-F5344CB8AC3E}">
        <p14:creationId xmlns:p14="http://schemas.microsoft.com/office/powerpoint/2010/main" val="1909411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a:t>
            </a:r>
            <a:r>
              <a:rPr lang="en-US" dirty="0" smtClean="0"/>
              <a:t> Part 2 will describe</a:t>
            </a:r>
            <a:r>
              <a:rPr lang="en-US" baseline="0" dirty="0" smtClean="0"/>
              <a:t> the </a:t>
            </a:r>
            <a:r>
              <a:rPr lang="en-GB" i="0" baseline="0" dirty="0" smtClean="0"/>
              <a:t>Afghanistan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DATE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b="1" kern="1200" smtClean="0">
                    <a:solidFill>
                      <a:schemeClr val="tx1"/>
                    </a:solidFill>
                    <a:latin typeface="+mn-lt"/>
                    <a:ea typeface="+mn-ea"/>
                    <a:cs typeface="+mn-cs"/>
                  </a:rPr>
                  <a:t>NO DATA </a:t>
                </a:r>
                <a:r>
                  <a:rPr lang="en-US" sz="1200" b="1" kern="1200" dirty="0" smtClean="0">
                    <a:solidFill>
                      <a:schemeClr val="tx1"/>
                    </a:solidFill>
                    <a:latin typeface="+mn-lt"/>
                    <a:ea typeface="+mn-ea"/>
                    <a:cs typeface="+mn-cs"/>
                  </a:rPr>
                  <a:t>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Afghanistan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to </a:t>
            </a:r>
            <a:r>
              <a:rPr lang="en-US" sz="2200" dirty="0"/>
              <a:t>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Afghanistan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13254038" y="-19511963"/>
            <a:ext cx="4196014" cy="5400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67123" y="5250516"/>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97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70 </a:t>
            </a:r>
            <a:r>
              <a:rPr lang="en-US" sz="2200" dirty="0">
                <a:latin typeface="+mn-lt"/>
              </a:rPr>
              <a:t>deaths per 1000 live births</a:t>
            </a:r>
          </a:p>
          <a:p>
            <a:pPr algn="ctr"/>
            <a:r>
              <a:rPr lang="en-US" sz="2200" dirty="0" smtClean="0">
                <a:latin typeface="+mn-lt"/>
              </a:rPr>
              <a:t>Neonatal mortality rate (NMR) </a:t>
            </a:r>
            <a:r>
              <a:rPr lang="en-US" sz="2200" dirty="0">
                <a:latin typeface="+mn-lt"/>
              </a:rPr>
              <a:t>= 36 deaths per 1000 live births</a:t>
            </a:r>
          </a:p>
          <a:p>
            <a:pPr algn="ctr">
              <a:defRPr/>
            </a:pPr>
            <a:endParaRPr lang="en-US" sz="2400" b="1" dirty="0">
              <a:solidFill>
                <a:srgbClr val="990033"/>
              </a:solidFill>
              <a:latin typeface="+mn-lt"/>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0503" y="1962150"/>
            <a:ext cx="8765158" cy="3060000"/>
          </a:xfrm>
          <a:prstGeom prst="rect">
            <a:avLst/>
          </a:prstGeom>
          <a:noFill/>
          <a:ln w="9525">
            <a:noFill/>
            <a:miter lim="800000"/>
            <a:headEnd/>
            <a:tailEnd/>
          </a:ln>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2042573"/>
            <a:ext cx="308646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30%</a:t>
            </a:r>
            <a:endParaRPr lang="en-US" sz="2400" dirty="0">
              <a:latin typeface="+mn-lt"/>
            </a:endParaRPr>
          </a:p>
          <a:p>
            <a:r>
              <a:rPr lang="en-US" sz="2400" dirty="0" smtClean="0">
                <a:latin typeface="+mn-lt"/>
              </a:rPr>
              <a:t>Sepsis – 14%</a:t>
            </a:r>
          </a:p>
          <a:p>
            <a:r>
              <a:rPr lang="en-US" sz="2400" dirty="0" smtClean="0">
                <a:latin typeface="+mn-lt"/>
              </a:rPr>
              <a:t>Hypertension </a:t>
            </a:r>
            <a:r>
              <a:rPr lang="en-US" sz="2400" dirty="0">
                <a:latin typeface="+mn-lt"/>
              </a:rPr>
              <a:t>– </a:t>
            </a:r>
            <a:r>
              <a:rPr lang="en-US" sz="2400" dirty="0" smtClean="0">
                <a:latin typeface="+mn-lt"/>
              </a:rPr>
              <a:t>10%</a:t>
            </a:r>
          </a:p>
          <a:p>
            <a:r>
              <a:rPr lang="en-US" sz="2400" dirty="0" smtClean="0">
                <a:latin typeface="+mn-lt"/>
              </a:rPr>
              <a:t>Abortion – 6%</a:t>
            </a:r>
          </a:p>
          <a:p>
            <a:r>
              <a:rPr lang="en-US" sz="2400" dirty="0" smtClean="0">
                <a:latin typeface="+mn-lt"/>
              </a:rPr>
              <a:t>Embolism – 2%</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86050" y="268288"/>
            <a:ext cx="6238875" cy="58477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South Asian mothers die?</a:t>
            </a:r>
            <a:endParaRPr lang="en-US" sz="32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067050" y="1209675"/>
            <a:ext cx="5940000" cy="3960000"/>
          </a:xfrm>
          <a:prstGeom prst="rect">
            <a:avLst/>
          </a:prstGeom>
          <a:noFill/>
          <a:ln w="9525">
            <a:noFill/>
            <a:miter lim="800000"/>
            <a:headEnd/>
            <a:tailEnd/>
          </a:ln>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19439" y="2013998"/>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36%</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18%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13%</a:t>
            </a:r>
          </a:p>
          <a:p>
            <a:pPr>
              <a:defRPr/>
            </a:pPr>
            <a:r>
              <a:rPr lang="en-US" sz="2400" dirty="0" smtClean="0">
                <a:latin typeface="+mn-lt"/>
                <a:cs typeface="Calibri" pitchFamily="34" charset="0"/>
              </a:rPr>
              <a:t>Injuries – 7%</a:t>
            </a:r>
          </a:p>
          <a:p>
            <a:pPr>
              <a:defRPr/>
            </a:pPr>
            <a:r>
              <a:rPr lang="en-US" sz="2400" dirty="0" smtClean="0">
                <a:latin typeface="+mn-lt"/>
                <a:cs typeface="Calibri" pitchFamily="34" charset="0"/>
              </a:rPr>
              <a:t>Measles – 3%</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71774" y="268288"/>
            <a:ext cx="5972175" cy="58477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Afghan children die?</a:t>
            </a:r>
            <a:endParaRPr lang="en-US" sz="32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200400" y="1238250"/>
            <a:ext cx="5785390" cy="3960000"/>
          </a:xfrm>
          <a:prstGeom prst="rect">
            <a:avLst/>
          </a:prstGeom>
          <a:noFill/>
          <a:ln w="9525">
            <a:noFill/>
            <a:miter lim="800000"/>
            <a:headEnd/>
            <a:tailEnd/>
          </a:ln>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933450" y="1123950"/>
            <a:ext cx="7324386" cy="5126400"/>
          </a:xfrm>
          <a:prstGeom prst="rect">
            <a:avLst/>
          </a:prstGeom>
          <a:noFill/>
          <a:ln w="9525">
            <a:noFill/>
            <a:miter lim="800000"/>
            <a:headEnd/>
            <a:tailEnd/>
          </a:ln>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190625" y="571500"/>
            <a:ext cx="6817422" cy="5400000"/>
          </a:xfrm>
          <a:prstGeom prst="rect">
            <a:avLst/>
          </a:prstGeom>
          <a:noFill/>
          <a:ln w="9525">
            <a:noFill/>
            <a:miter lim="800000"/>
            <a:headEnd/>
            <a:tailEnd/>
          </a:ln>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123950" y="1038225"/>
            <a:ext cx="6951132" cy="5400000"/>
          </a:xfrm>
          <a:prstGeom prst="rect">
            <a:avLst/>
          </a:prstGeom>
          <a:noFill/>
          <a:ln w="9525">
            <a:noFill/>
            <a:miter lim="800000"/>
            <a:headEnd/>
            <a:tailEnd/>
          </a:ln>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1190625" y="1123950"/>
            <a:ext cx="6881588" cy="5400000"/>
          </a:xfrm>
          <a:prstGeom prst="rect">
            <a:avLst/>
          </a:prstGeom>
          <a:noFill/>
          <a:ln w="9525">
            <a:noFill/>
            <a:miter lim="800000"/>
            <a:headEnd/>
            <a:tailEnd/>
          </a:ln>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88003" y="205463"/>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876301" y="990600"/>
            <a:ext cx="7339929" cy="5400000"/>
          </a:xfrm>
          <a:prstGeom prst="rect">
            <a:avLst/>
          </a:prstGeom>
          <a:noFill/>
          <a:ln w="9525">
            <a:noFill/>
            <a:miter lim="800000"/>
            <a:headEnd/>
            <a:tailEnd/>
          </a:ln>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1000125" y="1114425"/>
            <a:ext cx="7139513" cy="5400000"/>
          </a:xfrm>
          <a:prstGeom prst="rect">
            <a:avLst/>
          </a:prstGeom>
          <a:noFill/>
          <a:ln w="9525">
            <a:noFill/>
            <a:miter lim="800000"/>
            <a:headEnd/>
            <a:tailEnd/>
          </a:ln>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942975" y="971550"/>
            <a:ext cx="7569767" cy="5400000"/>
          </a:xfrm>
          <a:prstGeom prst="rect">
            <a:avLst/>
          </a:prstGeom>
          <a:noFill/>
          <a:ln w="9525">
            <a:noFill/>
            <a:miter lim="800000"/>
            <a:headEnd/>
            <a:tailEnd/>
          </a:ln>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1095376" y="923925"/>
            <a:ext cx="7402883" cy="5400000"/>
          </a:xfrm>
          <a:prstGeom prst="rect">
            <a:avLst/>
          </a:prstGeom>
          <a:noFill/>
          <a:ln w="9525">
            <a:noFill/>
            <a:miter lim="800000"/>
            <a:headEnd/>
            <a:tailEnd/>
          </a:ln>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809630" y="1095375"/>
            <a:ext cx="7545579" cy="5076000"/>
          </a:xfrm>
          <a:prstGeom prst="rect">
            <a:avLst/>
          </a:prstGeom>
          <a:noFill/>
          <a:ln w="9525">
            <a:noFill/>
            <a:miter lim="800000"/>
            <a:headEnd/>
            <a:tailEnd/>
          </a:ln>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Afghanistan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srcRect/>
          <a:stretch>
            <a:fillRect/>
          </a:stretch>
        </p:blipFill>
        <p:spPr bwMode="auto">
          <a:xfrm>
            <a:off x="1104900" y="1181100"/>
            <a:ext cx="7331492" cy="5040000"/>
          </a:xfrm>
          <a:prstGeom prst="rect">
            <a:avLst/>
          </a:prstGeom>
          <a:noFill/>
          <a:ln w="9525">
            <a:noFill/>
            <a:miter lim="800000"/>
            <a:headEnd/>
            <a:tailEnd/>
          </a:ln>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577" y="1000108"/>
            <a:ext cx="6462201"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003" y="1000107"/>
            <a:ext cx="6606647" cy="543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1457326" y="1057275"/>
            <a:ext cx="6361343" cy="5400000"/>
          </a:xfrm>
          <a:prstGeom prst="rect">
            <a:avLst/>
          </a:prstGeom>
          <a:noFill/>
          <a:ln w="9525">
            <a:noFill/>
            <a:miter lim="800000"/>
            <a:headEnd/>
            <a:tailEnd/>
          </a:ln>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srcRect/>
          <a:stretch>
            <a:fillRect/>
          </a:stretch>
        </p:blipFill>
        <p:spPr bwMode="auto">
          <a:xfrm>
            <a:off x="1428750" y="1066800"/>
            <a:ext cx="6324620" cy="5400000"/>
          </a:xfrm>
          <a:prstGeom prst="rect">
            <a:avLst/>
          </a:prstGeom>
          <a:noFill/>
          <a:ln w="9525">
            <a:noFill/>
            <a:miter lim="800000"/>
            <a:headEnd/>
            <a:tailEnd/>
          </a:ln>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7.3 </a:t>
            </a:r>
            <a:r>
              <a:rPr lang="en-US" sz="2200" dirty="0"/>
              <a:t>(</a:t>
            </a:r>
            <a:r>
              <a:rPr lang="en-US" sz="2200" dirty="0" smtClean="0"/>
              <a:t>2011)</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a:t>
            </a:r>
            <a:br>
              <a:rPr lang="en-US" sz="2200" b="1" dirty="0" smtClean="0">
                <a:solidFill>
                  <a:srgbClr val="800000"/>
                </a:solidFill>
              </a:rPr>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$47</a:t>
            </a:r>
            <a:r>
              <a:rPr lang="en-US" sz="2200" dirty="0" smtClean="0"/>
              <a:t> (2012)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74%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$38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$91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98275" y="334963"/>
            <a:ext cx="4131425"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86350" y="1066800"/>
            <a:ext cx="40576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Afghanistan</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 antenatal care (1+ visit and 4+ visits).</a:t>
            </a:r>
          </a:p>
          <a:p>
            <a:pPr>
              <a:spcBef>
                <a:spcPts val="600"/>
              </a:spcBef>
              <a:spcAft>
                <a:spcPts val="600"/>
              </a:spcAft>
              <a:defRPr/>
            </a:pPr>
            <a:r>
              <a:rPr lang="en-US" sz="2800" dirty="0" smtClean="0">
                <a:latin typeface="+mn-lt"/>
                <a:cs typeface="Calibri" pitchFamily="34" charset="0"/>
              </a:rPr>
              <a:t>Breastfeeding and ORT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533388" y="247650"/>
            <a:ext cx="4141321" cy="6300000"/>
          </a:xfrm>
          <a:prstGeom prst="rect">
            <a:avLst/>
          </a:prstGeom>
          <a:noFill/>
          <a:ln w="9525">
            <a:noFill/>
            <a:miter lim="800000"/>
            <a:headEnd/>
            <a:tailEnd/>
          </a:ln>
        </p:spPr>
      </p:pic>
    </p:spTree>
    <p:extLst>
      <p:ext uri="{BB962C8B-B14F-4D97-AF65-F5344CB8AC3E}">
        <p14:creationId xmlns:p14="http://schemas.microsoft.com/office/powerpoint/2010/main" val="25556289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Afghanistan </a:t>
            </a:r>
            <a:endParaRPr lang="en-US" sz="4600" dirty="0"/>
          </a:p>
        </p:txBody>
      </p:sp>
    </p:spTree>
    <p:extLst>
      <p:ext uri="{BB962C8B-B14F-4D97-AF65-F5344CB8AC3E}">
        <p14:creationId xmlns:p14="http://schemas.microsoft.com/office/powerpoint/2010/main" val="2384255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Afghanistan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cstate="print"/>
          <a:stretch>
            <a:fillRect/>
          </a:stretch>
        </p:blipFill>
        <p:spPr>
          <a:xfrm>
            <a:off x="1731340" y="1553632"/>
            <a:ext cx="5443195" cy="4867200"/>
          </a:xfrm>
          <a:prstGeom prst="rect">
            <a:avLst/>
          </a:prstGeom>
        </p:spPr>
      </p:pic>
    </p:spTree>
    <p:extLst>
      <p:ext uri="{BB962C8B-B14F-4D97-AF65-F5344CB8AC3E}">
        <p14:creationId xmlns:p14="http://schemas.microsoft.com/office/powerpoint/2010/main" val="2054453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757717" y="1693333"/>
            <a:ext cx="5390442" cy="4860000"/>
          </a:xfrm>
          <a:prstGeom prst="rect">
            <a:avLst/>
          </a:prstGeom>
        </p:spPr>
      </p:pic>
    </p:spTree>
    <p:extLst>
      <p:ext uri="{BB962C8B-B14F-4D97-AF65-F5344CB8AC3E}">
        <p14:creationId xmlns:p14="http://schemas.microsoft.com/office/powerpoint/2010/main" val="3554686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238250" y="1314450"/>
            <a:ext cx="6653262" cy="4860000"/>
          </a:xfrm>
          <a:prstGeom prst="rect">
            <a:avLst/>
          </a:prstGeom>
          <a:noFill/>
          <a:ln w="9525">
            <a:noFill/>
            <a:miter lim="800000"/>
            <a:headEnd/>
            <a:tailEnd/>
          </a:ln>
        </p:spPr>
      </p:pic>
    </p:spTree>
    <p:extLst>
      <p:ext uri="{BB962C8B-B14F-4D97-AF65-F5344CB8AC3E}">
        <p14:creationId xmlns:p14="http://schemas.microsoft.com/office/powerpoint/2010/main" val="22551844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238250" y="1238250"/>
            <a:ext cx="6702144" cy="4860000"/>
          </a:xfrm>
          <a:prstGeom prst="rect">
            <a:avLst/>
          </a:prstGeom>
          <a:noFill/>
          <a:ln w="9525">
            <a:noFill/>
            <a:miter lim="800000"/>
            <a:headEnd/>
            <a:tailEnd/>
          </a:ln>
        </p:spPr>
      </p:pic>
    </p:spTree>
    <p:extLst>
      <p:ext uri="{BB962C8B-B14F-4D97-AF65-F5344CB8AC3E}">
        <p14:creationId xmlns:p14="http://schemas.microsoft.com/office/powerpoint/2010/main" val="4295698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12448</TotalTime>
  <Words>2984</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Afghanistan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716</cp:revision>
  <cp:lastPrinted>2012-06-12T19:26:24Z</cp:lastPrinted>
  <dcterms:created xsi:type="dcterms:W3CDTF">2008-01-10T17:37:13Z</dcterms:created>
  <dcterms:modified xsi:type="dcterms:W3CDTF">2014-12-03T11:01:16Z</dcterms:modified>
</cp:coreProperties>
</file>