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41" r:id="rId2"/>
    <p:sldId id="542" r:id="rId3"/>
    <p:sldId id="519" r:id="rId4"/>
    <p:sldId id="431" r:id="rId5"/>
    <p:sldId id="435" r:id="rId6"/>
    <p:sldId id="496" r:id="rId7"/>
    <p:sldId id="464" r:id="rId8"/>
    <p:sldId id="521" r:id="rId9"/>
    <p:sldId id="513" r:id="rId10"/>
    <p:sldId id="523" r:id="rId11"/>
    <p:sldId id="517" r:id="rId12"/>
    <p:sldId id="543" r:id="rId13"/>
    <p:sldId id="522" r:id="rId14"/>
    <p:sldId id="390" r:id="rId15"/>
    <p:sldId id="412" r:id="rId16"/>
    <p:sldId id="518" r:id="rId17"/>
    <p:sldId id="500" r:id="rId18"/>
    <p:sldId id="413" r:id="rId19"/>
    <p:sldId id="533"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 id="540" r:id="rId40"/>
    <p:sldId id="539" r:id="rId41"/>
    <p:sldId id="536" r:id="rId42"/>
    <p:sldId id="537" r:id="rId43"/>
    <p:sldId id="538"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94" autoAdjust="0"/>
    <p:restoredTop sz="80000" autoAdjust="0"/>
  </p:normalViewPr>
  <p:slideViewPr>
    <p:cSldViewPr snapToGrid="0">
      <p:cViewPr>
        <p:scale>
          <a:sx n="110" d="100"/>
          <a:sy n="110" d="100"/>
        </p:scale>
        <p:origin x="-528" y="-80"/>
      </p:cViewPr>
      <p:guideLst>
        <p:guide orient="horz" pos="2160"/>
        <p:guide pos="2880"/>
      </p:guideLst>
    </p:cSldViewPr>
  </p:slideViewPr>
  <p:outlineViewPr>
    <p:cViewPr>
      <p:scale>
        <a:sx n="33" d="100"/>
        <a:sy n="33" d="100"/>
      </p:scale>
      <p:origin x="246" y="44994"/>
    </p:cViewPr>
  </p:outlineViewPr>
  <p:notesTextViewPr>
    <p:cViewPr>
      <p:scale>
        <a:sx n="100" d="100"/>
        <a:sy n="100" d="100"/>
      </p:scale>
      <p:origin x="0" y="0"/>
    </p:cViewPr>
  </p:notesTextViewPr>
  <p:sorterViewPr>
    <p:cViewPr>
      <p:scale>
        <a:sx n="90" d="100"/>
        <a:sy n="90" d="100"/>
      </p:scale>
      <p:origin x="0" y="195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03/12/2014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03/12/2014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Congo,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smtClean="0"/>
              <a:t>for Congo</a:t>
            </a:r>
            <a:r>
              <a:rPr lang="en-US" i="0" baseline="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endParaRPr lang="en-US" i="0" baseline="0" dirty="0" smtClean="0"/>
          </a:p>
          <a:p>
            <a:r>
              <a:rPr lang="en-US" i="1" baseline="0" dirty="0" smtClean="0"/>
              <a:t>(You might choose to add 4 additional slides on Equity which have been provided at the end of this presentation and noted as 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Congo’s official mortality statistics.)</a:t>
            </a:r>
          </a:p>
          <a:p>
            <a:r>
              <a:rPr lang="en-US" dirty="0" smtClean="0"/>
              <a:t>Other</a:t>
            </a:r>
            <a:r>
              <a:rPr lang="en-US" baseline="0" dirty="0" smtClean="0"/>
              <a:t> data sources are listed here and include </a:t>
            </a:r>
            <a:r>
              <a:rPr lang="en-US" dirty="0" smtClean="0"/>
              <a:t>country reports.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 Congo 2010 </a:t>
            </a:r>
            <a:r>
              <a:rPr lang="en-US" i="1" dirty="0" smtClean="0"/>
              <a:t>Under—five child mortality rate is decreasing very slowly </a:t>
            </a:r>
            <a:r>
              <a:rPr lang="en-US" dirty="0" smtClean="0"/>
              <a:t>and the </a:t>
            </a:r>
            <a:r>
              <a:rPr lang="en-US" i="1" dirty="0" smtClean="0"/>
              <a:t>Maternal mortality ratio </a:t>
            </a:r>
            <a:r>
              <a:rPr lang="en-US" dirty="0" smtClean="0"/>
              <a:t>not decreasing at all.  Both rates remain high.  Newer UN</a:t>
            </a:r>
            <a:r>
              <a:rPr lang="en-US" baseline="0" dirty="0" smtClean="0"/>
              <a:t> estimates show an Under-five mortality rate of 99 for 2011.</a:t>
            </a:r>
            <a:endParaRPr lang="en-US" dirty="0" smtClean="0"/>
          </a:p>
          <a:p>
            <a:endParaRPr lang="en-US" baseline="0" dirty="0" smtClean="0"/>
          </a:p>
          <a:p>
            <a:r>
              <a:rPr lang="en-US" baseline="0" dirty="0" smtClean="0"/>
              <a:t>(Note: Updated 2011 child mortality data from “</a:t>
            </a:r>
            <a:r>
              <a:rPr lang="en-ZA" sz="1200" b="0" i="0" kern="1200" dirty="0" smtClean="0">
                <a:solidFill>
                  <a:schemeClr val="tx1"/>
                </a:solidFill>
                <a:effectLst/>
                <a:latin typeface="+mn-lt"/>
                <a:ea typeface="+mn-ea"/>
                <a:cs typeface="+mn-cs"/>
              </a:rPr>
              <a:t>The UN Inter-agency Group for Child Mortality Estimation, 2012”)</a:t>
            </a:r>
            <a:endParaRPr lang="en-US"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sub-Saharan</a:t>
            </a:r>
            <a:r>
              <a:rPr lang="en-US" i="0" baseline="0" dirty="0" smtClean="0"/>
              <a:t> Africa</a:t>
            </a:r>
            <a:r>
              <a:rPr lang="en-US" i="0" dirty="0" smtClean="0"/>
              <a:t>, including Congo,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Some 32% of child deaths occur in the neonatal period.  Most of these can be prevented.  Post-neonatal deaths can, also,</a:t>
            </a:r>
            <a:r>
              <a:rPr lang="en-US" baseline="0" dirty="0" smtClean="0"/>
              <a:t> mostly be prevented and come mainly from Malaria, Pneumonia, Diarrhoea, and HIV/AIDS. </a:t>
            </a:r>
            <a:r>
              <a:rPr lang="en-US" dirty="0" smtClean="0"/>
              <a:t>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r>
              <a:rPr lang="en-US" i="0" baseline="0" dirty="0" smtClean="0"/>
              <a:t> </a:t>
            </a:r>
          </a:p>
          <a:p>
            <a:r>
              <a:rPr lang="en-US" baseline="0" dirty="0" smtClean="0"/>
              <a:t>(</a:t>
            </a:r>
            <a:r>
              <a:rPr lang="en-US" i="1" baseline="0" dirty="0" smtClean="0"/>
              <a:t>Please note that updated infant and neonatal mortality rates as of 2011 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utilization of key services.</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were high in 2005, but it’s important to 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estimated at 16%.</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86% of women attended </a:t>
            </a:r>
            <a:r>
              <a:rPr lang="en-US" i="1" baseline="0" dirty="0" smtClean="0"/>
              <a:t>Antenatal care </a:t>
            </a:r>
            <a:r>
              <a:rPr lang="en-US" baseline="0" dirty="0" smtClean="0"/>
              <a:t>with a skilled health provider at least once during pregnancy. Fewer women are attending the necessary 4 visits, as shown on the next slide.  Quality 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maternal and newborn health indicators. </a:t>
            </a:r>
            <a:r>
              <a:rPr lang="en-US" i="1" baseline="0" dirty="0" smtClean="0"/>
              <a:t>C-Section rates </a:t>
            </a:r>
            <a:r>
              <a:rPr lang="en-US" baseline="0" dirty="0" smtClean="0"/>
              <a:t>are still below the minimum needed to save women’s lives.  Data is not available for </a:t>
            </a:r>
            <a:r>
              <a:rPr lang="en-US" i="1" baseline="0" dirty="0" smtClean="0"/>
              <a:t>Postnatal visits </a:t>
            </a:r>
            <a:r>
              <a:rPr lang="en-US" baseline="0" dirty="0" smtClean="0"/>
              <a:t>for mom or for baby or for </a:t>
            </a:r>
            <a:r>
              <a:rPr lang="en-US" i="1" baseline="0" dirty="0" smtClean="0"/>
              <a:t>Women with low body mass</a:t>
            </a:r>
            <a:r>
              <a:rPr lang="en-US" baseline="0" dirty="0" smtClean="0"/>
              <a:t>.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Congo’s </a:t>
            </a:r>
            <a:r>
              <a:rPr lang="en-US" i="1" dirty="0" smtClean="0"/>
              <a:t>Immunization</a:t>
            </a:r>
            <a:r>
              <a:rPr lang="en-US" dirty="0" smtClean="0"/>
              <a:t> coverage is</a:t>
            </a:r>
            <a:r>
              <a:rPr lang="en-US" baseline="0" dirty="0" smtClean="0"/>
              <a:t> high except for measles.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2005 some 48% of children with suspected pneumonia were taken to </a:t>
            </a:r>
            <a:r>
              <a:rPr lang="en-US" baseline="0" dirty="0" smtClean="0"/>
              <a:t>an appropriate health provider for treatment.  Data on those receiving antibiotics is not available.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18%</a:t>
            </a:r>
            <a:r>
              <a:rPr lang="en-US" baseline="0" dirty="0" smtClean="0"/>
              <a:t> of</a:t>
            </a:r>
            <a:r>
              <a:rPr lang="en-US" dirty="0" smtClean="0"/>
              <a:t> children with diarrhoea were being treated with ORS in 2005.</a:t>
            </a:r>
            <a:r>
              <a:rPr lang="en-US" baseline="0" dirty="0" smtClean="0"/>
              <a:t>  39% were receiving oral rehydration therapy or increased fluids and continued feeding.</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Congo might </a:t>
            </a:r>
            <a:r>
              <a:rPr lang="en-US" i="0" dirty="0" smtClean="0"/>
              <a:t>know about the </a:t>
            </a:r>
            <a:r>
              <a:rPr lang="en-US" i="1" dirty="0" smtClean="0"/>
              <a:t>Countdown to 2015 for Maternal,</a:t>
            </a:r>
            <a:r>
              <a:rPr lang="en-US" i="1" baseline="0" dirty="0" smtClean="0"/>
              <a:t> Newborn and Child Health</a:t>
            </a:r>
            <a:r>
              <a:rPr lang="en-US" i="1" dirty="0" smtClean="0"/>
              <a:t>.</a:t>
            </a:r>
            <a:r>
              <a:rPr lang="en-US" i="0" dirty="0" smtClean="0"/>
              <a:t>  The Countdown has been producing individual country profiles since 2005.  This slide show is intended to stimulate discussion about country progress in Congo</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ITN use was only 6%</a:t>
            </a:r>
            <a:r>
              <a:rPr lang="en-US" baseline="0" dirty="0" smtClean="0"/>
              <a:t> in 2005.</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 </a:t>
            </a:r>
            <a:r>
              <a:rPr lang="en-US" dirty="0" smtClean="0"/>
              <a:t> rates are high</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The</a:t>
            </a:r>
            <a:r>
              <a:rPr lang="en-US" i="1" dirty="0" smtClean="0"/>
              <a:t> Exclusive breastfeeding</a:t>
            </a:r>
            <a:r>
              <a:rPr lang="en-US" dirty="0" smtClean="0"/>
              <a:t> rate </a:t>
            </a:r>
            <a:r>
              <a:rPr lang="en-US" baseline="0" dirty="0" smtClean="0"/>
              <a:t>was only 19% in 2005</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Around 68% of rural residents are without </a:t>
            </a:r>
            <a:r>
              <a:rPr lang="en-US" i="1" baseline="0" dirty="0" smtClean="0"/>
              <a:t>Improved drinking water</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48% of the population</a:t>
            </a:r>
            <a:r>
              <a:rPr lang="en-US" baseline="0" dirty="0" smtClean="0"/>
              <a:t> </a:t>
            </a:r>
            <a:r>
              <a:rPr lang="en-US" dirty="0" smtClean="0"/>
              <a:t>are using unimproved facilities.</a:t>
            </a:r>
            <a:r>
              <a:rPr lang="en-US" baseline="0" dirty="0" smtClean="0"/>
              <a:t>  In rural areas 17% </a:t>
            </a:r>
            <a:r>
              <a:rPr lang="en-US" dirty="0" smtClean="0"/>
              <a:t>still practice </a:t>
            </a:r>
            <a:r>
              <a:rPr lang="en-US" i="0" dirty="0" smtClean="0"/>
              <a:t>open defecation</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 Congo has fully adopted only a few of the globally recommended policies that are tracked by Countdown.</a:t>
            </a:r>
            <a:r>
              <a:rPr lang="en-US" baseline="0" dirty="0" smtClean="0"/>
              <a:t>  Adopting these policies and implementing them at scale can contribute to improved coverage for life saving interventions.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a:t>
            </a:r>
            <a:r>
              <a:rPr lang="en-US" baseline="0" dirty="0" smtClean="0"/>
              <a:t> i</a:t>
            </a:r>
            <a:r>
              <a:rPr lang="en-US" dirty="0" smtClean="0"/>
              <a:t>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shows coverage levels for the poorest and richest households for a range of interventions along the continuum of care. The poorest 20% are represented by the red dot.  The wealthiest 20% are represented by the</a:t>
            </a:r>
            <a:r>
              <a:rPr lang="en-US" baseline="0" dirty="0" smtClean="0"/>
              <a:t> orange dot.  The longer the line between the two groups, the greater the inequality.  </a:t>
            </a:r>
            <a:r>
              <a:rPr lang="en-US" dirty="0" smtClean="0"/>
              <a:t>Inequality is greatest for </a:t>
            </a:r>
            <a:r>
              <a:rPr lang="en-US" i="1" dirty="0" smtClean="0"/>
              <a:t>Immunizations, </a:t>
            </a:r>
            <a:r>
              <a:rPr lang="en-US" i="0" dirty="0" smtClean="0"/>
              <a:t>both </a:t>
            </a:r>
            <a:r>
              <a:rPr lang="en-US" i="1" dirty="0" smtClean="0"/>
              <a:t>DTP3</a:t>
            </a:r>
            <a:r>
              <a:rPr lang="en-US" i="1" baseline="0" dirty="0" smtClean="0"/>
              <a:t>  </a:t>
            </a:r>
            <a:r>
              <a:rPr lang="en-US" i="0" baseline="0" dirty="0" smtClean="0"/>
              <a:t>and</a:t>
            </a:r>
            <a:r>
              <a:rPr lang="en-US" i="1" baseline="0" dirty="0" smtClean="0"/>
              <a:t> Measles</a:t>
            </a:r>
            <a:r>
              <a:rPr lang="en-US" baseline="0" dirty="0" smtClean="0"/>
              <a:t>.  Other</a:t>
            </a:r>
            <a:r>
              <a:rPr lang="en-US" sz="1200" kern="1200" dirty="0" smtClean="0">
                <a:solidFill>
                  <a:srgbClr val="FF0000"/>
                </a:solidFill>
                <a:latin typeface="+mn-lt"/>
                <a:ea typeface="+mn-ea"/>
                <a:cs typeface="+mn-cs"/>
              </a:rPr>
              <a:t> interventions such as</a:t>
            </a:r>
            <a:r>
              <a:rPr lang="en-US" sz="1200" kern="1200" baseline="0" dirty="0" smtClean="0">
                <a:solidFill>
                  <a:srgbClr val="FF0000"/>
                </a:solidFill>
                <a:latin typeface="+mn-lt"/>
                <a:ea typeface="+mn-ea"/>
                <a:cs typeface="+mn-cs"/>
              </a:rPr>
              <a:t> </a:t>
            </a:r>
            <a:r>
              <a:rPr lang="en-US" sz="1200" i="1" kern="1200" baseline="0" dirty="0" smtClean="0">
                <a:solidFill>
                  <a:srgbClr val="FF0000"/>
                </a:solidFill>
                <a:latin typeface="+mn-lt"/>
                <a:ea typeface="+mn-ea"/>
                <a:cs typeface="+mn-cs"/>
              </a:rPr>
              <a:t>Skilled birth attendant</a:t>
            </a:r>
            <a:r>
              <a:rPr lang="en-US" sz="1200" kern="1200" baseline="0" dirty="0" smtClean="0">
                <a:solidFill>
                  <a:srgbClr val="FF0000"/>
                </a:solidFill>
                <a:latin typeface="+mn-lt"/>
                <a:ea typeface="+mn-ea"/>
                <a:cs typeface="+mn-cs"/>
              </a:rPr>
              <a:t>, </a:t>
            </a:r>
            <a:r>
              <a:rPr lang="en-US" sz="1200" i="1" kern="1200" baseline="0" dirty="0" smtClean="0">
                <a:solidFill>
                  <a:srgbClr val="FF0000"/>
                </a:solidFill>
                <a:latin typeface="+mn-lt"/>
                <a:ea typeface="+mn-ea"/>
                <a:cs typeface="+mn-cs"/>
              </a:rPr>
              <a:t>Antenatal care</a:t>
            </a:r>
            <a:r>
              <a:rPr lang="en-US" sz="1200" kern="1200" baseline="0" dirty="0" smtClean="0">
                <a:solidFill>
                  <a:srgbClr val="FF0000"/>
                </a:solidFill>
                <a:latin typeface="+mn-lt"/>
                <a:ea typeface="+mn-ea"/>
                <a:cs typeface="+mn-cs"/>
              </a:rPr>
              <a:t>, and </a:t>
            </a:r>
            <a:r>
              <a:rPr lang="en-US" sz="1200" i="1" kern="1200" baseline="0" dirty="0" smtClean="0">
                <a:solidFill>
                  <a:srgbClr val="FF0000"/>
                </a:solidFill>
                <a:latin typeface="+mn-lt"/>
                <a:ea typeface="+mn-ea"/>
                <a:cs typeface="+mn-cs"/>
              </a:rPr>
              <a:t>Careseeking for pneumonia </a:t>
            </a:r>
            <a:r>
              <a:rPr lang="en-US" sz="1200" kern="1200" baseline="0" dirty="0" smtClean="0">
                <a:solidFill>
                  <a:srgbClr val="FF0000"/>
                </a:solidFill>
                <a:latin typeface="+mn-lt"/>
                <a:ea typeface="+mn-ea"/>
                <a:cs typeface="+mn-cs"/>
              </a:rPr>
              <a:t>also show large gaps in coverage.  Only </a:t>
            </a:r>
            <a:r>
              <a:rPr lang="en-US" sz="1200" i="1" kern="1200" baseline="0" dirty="0" smtClean="0">
                <a:solidFill>
                  <a:srgbClr val="FF0000"/>
                </a:solidFill>
                <a:latin typeface="+mn-lt"/>
                <a:ea typeface="+mn-ea"/>
                <a:cs typeface="+mn-cs"/>
              </a:rPr>
              <a:t>ORT &amp; continued feeding </a:t>
            </a:r>
            <a:r>
              <a:rPr lang="en-US" sz="1200" kern="1200" baseline="0" dirty="0" smtClean="0">
                <a:solidFill>
                  <a:srgbClr val="FF0000"/>
                </a:solidFill>
                <a:latin typeface="+mn-lt"/>
                <a:ea typeface="+mn-ea"/>
                <a:cs typeface="+mn-cs"/>
              </a:rPr>
              <a:t>and </a:t>
            </a:r>
            <a:r>
              <a:rPr lang="en-US" sz="1200" i="1" kern="1200" baseline="0" dirty="0" smtClean="0">
                <a:solidFill>
                  <a:srgbClr val="FF0000"/>
                </a:solidFill>
                <a:latin typeface="+mn-lt"/>
                <a:ea typeface="+mn-ea"/>
                <a:cs typeface="+mn-cs"/>
              </a:rPr>
              <a:t>Early initiation of breastfeeding</a:t>
            </a:r>
            <a:r>
              <a:rPr lang="en-US" sz="1200" kern="1200" baseline="0" dirty="0" smtClean="0">
                <a:solidFill>
                  <a:srgbClr val="FF0000"/>
                </a:solidFill>
                <a:latin typeface="+mn-lt"/>
                <a:ea typeface="+mn-ea"/>
                <a:cs typeface="+mn-cs"/>
              </a:rPr>
              <a:t> </a:t>
            </a:r>
            <a:r>
              <a:rPr lang="en-US" sz="1200" kern="1200" dirty="0" smtClean="0">
                <a:solidFill>
                  <a:srgbClr val="FF0000"/>
                </a:solidFill>
                <a:latin typeface="+mn-lt"/>
                <a:ea typeface="+mn-ea"/>
                <a:cs typeface="+mn-cs"/>
              </a:rPr>
              <a:t>show much smaller gaps in coverage.</a:t>
            </a:r>
            <a:endParaRPr lang="en-US" baseline="0" dirty="0" smtClean="0">
              <a:solidFill>
                <a:srgbClr val="FF0000"/>
              </a:solidFill>
            </a:endParaRPr>
          </a:p>
          <a:p>
            <a:endParaRPr lang="en-US" baseline="0" dirty="0" smtClean="0"/>
          </a:p>
          <a:p>
            <a:r>
              <a:rPr lang="en-US" i="1" baseline="0" dirty="0" smtClean="0"/>
              <a:t>(These figures might differ from other charts due to differences in data sources.)</a:t>
            </a:r>
            <a:endParaRPr lang="en-US" baseline="0" dirty="0" smtClean="0"/>
          </a:p>
          <a:p>
            <a:r>
              <a:rPr lang="en-US" i="1" baseline="0" dirty="0" smtClean="0"/>
              <a:t>(Note: Additional Equity slides for Congo are included as optional at the end of this presentation and are also available on the Countdown website.)</a:t>
            </a:r>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588406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P</a:t>
            </a:r>
            <a:r>
              <a:rPr lang="en-US" dirty="0" smtClean="0"/>
              <a:t>art 2 will describe</a:t>
            </a:r>
            <a:r>
              <a:rPr lang="en-US" baseline="0" dirty="0" smtClean="0"/>
              <a:t> the </a:t>
            </a:r>
            <a:r>
              <a:rPr lang="en-GB" i="0" baseline="0" dirty="0" smtClean="0"/>
              <a:t>Congo</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i="0"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dirty="0" smtClean="0">
                <a:solidFill>
                  <a:schemeClr val="tx1"/>
                </a:solidFill>
                <a:effectLst/>
                <a:latin typeface="+mn-lt"/>
                <a:ea typeface="+mn-ea"/>
                <a:cs typeface="+mn-cs"/>
              </a:rPr>
              <a:t>                     (Note:  𝐶𝐶𝐼=1⁄4 (𝐹𝑃𝑆+(𝑆𝐵𝐴+𝐴𝑁𝐶𝑆)/2+(2𝐷𝑃𝑇3+𝑀𝑆𝐿+𝐵𝐶𝐺)/4+(𝑂𝑅𝑇+𝐶𝑃𝑁𝑀)/2).</a:t>
            </a:r>
            <a:endParaRPr lang="en-US" sz="1200"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a:t>
            </a:r>
            <a:endParaRPr lang="en-US" i="0"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03/12/2014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03/12/2014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03/12/2014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03/12/2014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Congo</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Congo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5486400" y="268288"/>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Mortality</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97225" y="1190103"/>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2010:</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02891"/>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a:solidFill>
                  <a:srgbClr val="990033"/>
                </a:solidFill>
                <a:latin typeface="+mn-lt"/>
                <a:cs typeface="Calibri" pitchFamily="34" charset="0"/>
              </a:rPr>
              <a:t>2011 child mortality data was released in late 2012</a:t>
            </a:r>
            <a:r>
              <a:rPr lang="en-US" sz="2400" b="1" dirty="0" smtClean="0">
                <a:solidFill>
                  <a:srgbClr val="990033"/>
                </a:solidFill>
                <a:latin typeface="+mn-lt"/>
                <a:cs typeface="Calibri" pitchFamily="34" charset="0"/>
              </a:rPr>
              <a:t>:</a:t>
            </a:r>
          </a:p>
          <a:p>
            <a:pPr algn="ctr">
              <a:defRPr/>
            </a:pPr>
            <a:r>
              <a:rPr lang="en-US" sz="2200" dirty="0" smtClean="0">
                <a:latin typeface="+mn-lt"/>
              </a:rPr>
              <a:t>Under-five </a:t>
            </a:r>
            <a:r>
              <a:rPr lang="en-US" sz="2200" dirty="0">
                <a:latin typeface="+mn-lt"/>
              </a:rPr>
              <a:t>m</a:t>
            </a:r>
            <a:r>
              <a:rPr lang="en-US" sz="2200" dirty="0" smtClean="0">
                <a:latin typeface="+mn-lt"/>
              </a:rPr>
              <a:t>ortality rate (U5MR)= </a:t>
            </a:r>
            <a:r>
              <a:rPr lang="en-US" sz="2200" dirty="0">
                <a:latin typeface="+mn-lt"/>
              </a:rPr>
              <a:t>9</a:t>
            </a:r>
            <a:r>
              <a:rPr lang="en-US" sz="2200" dirty="0" smtClean="0">
                <a:latin typeface="+mn-lt"/>
              </a:rPr>
              <a:t>9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64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32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225" y="1885983"/>
            <a:ext cx="8821720" cy="3181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362" y="2042573"/>
            <a:ext cx="3086467"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a:solidFill>
                  <a:srgbClr val="990033"/>
                </a:solidFill>
                <a:latin typeface="+mj-lt"/>
                <a:cs typeface="Calibri" pitchFamily="34" charset="0"/>
              </a:rPr>
              <a:t>Leading direct causes:</a:t>
            </a:r>
          </a:p>
          <a:p>
            <a:r>
              <a:rPr lang="en-US" sz="2400" dirty="0">
                <a:latin typeface="+mj-lt"/>
              </a:rPr>
              <a:t>Haemorrhage – 34%</a:t>
            </a:r>
          </a:p>
          <a:p>
            <a:r>
              <a:rPr lang="en-US" sz="2400" dirty="0">
                <a:latin typeface="+mj-lt"/>
              </a:rPr>
              <a:t>Hypertension – 19%</a:t>
            </a:r>
          </a:p>
          <a:p>
            <a:r>
              <a:rPr lang="en-US" sz="2400" dirty="0">
                <a:latin typeface="+mj-lt"/>
              </a:rPr>
              <a:t>Unsafe abortion – 9%</a:t>
            </a:r>
          </a:p>
          <a:p>
            <a:r>
              <a:rPr lang="en-US" sz="2400" dirty="0">
                <a:latin typeface="+mj-lt"/>
              </a:rPr>
              <a:t>Sepsis – 9%</a:t>
            </a:r>
          </a:p>
          <a:p>
            <a:pPr>
              <a:defRPr/>
            </a:pPr>
            <a:endParaRPr lang="en-US" sz="2000" i="1" dirty="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69250" y="268288"/>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1791" y="1521761"/>
            <a:ext cx="5662742" cy="371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54189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52739" y="2042573"/>
            <a:ext cx="2540832"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32%</a:t>
            </a:r>
          </a:p>
          <a:p>
            <a:pPr>
              <a:defRPr/>
            </a:pPr>
            <a:r>
              <a:rPr lang="en-US" sz="2400" dirty="0" smtClean="0">
                <a:latin typeface="+mn-lt"/>
                <a:cs typeface="Calibri" pitchFamily="34" charset="0"/>
              </a:rPr>
              <a:t>Malaria </a:t>
            </a:r>
            <a:r>
              <a:rPr lang="en-US" sz="2400" dirty="0">
                <a:latin typeface="+mn-lt"/>
                <a:cs typeface="Calibri" pitchFamily="34" charset="0"/>
              </a:rPr>
              <a:t>– </a:t>
            </a:r>
            <a:r>
              <a:rPr lang="en-US" sz="2400" dirty="0" smtClean="0">
                <a:latin typeface="+mn-lt"/>
                <a:cs typeface="Calibri" pitchFamily="34" charset="0"/>
              </a:rPr>
              <a:t>26%</a:t>
            </a:r>
            <a:endParaRPr lang="en-US" sz="2400" dirty="0">
              <a:latin typeface="+mn-lt"/>
              <a:cs typeface="Calibri" pitchFamily="34" charset="0"/>
            </a:endParaRPr>
          </a:p>
          <a:p>
            <a:pPr>
              <a:defRPr/>
            </a:pPr>
            <a:r>
              <a:rPr lang="en-US" sz="2400" dirty="0">
                <a:solidFill>
                  <a:prstClr val="black"/>
                </a:solidFill>
                <a:latin typeface="+mn-lt"/>
                <a:cs typeface="Calibri" pitchFamily="34" charset="0"/>
              </a:rPr>
              <a:t>Pneumonia – 8</a:t>
            </a:r>
            <a:r>
              <a:rPr lang="en-US" sz="2400" dirty="0" smtClean="0">
                <a:solidFill>
                  <a:prstClr val="black"/>
                </a:solidFill>
                <a:latin typeface="+mn-lt"/>
                <a:cs typeface="Calibri" pitchFamily="34" charset="0"/>
              </a:rPr>
              <a:t>% </a:t>
            </a:r>
            <a:r>
              <a:rPr lang="en-US" sz="2400" dirty="0" smtClean="0">
                <a:latin typeface="+mn-lt"/>
                <a:cs typeface="Calibri" pitchFamily="34" charset="0"/>
              </a:rPr>
              <a:t>Diarrhoea </a:t>
            </a:r>
            <a:r>
              <a:rPr lang="en-US" sz="2400" dirty="0">
                <a:latin typeface="+mn-lt"/>
                <a:cs typeface="Calibri" pitchFamily="34" charset="0"/>
              </a:rPr>
              <a:t>– 7</a:t>
            </a:r>
            <a:r>
              <a:rPr lang="en-US" sz="2400" dirty="0" smtClean="0">
                <a:latin typeface="+mn-lt"/>
                <a:cs typeface="Calibri" pitchFamily="34" charset="0"/>
              </a:rPr>
              <a:t>%</a:t>
            </a:r>
          </a:p>
          <a:p>
            <a:pPr>
              <a:defRPr/>
            </a:pPr>
            <a:r>
              <a:rPr lang="en-US" sz="2400" dirty="0" smtClean="0">
                <a:latin typeface="+mn-lt"/>
                <a:cs typeface="Calibri" pitchFamily="34" charset="0"/>
              </a:rPr>
              <a:t>HIV/AIDS – 5%</a:t>
            </a: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52625" y="268288"/>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4009" y="1239180"/>
            <a:ext cx="5961941" cy="4380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10" name="Rectangle 8"/>
          <p:cNvSpPr>
            <a:spLocks noChangeArrowheads="1"/>
          </p:cNvSpPr>
          <p:nvPr/>
        </p:nvSpPr>
        <p:spPr bwMode="auto">
          <a:xfrm>
            <a:off x="4718735" y="268562"/>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284" y="1118899"/>
            <a:ext cx="7530415" cy="527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113387"/>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5515" y="275002"/>
            <a:ext cx="7181203" cy="5734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2893" y="1070985"/>
            <a:ext cx="7100888" cy="5462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2189" y="1038208"/>
            <a:ext cx="6922295" cy="5471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512" y="1194868"/>
            <a:ext cx="7105650" cy="5144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182101"/>
            <a:ext cx="7391400" cy="529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4805" y="1157743"/>
            <a:ext cx="6977063" cy="4944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512" y="1151281"/>
            <a:ext cx="7105650" cy="5168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0968" y="1322931"/>
            <a:ext cx="7424738" cy="4973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Congo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0924" y="1214455"/>
            <a:ext cx="7443788" cy="5000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7176" y="1000107"/>
            <a:ext cx="6792322" cy="5676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962" y="1000108"/>
            <a:ext cx="6762750" cy="553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2865" y="1000108"/>
            <a:ext cx="6488924" cy="5721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6969" y="1000108"/>
            <a:ext cx="6512736" cy="570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175657"/>
            <a:ext cx="8229600" cy="509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NO</a:t>
            </a:r>
            <a:r>
              <a:rPr lang="en-US" sz="2400" dirty="0" smtClean="0"/>
              <a:t> - Specific notifications of maternal deaths </a:t>
            </a:r>
          </a:p>
          <a:p>
            <a:r>
              <a:rPr lang="en-US" sz="2400" b="1" dirty="0" smtClean="0">
                <a:solidFill>
                  <a:srgbClr val="800000"/>
                </a:solidFill>
              </a:rPr>
              <a:t>YES </a:t>
            </a:r>
            <a:r>
              <a:rPr lang="en-US" sz="2400" dirty="0" smtClean="0"/>
              <a:t>- Midwifery personnel authorized to administer core set of life saving interventions</a:t>
            </a:r>
            <a:r>
              <a:rPr lang="en-US" sz="2400" dirty="0"/>
              <a:t> </a:t>
            </a:r>
          </a:p>
          <a:p>
            <a:r>
              <a:rPr lang="en-US" sz="2400" b="1" dirty="0" smtClean="0">
                <a:solidFill>
                  <a:srgbClr val="800000"/>
                </a:solidFill>
              </a:rPr>
              <a:t>NO</a:t>
            </a:r>
            <a:r>
              <a:rPr lang="en-US" sz="2400" dirty="0" smtClean="0"/>
              <a:t> </a:t>
            </a:r>
            <a:r>
              <a:rPr lang="en-US" sz="2400" dirty="0"/>
              <a:t>- </a:t>
            </a:r>
            <a:r>
              <a:rPr lang="en-US" sz="2400" dirty="0" smtClean="0"/>
              <a:t>International Code of Marketing of Breastmilk Substitutes</a:t>
            </a:r>
          </a:p>
          <a:p>
            <a:r>
              <a:rPr lang="en-US" sz="2400" b="1" dirty="0" smtClean="0">
                <a:solidFill>
                  <a:srgbClr val="800000"/>
                </a:solidFill>
              </a:rPr>
              <a:t>NO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NO</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PARTIAL </a:t>
            </a:r>
            <a:r>
              <a:rPr lang="en-US" sz="2400" dirty="0" smtClean="0"/>
              <a:t>- Pneumococcal vaccine</a:t>
            </a:r>
          </a:p>
          <a:p>
            <a:endParaRPr lang="en-US" sz="2000" dirty="0"/>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Yes</a:t>
            </a: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a:solidFill>
                  <a:srgbClr val="800000"/>
                </a:solidFill>
              </a:rPr>
              <a:t>9</a:t>
            </a:r>
            <a:r>
              <a:rPr lang="en-US" sz="2200" b="1" dirty="0" smtClean="0">
                <a:solidFill>
                  <a:srgbClr val="800000"/>
                </a:solidFill>
              </a:rPr>
              <a:t>.2 </a:t>
            </a:r>
            <a:r>
              <a:rPr lang="en-US" sz="2200" dirty="0"/>
              <a:t>(</a:t>
            </a:r>
            <a:r>
              <a:rPr lang="en-US" sz="2200" dirty="0" smtClean="0"/>
              <a:t>2007)</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 - </a:t>
            </a:r>
            <a:r>
              <a:rPr lang="en-US" sz="2200" dirty="0" smtClean="0"/>
              <a:t/>
            </a:r>
            <a:br>
              <a:rPr lang="en-US" sz="2200" dirty="0" smtClean="0"/>
            </a:b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$104 </a:t>
            </a:r>
            <a:r>
              <a:rPr lang="en-US" sz="2200" dirty="0" smtClean="0"/>
              <a:t>(2010)</a:t>
            </a:r>
          </a:p>
          <a:p>
            <a:pPr>
              <a:spcBef>
                <a:spcPts val="0"/>
              </a:spcBef>
              <a:spcAft>
                <a:spcPts val="600"/>
              </a:spcAft>
              <a:buClr>
                <a:srgbClr val="800000"/>
              </a:buClr>
            </a:pPr>
            <a:r>
              <a:rPr lang="en-US" sz="2200" dirty="0" smtClean="0"/>
              <a:t>Government spending on health:   </a:t>
            </a:r>
            <a:r>
              <a:rPr lang="en-US" sz="2200" b="1" dirty="0">
                <a:solidFill>
                  <a:srgbClr val="800000"/>
                </a:solidFill>
              </a:rPr>
              <a:t>5</a:t>
            </a:r>
            <a:r>
              <a:rPr lang="en-US" sz="2200" b="1" dirty="0" smtClean="0">
                <a:solidFill>
                  <a:srgbClr val="800000"/>
                </a:solidFill>
              </a:rPr>
              <a:t>% </a:t>
            </a:r>
            <a:r>
              <a:rPr lang="en-US" sz="2200" dirty="0" smtClean="0"/>
              <a:t>(2010)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a:solidFill>
                  <a:srgbClr val="800000"/>
                </a:solidFill>
              </a:rPr>
              <a:t>5</a:t>
            </a:r>
            <a:r>
              <a:rPr lang="en-US" sz="2200" b="1" dirty="0" smtClean="0">
                <a:solidFill>
                  <a:srgbClr val="800000"/>
                </a:solidFill>
              </a:rPr>
              <a:t>3% </a:t>
            </a:r>
            <a:r>
              <a:rPr lang="en-US" sz="2200" dirty="0" smtClean="0"/>
              <a:t>(2010)</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a:t>
            </a:r>
            <a:r>
              <a:rPr lang="en-US" sz="2200" b="1" dirty="0">
                <a:solidFill>
                  <a:srgbClr val="800000"/>
                </a:solidFill>
              </a:rPr>
              <a:t>6</a:t>
            </a:r>
            <a:r>
              <a:rPr lang="en-US" sz="2200" b="1" dirty="0" smtClean="0">
                <a:solidFill>
                  <a:srgbClr val="800000"/>
                </a:solidFill>
              </a:rPr>
              <a:t> </a:t>
            </a:r>
            <a:r>
              <a:rPr lang="en-US" sz="2200" dirty="0" smtClean="0"/>
              <a:t>(2009)</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a:t>
            </a:r>
            <a:r>
              <a:rPr lang="en-US" sz="2200" b="1" dirty="0">
                <a:solidFill>
                  <a:srgbClr val="800000"/>
                </a:solidFill>
              </a:rPr>
              <a:t>6</a:t>
            </a:r>
            <a:r>
              <a:rPr lang="en-US" sz="2200" b="1" dirty="0" smtClean="0">
                <a:solidFill>
                  <a:srgbClr val="800000"/>
                </a:solidFill>
              </a:rPr>
              <a:t> </a:t>
            </a:r>
            <a:r>
              <a:rPr lang="en-US" sz="2200" dirty="0" smtClean="0"/>
              <a:t>(2009)</a:t>
            </a:r>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987637" y="337560"/>
            <a:ext cx="3971636"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Who is left behind?</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5010150" y="1166648"/>
            <a:ext cx="413385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b="1" dirty="0" smtClean="0">
                <a:cs typeface="Calibri" pitchFamily="34" charset="0"/>
              </a:rPr>
              <a:t>               </a:t>
            </a:r>
            <a:r>
              <a:rPr lang="en-US" sz="2800" b="1" dirty="0" smtClean="0">
                <a:latin typeface="+mn-lt"/>
                <a:cs typeface="Calibri" pitchFamily="34" charset="0"/>
              </a:rPr>
              <a:t>Congo </a:t>
            </a:r>
          </a:p>
          <a:p>
            <a:pPr>
              <a:spcBef>
                <a:spcPts val="600"/>
              </a:spcBef>
              <a:spcAft>
                <a:spcPts val="600"/>
              </a:spcAft>
              <a:defRPr/>
            </a:pPr>
            <a:r>
              <a:rPr lang="en-US" sz="2800" dirty="0" smtClean="0">
                <a:latin typeface="+mn-lt"/>
                <a:cs typeface="Calibri" pitchFamily="34" charset="0"/>
              </a:rPr>
              <a:t>The wide bars for many indicators show important </a:t>
            </a:r>
            <a:r>
              <a:rPr lang="en-US" sz="2800" b="1" dirty="0" smtClean="0">
                <a:solidFill>
                  <a:srgbClr val="990033"/>
                </a:solidFill>
                <a:latin typeface="+mn-lt"/>
                <a:cs typeface="Calibri" pitchFamily="34" charset="0"/>
              </a:rPr>
              <a:t>inequalities in coverage</a:t>
            </a:r>
            <a:r>
              <a:rPr lang="en-US" sz="2800" dirty="0" smtClean="0">
                <a:latin typeface="+mn-lt"/>
                <a:cs typeface="Calibri" pitchFamily="34" charset="0"/>
              </a:rPr>
              <a:t>.</a:t>
            </a:r>
          </a:p>
          <a:p>
            <a:pPr>
              <a:spcBef>
                <a:spcPts val="600"/>
              </a:spcBef>
              <a:spcAft>
                <a:spcPts val="600"/>
              </a:spcAft>
              <a:defRPr/>
            </a:pPr>
            <a:r>
              <a:rPr lang="en-US" sz="2800" dirty="0" smtClean="0">
                <a:latin typeface="+mn-lt"/>
                <a:cs typeface="Calibri" pitchFamily="34" charset="0"/>
              </a:rPr>
              <a:t>Inequality is greatest for immunizations.</a:t>
            </a:r>
          </a:p>
          <a:p>
            <a:pPr>
              <a:spcBef>
                <a:spcPts val="600"/>
              </a:spcBef>
              <a:spcAft>
                <a:spcPts val="600"/>
              </a:spcAft>
              <a:defRPr/>
            </a:pPr>
            <a:r>
              <a:rPr lang="en-US" sz="2800" dirty="0" smtClean="0">
                <a:latin typeface="+mn-lt"/>
                <a:cs typeface="Calibri" pitchFamily="34" charset="0"/>
              </a:rPr>
              <a:t>ORT &amp; continued feeding and early initiation of breastfeeding show much smaller </a:t>
            </a:r>
            <a:r>
              <a:rPr lang="en-US" sz="2800" b="1" dirty="0" smtClean="0">
                <a:solidFill>
                  <a:schemeClr val="accent2">
                    <a:lumMod val="75000"/>
                  </a:schemeClr>
                </a:solidFill>
                <a:latin typeface="+mn-lt"/>
                <a:cs typeface="Calibri" pitchFamily="34" charset="0"/>
              </a:rPr>
              <a:t>gaps </a:t>
            </a:r>
            <a:r>
              <a:rPr lang="en-US" sz="2800" dirty="0" smtClean="0">
                <a:latin typeface="+mn-lt"/>
                <a:cs typeface="Calibri" pitchFamily="34" charset="0"/>
              </a:rPr>
              <a:t> </a:t>
            </a:r>
            <a:r>
              <a:rPr lang="en-US" sz="2800" b="1" dirty="0" smtClean="0">
                <a:solidFill>
                  <a:schemeClr val="accent2">
                    <a:lumMod val="75000"/>
                  </a:schemeClr>
                </a:solidFill>
                <a:latin typeface="+mn-lt"/>
                <a:cs typeface="Calibri" pitchFamily="34" charset="0"/>
              </a:rPr>
              <a:t>in coverage.</a:t>
            </a:r>
            <a:endParaRPr lang="en-US" sz="2800" b="1" dirty="0">
              <a:solidFill>
                <a:schemeClr val="accent2">
                  <a:lumMod val="75000"/>
                </a:schemeClr>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328" y="268287"/>
            <a:ext cx="4205322" cy="6451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Congo </a:t>
            </a:r>
            <a:endParaRPr lang="en-US" sz="4600" dirty="0"/>
          </a:p>
        </p:txBody>
      </p:sp>
    </p:spTree>
    <p:extLst>
      <p:ext uri="{BB962C8B-B14F-4D97-AF65-F5344CB8AC3E}">
        <p14:creationId xmlns:p14="http://schemas.microsoft.com/office/powerpoint/2010/main" val="17165343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Congo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915064" y="1630392"/>
            <a:ext cx="5327263" cy="4860000"/>
          </a:xfrm>
          <a:prstGeom prst="rect">
            <a:avLst/>
          </a:prstGeom>
          <a:noFill/>
          <a:ln w="9525">
            <a:noFill/>
            <a:miter lim="800000"/>
            <a:headEnd/>
            <a:tailEnd/>
          </a:ln>
        </p:spPr>
      </p:pic>
    </p:spTree>
    <p:extLst>
      <p:ext uri="{BB962C8B-B14F-4D97-AF65-F5344CB8AC3E}">
        <p14:creationId xmlns:p14="http://schemas.microsoft.com/office/powerpoint/2010/main" val="2605806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897812" y="1664898"/>
            <a:ext cx="5436451" cy="4860000"/>
          </a:xfrm>
          <a:prstGeom prst="rect">
            <a:avLst/>
          </a:prstGeom>
          <a:noFill/>
          <a:ln w="9525">
            <a:noFill/>
            <a:miter lim="800000"/>
            <a:headEnd/>
            <a:tailEnd/>
          </a:ln>
        </p:spPr>
      </p:pic>
    </p:spTree>
    <p:extLst>
      <p:ext uri="{BB962C8B-B14F-4D97-AF65-F5344CB8AC3E}">
        <p14:creationId xmlns:p14="http://schemas.microsoft.com/office/powerpoint/2010/main" val="1266544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1242204" y="1268082"/>
            <a:ext cx="6623337" cy="4860000"/>
          </a:xfrm>
          <a:prstGeom prst="rect">
            <a:avLst/>
          </a:prstGeom>
          <a:noFill/>
          <a:ln w="9525">
            <a:noFill/>
            <a:miter lim="800000"/>
            <a:headEnd/>
            <a:tailEnd/>
          </a:ln>
        </p:spPr>
      </p:pic>
    </p:spTree>
    <p:extLst>
      <p:ext uri="{BB962C8B-B14F-4D97-AF65-F5344CB8AC3E}">
        <p14:creationId xmlns:p14="http://schemas.microsoft.com/office/powerpoint/2010/main" val="390317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1250830" y="1224951"/>
            <a:ext cx="6659894" cy="4860000"/>
          </a:xfrm>
          <a:prstGeom prst="rect">
            <a:avLst/>
          </a:prstGeom>
          <a:noFill/>
          <a:ln w="9525">
            <a:noFill/>
            <a:miter lim="800000"/>
            <a:headEnd/>
            <a:tailEnd/>
          </a:ln>
        </p:spPr>
      </p:pic>
    </p:spTree>
    <p:extLst>
      <p:ext uri="{BB962C8B-B14F-4D97-AF65-F5344CB8AC3E}">
        <p14:creationId xmlns:p14="http://schemas.microsoft.com/office/powerpoint/2010/main" val="2453572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12152</TotalTime>
  <Words>2970</Words>
  <Application>Microsoft Macintosh PowerPoint</Application>
  <PresentationFormat>On-screen Show (4:3)</PresentationFormat>
  <Paragraphs>259</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Congo </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686</cp:revision>
  <cp:lastPrinted>2012-06-12T19:26:24Z</cp:lastPrinted>
  <dcterms:created xsi:type="dcterms:W3CDTF">2008-01-10T17:37:13Z</dcterms:created>
  <dcterms:modified xsi:type="dcterms:W3CDTF">2014-12-03T11:13:17Z</dcterms:modified>
</cp:coreProperties>
</file>