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84138" autoAdjust="0"/>
  </p:normalViewPr>
  <p:slideViewPr>
    <p:cSldViewPr snapToGrid="0">
      <p:cViewPr>
        <p:scale>
          <a:sx n="110" d="100"/>
          <a:sy n="110" d="100"/>
        </p:scale>
        <p:origin x="-528" y="20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Demographic Republic of the Congo,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Democratic</a:t>
            </a:r>
            <a:r>
              <a:rPr lang="en-US" i="0" baseline="0" dirty="0" smtClean="0"/>
              <a:t> Republic of Congo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the Democratic Republic of the Congo’s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2010 </a:t>
            </a:r>
            <a:r>
              <a:rPr lang="en-US" i="1" dirty="0" smtClean="0"/>
              <a:t>Under—five child  mortality rate </a:t>
            </a:r>
            <a:r>
              <a:rPr lang="en-US" i="0" baseline="0" dirty="0" smtClean="0"/>
              <a:t> shows little improvement.  The </a:t>
            </a:r>
            <a:r>
              <a:rPr lang="en-US" i="1" dirty="0" smtClean="0"/>
              <a:t>Maternal mortality ratio  </a:t>
            </a:r>
            <a:r>
              <a:rPr lang="en-US" dirty="0" smtClean="0"/>
              <a:t>is declining, but is still very</a:t>
            </a:r>
            <a:r>
              <a:rPr lang="en-US" baseline="0" dirty="0" smtClean="0"/>
              <a:t> </a:t>
            </a:r>
            <a:r>
              <a:rPr lang="en-US" dirty="0" smtClean="0"/>
              <a:t>high.  Newer UN</a:t>
            </a:r>
            <a:r>
              <a:rPr lang="en-US" baseline="0" dirty="0" smtClean="0"/>
              <a:t> estimates show an Under-five mortality rate of 169 for 2011.</a:t>
            </a:r>
            <a:endParaRPr lang="en-US" dirty="0" smtClean="0"/>
          </a:p>
          <a:p>
            <a:endParaRPr lang="en-US" baseline="0" dirty="0" smtClean="0"/>
          </a:p>
          <a:p>
            <a:r>
              <a:rPr lang="en-US" i="1" baseline="0" dirty="0" smtClean="0"/>
              <a:t>Note: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the Democratic Republic of the Congo,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29% of child deaths occur in the neonatal period.  Most of these can be prevented.  Post-neonatal deaths can, also,</a:t>
            </a:r>
            <a:r>
              <a:rPr lang="en-US" baseline="0" dirty="0" smtClean="0"/>
              <a:t> mostly be prevented and come mainly from Malaria, Pneumonia,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1" baseline="0" dirty="0" smtClean="0"/>
              <a:t>(No data was available for Postnatal care.)</a:t>
            </a:r>
            <a:endParaRPr lang="en-US" i="1"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since 2001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a:t>
            </a:r>
            <a:r>
              <a:rPr lang="en-US" baseline="0" dirty="0" smtClean="0"/>
              <a:t> very low at an estimated 7%.</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During pregnancy 88% of women are attending at least one antenatal care visit with a skilled provider.  Far fewer 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Data is not available for postnatal visits for mom or baby.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Immunization</a:t>
            </a:r>
            <a:r>
              <a:rPr lang="en-US" dirty="0" smtClean="0"/>
              <a:t> coverage is increasing,  but needs improvement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some 40% of children with suspected pneumonia were</a:t>
            </a:r>
            <a:r>
              <a:rPr lang="en-US" baseline="0" dirty="0" smtClean="0"/>
              <a:t> taken to an appropriate provider.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children with diarrhoea 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Congo-DRC might </a:t>
            </a:r>
            <a:r>
              <a:rPr lang="en-US" i="0" dirty="0" smtClean="0"/>
              <a:t>know about the Countdown to 2015 for Maternal,</a:t>
            </a:r>
            <a:r>
              <a:rPr lang="en-US" i="0" baseline="0" dirty="0" smtClean="0"/>
              <a:t> Newborn and Child Health</a:t>
            </a:r>
            <a:r>
              <a:rPr lang="en-US" i="0" dirty="0" smtClean="0"/>
              <a:t>.  The Countdown has been producing individual country profiles since 2005.  This slide show is intended to stimulate discussion about country progress in Congo-DRC</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although</a:t>
            </a:r>
            <a:r>
              <a:rPr lang="en-US" dirty="0" smtClean="0"/>
              <a:t>  in 2010 was still less</a:t>
            </a:r>
            <a:r>
              <a:rPr lang="en-US" baseline="0" dirty="0" smtClean="0"/>
              <a:t> than half of children &lt;5.</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show small </a:t>
            </a:r>
            <a:r>
              <a:rPr lang="en-US" baseline="0" dirty="0" smtClean="0"/>
              <a:t>declines.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had</a:t>
            </a:r>
            <a:r>
              <a:rPr lang="en-US" baseline="0" dirty="0" smtClean="0"/>
              <a:t> improved from 1995, but are still under 50%.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especially in rural areas.  Around 73% of the rural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p>
          <a:p>
            <a:r>
              <a:rPr lang="en-US" dirty="0" smtClean="0"/>
              <a:t>49% of the population are using unimproved facilities.   13% of the</a:t>
            </a:r>
            <a:r>
              <a:rPr lang="en-US" baseline="0" dirty="0" smtClean="0"/>
              <a:t> r</a:t>
            </a:r>
            <a:r>
              <a:rPr lang="en-US" dirty="0" smtClean="0"/>
              <a:t>ural population</a:t>
            </a:r>
            <a:r>
              <a:rPr lang="en-US" baseline="0" dirty="0" smtClean="0"/>
              <a:t> </a:t>
            </a:r>
            <a:r>
              <a:rPr lang="en-US" dirty="0" smtClean="0"/>
              <a:t>still practices</a:t>
            </a:r>
            <a:r>
              <a:rPr lang="en-US" baseline="0" dirty="0" smtClean="0"/>
              <a:t>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a:t>
            </a:r>
            <a:r>
              <a:rPr lang="en-US" baseline="0" dirty="0" smtClean="0"/>
              <a:t> Democratic Republic of the Congo has adopted </a:t>
            </a:r>
            <a:r>
              <a:rPr lang="en-US" dirty="0" smtClean="0"/>
              <a:t>many,</a:t>
            </a:r>
            <a:r>
              <a:rPr lang="en-US" baseline="0" dirty="0" smtClean="0"/>
              <a:t> but not all, </a:t>
            </a:r>
            <a:r>
              <a:rPr lang="en-US" dirty="0" smtClean="0"/>
              <a:t>of the policies tracked by Countdown.</a:t>
            </a:r>
            <a:r>
              <a:rPr lang="en-US" baseline="0" dirty="0" smtClean="0"/>
              <a:t>   Adopting these policies and implementing them at scale can contribute to improved coverage.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dirty="0" smtClean="0"/>
              <a:t>Immunizations </a:t>
            </a:r>
            <a:r>
              <a:rPr lang="en-US" i="0" baseline="0" dirty="0" smtClean="0"/>
              <a:t>and</a:t>
            </a:r>
            <a:r>
              <a:rPr lang="en-US" dirty="0" smtClean="0"/>
              <a:t> </a:t>
            </a:r>
            <a:r>
              <a:rPr lang="en-US" i="1" baseline="0" dirty="0" smtClean="0"/>
              <a:t>Skilled birth attendant</a:t>
            </a:r>
            <a:r>
              <a:rPr lang="en-US" i="0" baseline="0" dirty="0" smtClean="0"/>
              <a:t>.  </a:t>
            </a:r>
            <a:r>
              <a:rPr lang="en-US" baseline="0" dirty="0" smtClean="0"/>
              <a:t>Some</a:t>
            </a:r>
            <a:r>
              <a:rPr lang="en-US" sz="1200" kern="1200" dirty="0" smtClean="0">
                <a:solidFill>
                  <a:srgbClr val="FF0000"/>
                </a:solidFill>
                <a:latin typeface="+mn-lt"/>
                <a:ea typeface="+mn-ea"/>
                <a:cs typeface="+mn-cs"/>
              </a:rPr>
              <a:t> interventions </a:t>
            </a:r>
            <a:r>
              <a:rPr lang="en-US" sz="1200" kern="1200" baseline="0" dirty="0" smtClean="0">
                <a:solidFill>
                  <a:srgbClr val="FF0000"/>
                </a:solidFill>
                <a:latin typeface="+mn-lt"/>
                <a:ea typeface="+mn-ea"/>
                <a:cs typeface="+mn-cs"/>
              </a:rPr>
              <a:t>such as </a:t>
            </a:r>
            <a:r>
              <a:rPr lang="en-US" sz="1200" i="1" kern="1200" baseline="0" dirty="0" smtClean="0">
                <a:solidFill>
                  <a:srgbClr val="FF0000"/>
                </a:solidFill>
                <a:latin typeface="+mn-lt"/>
                <a:ea typeface="+mn-ea"/>
                <a:cs typeface="+mn-cs"/>
              </a:rPr>
              <a:t>Early initiation of breastfeeding</a:t>
            </a:r>
            <a:r>
              <a:rPr lang="en-US" sz="1200" kern="1200" baseline="0" dirty="0" smtClean="0">
                <a:solidFill>
                  <a:srgbClr val="FF0000"/>
                </a:solidFill>
                <a:latin typeface="+mn-lt"/>
                <a:ea typeface="+mn-ea"/>
                <a:cs typeface="+mn-cs"/>
              </a:rPr>
              <a:t> and </a:t>
            </a:r>
            <a:r>
              <a:rPr lang="en-US" sz="1200" i="1" kern="1200" baseline="0" dirty="0" smtClean="0">
                <a:solidFill>
                  <a:srgbClr val="FF0000"/>
                </a:solidFill>
                <a:latin typeface="+mn-lt"/>
                <a:ea typeface="+mn-ea"/>
                <a:cs typeface="+mn-cs"/>
              </a:rPr>
              <a:t>ORT &amp; continued feeding</a:t>
            </a:r>
            <a:r>
              <a:rPr lang="en-US" sz="1200" kern="1200" dirty="0" smtClean="0">
                <a:solidFill>
                  <a:srgbClr val="FF0000"/>
                </a:solidFill>
                <a:latin typeface="+mn-lt"/>
                <a:ea typeface="+mn-ea"/>
                <a:cs typeface="+mn-cs"/>
              </a:rPr>
              <a:t> show much smaller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endParaRPr lang="en-US" baseline="0" dirty="0" smtClean="0"/>
          </a:p>
          <a:p>
            <a:r>
              <a:rPr lang="en-US" i="1" baseline="0" dirty="0" smtClean="0"/>
              <a:t>(Note: Additional Equity slides for DRC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Democratic Republic of the Congo</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(Composite coverage is a weighted mean of eight interventions selected to</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cover four domains: contraception, pregnancy and delivery, immunization and</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care of common childhood diseases. It was created to present an overall</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picture of intervention coverage for a given country.)</a:t>
            </a:r>
          </a:p>
          <a:p>
            <a:endParaRPr lang="en-US" sz="1200" i="1" kern="1200" dirty="0" smtClean="0">
              <a:solidFill>
                <a:schemeClr val="tx1"/>
              </a:solidFill>
              <a:latin typeface="+mn-lt"/>
              <a:ea typeface="+mn-ea"/>
              <a:cs typeface="+mn-cs"/>
            </a:endParaRPr>
          </a:p>
          <a:p>
            <a:r>
              <a:rPr lang="en-US" sz="1200" i="1" kern="1200" dirty="0" smtClean="0">
                <a:solidFill>
                  <a:schemeClr val="tx1"/>
                </a:solidFill>
                <a:effectLst/>
                <a:latin typeface="+mn-lt"/>
                <a:ea typeface="+mn-ea"/>
                <a:cs typeface="+mn-cs"/>
              </a:rPr>
              <a:t>                           (Note:  𝐶𝐶𝐼=1⁄4 (𝐹𝑃𝑆+(𝑆𝐵𝐴+𝐴𝑁𝐶𝑆)/2+(2𝐷𝑃𝑇3+𝑀𝑆𝐿+𝐵𝐶𝐺)/4+(𝑂𝑅𝑇+𝐶𝑃𝑁𝑀)/2).</a:t>
            </a:r>
          </a:p>
          <a:p>
            <a:r>
              <a:rPr lang="en-US" sz="1200" b="0" i="1" kern="1200" dirty="0" smtClean="0">
                <a:solidFill>
                  <a:schemeClr val="tx1"/>
                </a:solidFill>
                <a:effectLst/>
                <a:latin typeface="+mn-lt"/>
                <a:ea typeface="+mn-ea"/>
                <a:cs typeface="+mn-cs"/>
              </a:rPr>
              <a:t>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endParaRPr lang="en-US" i="1" dirty="0" smtClean="0"/>
          </a:p>
          <a:p>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82500" lnSpcReduction="1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Democratic Republic of the Congo</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Democratic Republic of the Congo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169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97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42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598" y="1928814"/>
            <a:ext cx="8610600" cy="310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34%</a:t>
            </a:r>
          </a:p>
          <a:p>
            <a:r>
              <a:rPr lang="en-US" sz="2400" dirty="0">
                <a:latin typeface="+mj-lt"/>
              </a:rPr>
              <a:t>Hypertension – 19%</a:t>
            </a:r>
          </a:p>
          <a:p>
            <a:r>
              <a:rPr lang="en-US" sz="2400" dirty="0">
                <a:latin typeface="+mj-lt"/>
              </a:rPr>
              <a:t>Unsafe abortion – 9%</a:t>
            </a:r>
          </a:p>
          <a:p>
            <a:r>
              <a:rPr lang="en-US" sz="2400" dirty="0">
                <a:latin typeface="+mj-lt"/>
              </a:rPr>
              <a:t>Sepsis – 9%</a:t>
            </a: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791" y="1521761"/>
            <a:ext cx="5662742"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29%</a:t>
            </a:r>
          </a:p>
          <a:p>
            <a:pPr>
              <a:defRPr/>
            </a:pPr>
            <a:r>
              <a:rPr lang="en-US" sz="2400" dirty="0" smtClean="0">
                <a:latin typeface="+mn-lt"/>
                <a:cs typeface="Calibri" pitchFamily="34" charset="0"/>
              </a:rPr>
              <a:t>Malaria </a:t>
            </a:r>
            <a:r>
              <a:rPr lang="en-US" sz="2400" dirty="0">
                <a:latin typeface="+mn-lt"/>
                <a:cs typeface="Calibri" pitchFamily="34" charset="0"/>
              </a:rPr>
              <a:t>– </a:t>
            </a:r>
            <a:r>
              <a:rPr lang="en-US" sz="2400" dirty="0" smtClean="0">
                <a:latin typeface="+mn-lt"/>
                <a:cs typeface="Calibri" pitchFamily="34" charset="0"/>
              </a:rPr>
              <a:t>18%</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14%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12%</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1590" y="1297751"/>
            <a:ext cx="6406754" cy="448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050" y="1012943"/>
            <a:ext cx="7720013" cy="549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275" y="304800"/>
            <a:ext cx="7791450" cy="570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272" y="1000108"/>
            <a:ext cx="7051277" cy="544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268" y="1000108"/>
            <a:ext cx="7024263" cy="554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799" y="1210671"/>
            <a:ext cx="7077075" cy="5118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50" y="1209663"/>
            <a:ext cx="7334250" cy="524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263" y="1133458"/>
            <a:ext cx="7370147" cy="5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152508"/>
            <a:ext cx="7224713" cy="525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657" y="1262394"/>
            <a:ext cx="7284244" cy="489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Congo-DRC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99" y="1196502"/>
            <a:ext cx="7229475" cy="510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87" y="1044249"/>
            <a:ext cx="6743700" cy="562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8192" y="1160544"/>
            <a:ext cx="6671857" cy="531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0649" y="1164158"/>
            <a:ext cx="6591301" cy="532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2712" y="1000107"/>
            <a:ext cx="6561249" cy="551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55952"/>
            <a:ext cx="8229600" cy="50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PARTIAL</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dirty="0" smtClean="0"/>
              <a:t>- Rotavirus vaccine</a:t>
            </a:r>
          </a:p>
          <a:p>
            <a:r>
              <a:rPr lang="en-US" sz="2400" b="1" dirty="0" smtClean="0">
                <a:solidFill>
                  <a:srgbClr val="800000"/>
                </a:solidFill>
              </a:rPr>
              <a:t>PARTIAL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3.2 </a:t>
            </a:r>
            <a:r>
              <a:rPr lang="en-US" sz="2200" dirty="0"/>
              <a:t>(</a:t>
            </a:r>
            <a:r>
              <a:rPr lang="en-US" sz="2200" dirty="0" smtClean="0"/>
              <a:t>2004)</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20% </a:t>
            </a:r>
            <a:r>
              <a:rPr lang="en-US" sz="2200" dirty="0" smtClean="0"/>
              <a:t>(2011)</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$62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3</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a:solidFill>
                  <a:srgbClr val="800000"/>
                </a:solidFill>
              </a:rPr>
              <a:t>7</a:t>
            </a:r>
            <a:r>
              <a:rPr lang="en-US" sz="2200" b="1" dirty="0" smtClean="0">
                <a:solidFill>
                  <a:srgbClr val="800000"/>
                </a:solidFill>
              </a:rPr>
              <a:t>3%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$10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$12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49091" y="268288"/>
            <a:ext cx="4144818"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Who is 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87636" y="1041400"/>
            <a:ext cx="4156364"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ts val="600"/>
              </a:spcBef>
              <a:spcAft>
                <a:spcPts val="600"/>
              </a:spcAft>
              <a:defRPr/>
            </a:pPr>
            <a:r>
              <a:rPr lang="en-US" sz="2800" b="1" dirty="0" smtClean="0">
                <a:latin typeface="+mn-lt"/>
                <a:cs typeface="Calibri" pitchFamily="34" charset="0"/>
              </a:rPr>
              <a:t> Democratic Republic</a:t>
            </a:r>
          </a:p>
          <a:p>
            <a:pPr algn="ctr">
              <a:spcBef>
                <a:spcPts val="600"/>
              </a:spcBef>
              <a:spcAft>
                <a:spcPts val="600"/>
              </a:spcAft>
              <a:defRPr/>
            </a:pPr>
            <a:r>
              <a:rPr lang="en-US" sz="2800" b="1" dirty="0" smtClean="0">
                <a:latin typeface="+mn-lt"/>
                <a:cs typeface="Calibri" pitchFamily="34" charset="0"/>
              </a:rPr>
              <a:t> of the Congo</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immunizations and skilled birth attendant.</a:t>
            </a:r>
          </a:p>
          <a:p>
            <a:pPr>
              <a:spcBef>
                <a:spcPts val="600"/>
              </a:spcBef>
              <a:spcAft>
                <a:spcPts val="600"/>
              </a:spcAft>
              <a:defRPr/>
            </a:pPr>
            <a:r>
              <a:rPr lang="en-US" sz="2800" dirty="0" smtClean="0">
                <a:latin typeface="+mn-lt"/>
                <a:cs typeface="Calibri" pitchFamily="34" charset="0"/>
              </a:rPr>
              <a:t>ORT and early initiation of breastfeeding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p>
          <a:p>
            <a:pPr>
              <a:spcBef>
                <a:spcPts val="600"/>
              </a:spcBef>
              <a:spcAft>
                <a:spcPts val="600"/>
              </a:spcAft>
              <a:defRPr/>
            </a:pPr>
            <a:r>
              <a:rPr lang="en-US" sz="2800" dirty="0" smtClean="0">
                <a:latin typeface="+mn-lt"/>
                <a:cs typeface="Calibri" pitchFamily="34" charset="0"/>
              </a:rPr>
              <a:t>.</a:t>
            </a:r>
            <a:endParaRPr lang="en-US" sz="2800" dirty="0">
              <a:solidFill>
                <a:srgbClr val="C00000"/>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378688"/>
            <a:ext cx="4243416" cy="622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Congo-DRC </a:t>
            </a:r>
            <a:endParaRPr lang="en-US" sz="4600" dirty="0"/>
          </a:p>
        </p:txBody>
      </p:sp>
    </p:spTree>
    <p:extLst>
      <p:ext uri="{BB962C8B-B14F-4D97-AF65-F5344CB8AC3E}">
        <p14:creationId xmlns:p14="http://schemas.microsoft.com/office/powerpoint/2010/main" val="18740056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Democratic Republic of the Congo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3087" y="1630681"/>
            <a:ext cx="6060499" cy="501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822" y="1652321"/>
            <a:ext cx="6368928" cy="488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446" y="1178655"/>
            <a:ext cx="7285782" cy="487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130" y="1276355"/>
            <a:ext cx="7426413" cy="495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12117</TotalTime>
  <Words>2980</Words>
  <Application>Microsoft Macintosh PowerPoint</Application>
  <PresentationFormat>On-screen Show (4:3)</PresentationFormat>
  <Paragraphs>264</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Congo-DRC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699</cp:revision>
  <cp:lastPrinted>2012-06-12T19:26:24Z</cp:lastPrinted>
  <dcterms:created xsi:type="dcterms:W3CDTF">2008-01-10T17:37:13Z</dcterms:created>
  <dcterms:modified xsi:type="dcterms:W3CDTF">2014-12-03T11:12:23Z</dcterms:modified>
</cp:coreProperties>
</file>