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Lst>
  <p:notesMasterIdLst>
    <p:notesMasterId r:id="rId45"/>
  </p:notesMasterIdLst>
  <p:handoutMasterIdLst>
    <p:handoutMasterId r:id="rId46"/>
  </p:handoutMasterIdLst>
  <p:sldIdLst>
    <p:sldId id="540" r:id="rId2"/>
    <p:sldId id="541" r:id="rId3"/>
    <p:sldId id="519" r:id="rId4"/>
    <p:sldId id="431" r:id="rId5"/>
    <p:sldId id="435" r:id="rId6"/>
    <p:sldId id="496" r:id="rId7"/>
    <p:sldId id="464" r:id="rId8"/>
    <p:sldId id="521" r:id="rId9"/>
    <p:sldId id="513" r:id="rId10"/>
    <p:sldId id="523" r:id="rId11"/>
    <p:sldId id="517" r:id="rId12"/>
    <p:sldId id="542" r:id="rId13"/>
    <p:sldId id="522" r:id="rId14"/>
    <p:sldId id="390" r:id="rId15"/>
    <p:sldId id="412" r:id="rId16"/>
    <p:sldId id="518" r:id="rId17"/>
    <p:sldId id="500" r:id="rId18"/>
    <p:sldId id="413" r:id="rId19"/>
    <p:sldId id="533" r:id="rId20"/>
    <p:sldId id="417" r:id="rId21"/>
    <p:sldId id="478" r:id="rId22"/>
    <p:sldId id="414" r:id="rId23"/>
    <p:sldId id="480" r:id="rId24"/>
    <p:sldId id="481" r:id="rId25"/>
    <p:sldId id="482" r:id="rId26"/>
    <p:sldId id="484" r:id="rId27"/>
    <p:sldId id="483" r:id="rId28"/>
    <p:sldId id="485" r:id="rId29"/>
    <p:sldId id="489" r:id="rId30"/>
    <p:sldId id="418" r:id="rId31"/>
    <p:sldId id="488" r:id="rId32"/>
    <p:sldId id="487" r:id="rId33"/>
    <p:sldId id="490" r:id="rId34"/>
    <p:sldId id="491" r:id="rId35"/>
    <p:sldId id="492" r:id="rId36"/>
    <p:sldId id="493" r:id="rId37"/>
    <p:sldId id="416" r:id="rId38"/>
    <p:sldId id="511" r:id="rId39"/>
    <p:sldId id="543" r:id="rId40"/>
    <p:sldId id="544" r:id="rId41"/>
    <p:sldId id="545" r:id="rId42"/>
    <p:sldId id="546" r:id="rId43"/>
    <p:sldId id="547" r:id="rId4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294" autoAdjust="0"/>
    <p:restoredTop sz="81500" autoAdjust="0"/>
  </p:normalViewPr>
  <p:slideViewPr>
    <p:cSldViewPr snapToGrid="0">
      <p:cViewPr>
        <p:scale>
          <a:sx n="110" d="100"/>
          <a:sy n="110" d="100"/>
        </p:scale>
        <p:origin x="-528" y="-80"/>
      </p:cViewPr>
      <p:guideLst>
        <p:guide orient="horz" pos="2160"/>
        <p:guide pos="2880"/>
      </p:guideLst>
    </p:cSldViewPr>
  </p:slideViewPr>
  <p:outlineViewPr>
    <p:cViewPr>
      <p:scale>
        <a:sx n="33" d="100"/>
        <a:sy n="33" d="100"/>
      </p:scale>
      <p:origin x="246" y="44994"/>
    </p:cViewPr>
  </p:outlineViewPr>
  <p:notesTextViewPr>
    <p:cViewPr>
      <p:scale>
        <a:sx n="100" d="100"/>
        <a:sy n="100" d="100"/>
      </p:scale>
      <p:origin x="0" y="0"/>
    </p:cViewPr>
  </p:notesTextViewPr>
  <p:sorterViewPr>
    <p:cViewPr>
      <p:scale>
        <a:sx n="90" d="100"/>
        <a:sy n="90" d="100"/>
      </p:scale>
      <p:origin x="0" y="6520"/>
    </p:cViewPr>
  </p:sorterViewPr>
  <p:notesViewPr>
    <p:cSldViewPr snapToGrid="0">
      <p:cViewPr varScale="1">
        <p:scale>
          <a:sx n="44" d="100"/>
          <a:sy n="44" d="100"/>
        </p:scale>
        <p:origin x="-2030" y="-82"/>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commentAuthors" Target="commentAuthors.xml"/><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CA43E9D1-7926-4BC9-A6BB-3D57AD59ECC1}" type="presOf" srcId="{C6E7AF11-45E8-4960-8D5C-4E7CBCD2D9F1}" destId="{B347EA64-5EA7-4692-919A-4FE3623F63E5}"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3A26DAE9-190E-4CB9-833F-966024F6F24D}" srcId="{EB0DB55C-95F2-454D-9305-AB9E93BD15DD}" destId="{72628D34-2779-45D0-8D0E-6383248B0E25}" srcOrd="0" destOrd="0" parTransId="{B653D03A-8D1C-435C-BABD-2061787C372F}" sibTransId="{35846A1C-730F-4D8B-A42D-8906A3DDAE98}"/>
    <dgm:cxn modelId="{44C81A82-CDDE-4A21-9677-5B4749356105}" type="presOf" srcId="{EB0DB55C-95F2-454D-9305-AB9E93BD15DD}" destId="{37098DA4-DBEB-4362-A1A2-6054573DF8CA}"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6F4D69E-7BCD-4EC3-85E8-F4DE35A50B0C}" srcId="{EB0DB55C-95F2-454D-9305-AB9E93BD15DD}" destId="{C6E7AF11-45E8-4960-8D5C-4E7CBCD2D9F1}" srcOrd="2" destOrd="0" parTransId="{5F97330D-941D-4E76-B33C-5716482386E2}" sibTransId="{61FC0059-AB14-4348-9426-90BF885FCC8A}"/>
    <dgm:cxn modelId="{B5F52B60-2894-4FC3-866E-DE6A3692A458}" type="presOf" srcId="{72628D34-2779-45D0-8D0E-6383248B0E25}" destId="{D01BF024-EA41-4536-B15B-4A443BF5EC65}"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03/12/2014</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03/12/2014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4" name="Rectangle 3"/>
          <p:cNvSpPr>
            <a:spLocks noGrp="1" noChangeArrowheads="1"/>
          </p:cNvSpPr>
          <p:nvPr>
            <p:ph type="body" idx="1"/>
          </p:nvPr>
        </p:nvSpPr>
        <p:spPr bwMode="auto">
          <a:xfrm>
            <a:off x="700089" y="4418014"/>
            <a:ext cx="56102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2015, </a:t>
            </a:r>
            <a:r>
              <a:rPr lang="en-GB" baseline="0" dirty="0" smtClean="0"/>
              <a:t>the data from the 2014 Countdown profile </a:t>
            </a:r>
            <a:r>
              <a:rPr lang="en-GB" i="0" baseline="0" dirty="0" smtClean="0"/>
              <a:t>for Comoros, and a brief explanation of the benefits of holding a country Countdown.</a:t>
            </a:r>
            <a:endParaRPr lang="en-GB" i="0" dirty="0" smtClean="0"/>
          </a:p>
        </p:txBody>
      </p:sp>
    </p:spTree>
    <p:extLst>
      <p:ext uri="{BB962C8B-B14F-4D97-AF65-F5344CB8AC3E}">
        <p14:creationId xmlns:p14="http://schemas.microsoft.com/office/powerpoint/2010/main" val="4252241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Countdown efforts begin with the</a:t>
            </a:r>
            <a:r>
              <a:rPr lang="en-US" sz="1100" baseline="0" dirty="0" smtClean="0"/>
              <a:t> production of country profiles based on global data bases.  Global analysis of the data and trends is useful, but national level review and discussion can lead to additional evidence-based action.</a:t>
            </a:r>
            <a:endParaRPr lang="en-US" sz="1100"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sz="1100" i="0" dirty="0" smtClean="0">
                <a:latin typeface="+mn-lt"/>
              </a:rPr>
              <a:t>Countdown covers countries where rates of mortality or numbers</a:t>
            </a:r>
            <a:r>
              <a:rPr lang="en-US" sz="1100" i="0" baseline="0" dirty="0" smtClean="0">
                <a:latin typeface="+mn-lt"/>
              </a:rPr>
              <a:t> </a:t>
            </a:r>
            <a:r>
              <a:rPr lang="en-US" sz="1100" i="0" dirty="0" smtClean="0">
                <a:latin typeface="+mn-lt"/>
              </a:rPr>
              <a:t>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extLst>
      <p:ext uri="{BB962C8B-B14F-4D97-AF65-F5344CB8AC3E}">
        <p14:creationId xmlns:p14="http://schemas.microsoft.com/office/powerpoint/2010/main" val="3605009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mn-lt"/>
              </a:rPr>
              <a:t>The future work of the Countdown is well coordinated with other efforts to stimulate action and accountability to meet both global and national commitments.  Most important is Countdown’s engagement in strengthening monitoring at the country level.</a:t>
            </a:r>
            <a:endParaRPr lang="en-US" sz="1100" i="0" dirty="0" smtClean="0">
              <a:latin typeface="+mn-lt"/>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i="0" dirty="0" smtClean="0"/>
              <a:t>Countdown’s global database</a:t>
            </a:r>
            <a:r>
              <a:rPr lang="en-US" sz="1100" i="0" baseline="0" dirty="0" smtClean="0"/>
              <a:t> provides a useful country-level snapshot.</a:t>
            </a:r>
            <a:endParaRPr lang="en-US" sz="1100"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2014 </a:t>
            </a:r>
            <a:r>
              <a:rPr lang="en-US" i="1" dirty="0" smtClean="0"/>
              <a:t>Countdown profile </a:t>
            </a:r>
            <a:r>
              <a:rPr lang="en-US" i="0" dirty="0" smtClean="0"/>
              <a:t>for Comoros</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2014 Countdown profiles, and in this presentation, all data are the most recent available as of the time the profiles were developed in early 2014</a:t>
            </a:r>
            <a:r>
              <a:rPr lang="en-US" i="0" baseline="0" dirty="0" smtClean="0"/>
              <a:t>, with most data from the last nationally representative household survey.  </a:t>
            </a:r>
            <a:r>
              <a:rPr lang="en-US" i="0" baseline="0" dirty="0" smtClean="0">
                <a:solidFill>
                  <a:srgbClr val="FF0000"/>
                </a:solidFill>
              </a:rPr>
              <a:t>In 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The profile includes coverage data and trends in coverage for critical interventions across the continuum of care.  It also includes selected information on </a:t>
            </a:r>
            <a:r>
              <a:rPr lang="en-US" sz="1100" i="0" dirty="0" smtClean="0"/>
              <a:t>Health Systems and Policies and Financial Flows</a:t>
            </a:r>
            <a:r>
              <a:rPr lang="en-US" sz="1100" i="1" dirty="0" smtClean="0"/>
              <a:t>.  </a:t>
            </a:r>
            <a:r>
              <a:rPr lang="en-US" sz="1100" i="0" dirty="0" smtClean="0"/>
              <a:t>Data on the</a:t>
            </a:r>
            <a:r>
              <a:rPr lang="en-US" sz="1100" i="0" baseline="0" dirty="0" smtClean="0"/>
              <a:t> e</a:t>
            </a:r>
            <a:r>
              <a:rPr lang="en-US" sz="1100" i="0" dirty="0" smtClean="0"/>
              <a:t>quity</a:t>
            </a:r>
            <a:r>
              <a:rPr lang="en-US" sz="1100" i="0" baseline="0" dirty="0" smtClean="0"/>
              <a:t> of intervention coverage is also included on the profile, when available.</a:t>
            </a:r>
          </a:p>
          <a:p>
            <a:r>
              <a:rPr lang="en-US" sz="1100" i="0" baseline="0" dirty="0" smtClean="0"/>
              <a:t>   </a:t>
            </a:r>
          </a:p>
          <a:p>
            <a:r>
              <a:rPr lang="en-US" sz="1100" i="1" baseline="0" dirty="0" smtClean="0"/>
              <a:t>(You might choose to add 4 additional slides on Equity which have been provided at the end of this presentation and noted as optional.)   </a:t>
            </a:r>
            <a:endParaRPr lang="en-US" sz="1100" i="1"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They may therefore differ from the country’s official mortality statistics.)</a:t>
            </a:r>
            <a:r>
              <a:rPr lang="en-US" dirty="0" smtClean="0"/>
              <a:t>  Other</a:t>
            </a:r>
            <a:r>
              <a:rPr lang="en-US" baseline="0" dirty="0" smtClean="0"/>
              <a:t> sources are listed here and include </a:t>
            </a:r>
            <a:r>
              <a:rPr lang="en-US" dirty="0" smtClean="0"/>
              <a:t>country reports. </a:t>
            </a:r>
            <a:endParaRPr lang="en-US" i="1" dirty="0" smtClean="0">
              <a:solidFill>
                <a:srgbClr val="FF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i="0" dirty="0" smtClean="0"/>
              <a:t>The Comoros </a:t>
            </a:r>
            <a:r>
              <a:rPr lang="en-US" sz="1100" i="1" dirty="0" smtClean="0"/>
              <a:t>Under—five child mortality rate  </a:t>
            </a:r>
            <a:r>
              <a:rPr lang="en-US" sz="1100" dirty="0" smtClean="0"/>
              <a:t>and </a:t>
            </a:r>
            <a:r>
              <a:rPr lang="en-US" sz="1100" i="1" dirty="0" smtClean="0"/>
              <a:t>Maternal mortality ratio  </a:t>
            </a:r>
            <a:r>
              <a:rPr lang="en-US" sz="1100" dirty="0" smtClean="0"/>
              <a:t>have declined gradually, but are still too high.  Newer UN</a:t>
            </a:r>
            <a:r>
              <a:rPr lang="en-US" sz="1100" baseline="0" dirty="0" smtClean="0"/>
              <a:t> estimates show an Under-five mortality rate of 79 for 2011.</a:t>
            </a:r>
            <a:endParaRPr lang="en-US" sz="1100" dirty="0" smtClean="0"/>
          </a:p>
          <a:p>
            <a:endParaRPr lang="en-US" sz="1100" baseline="0" dirty="0" smtClean="0"/>
          </a:p>
          <a:p>
            <a:r>
              <a:rPr lang="en-US" sz="1100" i="1" baseline="0" dirty="0" smtClean="0"/>
              <a:t>(Note: Updated 2011 child mortality data from “</a:t>
            </a:r>
            <a:r>
              <a:rPr lang="en-ZA" sz="1100" b="0" i="1" kern="1200" dirty="0" smtClean="0">
                <a:solidFill>
                  <a:schemeClr val="tx1"/>
                </a:solidFill>
                <a:effectLst/>
                <a:latin typeface="+mn-lt"/>
                <a:ea typeface="+mn-ea"/>
                <a:cs typeface="+mn-cs"/>
              </a:rPr>
              <a:t>The UN Inter-agency Group for Child Mortality Estimation, 2012”)</a:t>
            </a:r>
            <a:endParaRPr lang="en-US" sz="1100"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The </a:t>
            </a:r>
            <a:r>
              <a:rPr lang="en-US" sz="1100" i="1" dirty="0" smtClean="0"/>
              <a:t>Causes of maternal deaths </a:t>
            </a:r>
            <a:r>
              <a:rPr lang="en-US" sz="1100" dirty="0" smtClean="0"/>
              <a:t>for sub-Saharan </a:t>
            </a:r>
            <a:r>
              <a:rPr lang="en-US" sz="1100" i="0" dirty="0" smtClean="0"/>
              <a:t>Africa, including Comoros, </a:t>
            </a:r>
            <a:r>
              <a:rPr lang="en-US" sz="1100" i="0" baseline="0" dirty="0" smtClean="0"/>
              <a:t>are s</a:t>
            </a:r>
            <a:r>
              <a:rPr lang="en-US" sz="1100" baseline="0" dirty="0" smtClean="0"/>
              <a:t>hown here.</a:t>
            </a:r>
          </a:p>
          <a:p>
            <a:endParaRPr lang="en-US" sz="1100" baseline="0" dirty="0" smtClean="0"/>
          </a:p>
          <a:p>
            <a:r>
              <a:rPr lang="en-US" sz="1100" i="1" baseline="0" dirty="0" smtClean="0"/>
              <a:t>(Note to speaker: these are regional estimates, not country specific)</a:t>
            </a:r>
            <a:endParaRPr lang="en-US" sz="1100"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2014 and other specific aspects of Countdown are available on the Countdown website.)</a:t>
            </a:r>
          </a:p>
          <a:p>
            <a:endParaRPr lang="en-US" i="1" baseline="0" dirty="0" smtClean="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extLst>
      <p:ext uri="{BB962C8B-B14F-4D97-AF65-F5344CB8AC3E}">
        <p14:creationId xmlns:p14="http://schemas.microsoft.com/office/powerpoint/2010/main" val="3100175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Some 39% of child deaths occur in the neonatal period.  Most of these can be prevented.  Post-neonatal deaths can, also,</a:t>
            </a:r>
            <a:r>
              <a:rPr lang="en-US" sz="1100" baseline="0" dirty="0" smtClean="0"/>
              <a:t> mostly be prevented and come mainly from Malaria, Pneumonia, Diarrhoea, and Injuries. </a:t>
            </a:r>
            <a:r>
              <a:rPr lang="en-US" sz="1100"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sz="1100" i="0" dirty="0" smtClean="0"/>
              <a:t>The profile also shows</a:t>
            </a:r>
            <a:r>
              <a:rPr lang="en-US" sz="1100" i="0" baseline="0" dirty="0" smtClean="0"/>
              <a:t> key demographic data for the country, as of the time of publication. </a:t>
            </a:r>
          </a:p>
          <a:p>
            <a:r>
              <a:rPr lang="en-US" sz="1100" i="0" baseline="0" dirty="0" smtClean="0"/>
              <a:t> </a:t>
            </a:r>
          </a:p>
          <a:p>
            <a:r>
              <a:rPr lang="en-US" sz="1100" baseline="0" dirty="0" smtClean="0"/>
              <a:t>(</a:t>
            </a:r>
            <a:r>
              <a:rPr lang="en-US" sz="1100"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sz="1100"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100" dirty="0" smtClean="0"/>
              <a:t>Coverage varies greatly along the continuum of care.  It’s useful to consider what delivery strategies are used to deliver these interventions and how</a:t>
            </a:r>
            <a:r>
              <a:rPr lang="en-US" sz="1100" baseline="0" dirty="0" smtClean="0"/>
              <a:t> to overcome </a:t>
            </a:r>
            <a:r>
              <a:rPr lang="en-US" sz="1100" i="0" baseline="0" dirty="0" smtClean="0"/>
              <a:t>barriers to delivery or to utilization of key services.</a:t>
            </a:r>
          </a:p>
          <a:p>
            <a:endParaRPr lang="en-US" sz="1100" i="0" baseline="0" dirty="0" smtClean="0"/>
          </a:p>
          <a:p>
            <a:r>
              <a:rPr lang="en-US" sz="1100" i="1" baseline="0" dirty="0" smtClean="0"/>
              <a:t>(No data available for Postnatal care)</a:t>
            </a:r>
            <a:endParaRPr lang="en-US" sz="1100" i="1"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Coverage</a:t>
            </a:r>
            <a:r>
              <a:rPr lang="en-US" sz="1100" baseline="0" dirty="0" smtClean="0"/>
              <a:t> of </a:t>
            </a:r>
            <a:r>
              <a:rPr lang="en-US" sz="1100" i="1" baseline="0" dirty="0" smtClean="0"/>
              <a:t>Skilled attendant at delivery </a:t>
            </a:r>
            <a:r>
              <a:rPr lang="en-US" sz="1100" baseline="0" dirty="0" smtClean="0"/>
              <a:t>has increased, but it’s important to consider </a:t>
            </a:r>
            <a:r>
              <a:rPr lang="en-US" sz="1100" b="1" i="0" baseline="0" dirty="0" smtClean="0"/>
              <a:t>who</a:t>
            </a:r>
            <a:r>
              <a:rPr lang="en-US" sz="1100" i="0" baseline="0" dirty="0" smtClean="0"/>
              <a:t> still lacks access and </a:t>
            </a:r>
            <a:r>
              <a:rPr lang="en-US" sz="1100" b="1" i="0" baseline="0" dirty="0" smtClean="0"/>
              <a:t>if</a:t>
            </a:r>
            <a:r>
              <a:rPr lang="en-US" sz="1100" i="0" baseline="0" dirty="0" smtClean="0"/>
              <a:t> </a:t>
            </a:r>
            <a:r>
              <a:rPr lang="en-US" sz="1100" b="0" i="0" baseline="0" dirty="0" smtClean="0"/>
              <a:t>quality of care issues </a:t>
            </a:r>
            <a:r>
              <a:rPr lang="en-US" sz="1100" i="0" baseline="0" dirty="0" smtClean="0"/>
              <a:t>also need to be addressed. </a:t>
            </a:r>
            <a:endParaRPr lang="en-US" sz="1100"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PMTCT coverage is high.   </a:t>
            </a:r>
            <a:endParaRPr lang="en-US" sz="110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Only </a:t>
            </a:r>
            <a:r>
              <a:rPr lang="en-US" sz="1100" baseline="0" dirty="0" smtClean="0"/>
              <a:t>75% of women </a:t>
            </a:r>
            <a:r>
              <a:rPr lang="en-US" sz="1200" kern="1200" dirty="0" smtClean="0">
                <a:solidFill>
                  <a:schemeClr val="tx1"/>
                </a:solidFill>
                <a:latin typeface="+mn-lt"/>
                <a:ea typeface="+mn-ea"/>
                <a:cs typeface="+mn-cs"/>
              </a:rPr>
              <a:t>are attending </a:t>
            </a:r>
            <a:r>
              <a:rPr lang="en-US" sz="1200" i="1" kern="1200" dirty="0" smtClean="0">
                <a:solidFill>
                  <a:schemeClr val="tx1"/>
                </a:solidFill>
                <a:latin typeface="+mn-lt"/>
                <a:ea typeface="+mn-ea"/>
                <a:cs typeface="+mn-cs"/>
              </a:rPr>
              <a:t>Antenatal care</a:t>
            </a:r>
            <a:r>
              <a:rPr lang="en-US" sz="1200" kern="1200" dirty="0" smtClean="0">
                <a:solidFill>
                  <a:schemeClr val="tx1"/>
                </a:solidFill>
                <a:latin typeface="+mn-lt"/>
                <a:ea typeface="+mn-ea"/>
                <a:cs typeface="+mn-cs"/>
              </a:rPr>
              <a:t> with a skilled provider at least once during pregnancy.  Far fewer women are attending the necessary 4 visits, as shown on the next slide.  </a:t>
            </a:r>
            <a:r>
              <a:rPr lang="en-US" sz="1100" baseline="0" dirty="0" smtClean="0"/>
              <a:t>Quality of care for antenatal care also needs to be considered.</a:t>
            </a:r>
            <a:endParaRPr lang="en-US" sz="110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sz="1100" dirty="0" smtClean="0"/>
              <a:t>As seen here, there is still room for improvement for a number </a:t>
            </a:r>
            <a:r>
              <a:rPr lang="en-US" sz="1100" baseline="0" dirty="0" smtClean="0"/>
              <a:t>of other maternal and newborn health indicators.  </a:t>
            </a:r>
            <a:r>
              <a:rPr lang="en-US" sz="1100" i="1" baseline="0" dirty="0" smtClean="0"/>
              <a:t>Demand for family planning satisfied</a:t>
            </a:r>
            <a:r>
              <a:rPr lang="en-US" sz="1100" baseline="0" dirty="0" smtClean="0"/>
              <a:t> is low.  Rural </a:t>
            </a:r>
            <a:r>
              <a:rPr lang="en-US" sz="1100" i="1" baseline="0" dirty="0" smtClean="0"/>
              <a:t>C-Section rates</a:t>
            </a:r>
            <a:r>
              <a:rPr lang="en-US" sz="1100" baseline="0" dirty="0" smtClean="0"/>
              <a:t> are still below the minimum needed to save women’s lives.  Some data are not available.  </a:t>
            </a:r>
            <a:endParaRPr lang="en-US" sz="11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Comoros </a:t>
            </a:r>
            <a:r>
              <a:rPr lang="en-US" i="1" dirty="0" smtClean="0"/>
              <a:t>Immunization</a:t>
            </a:r>
            <a:r>
              <a:rPr lang="en-US" dirty="0" smtClean="0"/>
              <a:t> coverage is</a:t>
            </a:r>
            <a:r>
              <a:rPr lang="en-US" baseline="0" dirty="0" smtClean="0"/>
              <a:t> inconsistent.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In 2000 some 56% </a:t>
            </a:r>
            <a:r>
              <a:rPr lang="en-US" sz="1200" kern="1200" dirty="0" smtClean="0">
                <a:solidFill>
                  <a:schemeClr val="tx1"/>
                </a:solidFill>
                <a:latin typeface="+mn-lt"/>
                <a:ea typeface="+mn-ea"/>
                <a:cs typeface="+mn-cs"/>
              </a:rPr>
              <a:t>of children with suspected pneumonia were taken to an appropriate health provider for treatment.  </a:t>
            </a:r>
            <a:r>
              <a:rPr lang="en-US" sz="1100" baseline="0" dirty="0" smtClean="0"/>
              <a:t>Data on those receiving antibiotics is not available.</a:t>
            </a:r>
            <a:endParaRPr lang="en-US" sz="110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Few children with diarrhoea were being treated with ORS.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i="0" dirty="0" smtClean="0"/>
              <a:t>Some government officials, local and international colleagues</a:t>
            </a:r>
            <a:r>
              <a:rPr lang="en-US" sz="1100" i="0" baseline="0" dirty="0" smtClean="0"/>
              <a:t> </a:t>
            </a:r>
            <a:r>
              <a:rPr lang="en-US" sz="1100" i="0" dirty="0" smtClean="0"/>
              <a:t>from Comoros might know about the </a:t>
            </a:r>
            <a:r>
              <a:rPr lang="en-US" sz="1100" i="1" dirty="0" smtClean="0"/>
              <a:t>Countdown to 2015 for Maternal,</a:t>
            </a:r>
            <a:r>
              <a:rPr lang="en-US" sz="1100" i="1" baseline="0" dirty="0" smtClean="0"/>
              <a:t> Newborn and Child Health</a:t>
            </a:r>
            <a:r>
              <a:rPr lang="en-US" sz="1100" i="0" dirty="0" smtClean="0"/>
              <a:t>.  The Countdown has been producing individual country profiles since 2005. This slide show is intended to stimulate discussion about country progress in Comoros</a:t>
            </a:r>
            <a:r>
              <a:rPr lang="en-US" sz="1100" i="0" baseline="0" dirty="0" smtClean="0"/>
              <a:t>, </a:t>
            </a:r>
            <a:r>
              <a:rPr lang="en-US" sz="1100" i="0" dirty="0" smtClean="0"/>
              <a:t>using data from global data bases as of early 2014 and provided by Countdown.   </a:t>
            </a:r>
            <a:endParaRPr lang="en-US" sz="1100"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ITN use was very low in 2000.</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smtClean="0"/>
              <a:t>Underweight and stunting </a:t>
            </a:r>
            <a:r>
              <a:rPr lang="en-US" sz="1100" dirty="0" smtClean="0"/>
              <a:t> rates are not available</a:t>
            </a:r>
            <a:r>
              <a:rPr lang="en-US" sz="1100" baseline="0" dirty="0" smtClean="0"/>
              <a:t>.</a:t>
            </a:r>
            <a:endParaRPr lang="en-US" sz="110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i="1" dirty="0" smtClean="0"/>
              <a:t>Exclusive breastfeeding</a:t>
            </a:r>
            <a:r>
              <a:rPr lang="en-US" sz="1100" dirty="0" smtClean="0"/>
              <a:t> rates had</a:t>
            </a:r>
            <a:r>
              <a:rPr lang="en-US" sz="1100" baseline="0" dirty="0" smtClean="0"/>
              <a:t> improved from 1996, but were still low in 2000</a:t>
            </a:r>
            <a:r>
              <a:rPr lang="en-US" sz="1100" dirty="0" smtClean="0"/>
              <a:t>.</a:t>
            </a:r>
            <a:endParaRPr lang="en-US" sz="110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Access</a:t>
            </a:r>
            <a:r>
              <a:rPr lang="en-US" sz="1100" baseline="0" dirty="0" smtClean="0"/>
              <a:t> to </a:t>
            </a:r>
            <a:r>
              <a:rPr lang="en-US" sz="1100" i="1" baseline="0" dirty="0" smtClean="0"/>
              <a:t>Improved drinking water </a:t>
            </a:r>
            <a:r>
              <a:rPr lang="en-US" sz="1100" baseline="0" dirty="0" smtClean="0"/>
              <a:t>has grown.  Around 5% of the population are still without improved drinking water.</a:t>
            </a:r>
            <a:endParaRPr lang="en-US" sz="110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61% of the population use unimproved sanitation facilities</a:t>
            </a:r>
            <a:r>
              <a:rPr lang="en-US" baseline="0" dirty="0" smtClean="0"/>
              <a:t> and 1% </a:t>
            </a:r>
            <a:r>
              <a:rPr lang="en-US" dirty="0" smtClean="0"/>
              <a:t>practice </a:t>
            </a:r>
            <a:r>
              <a:rPr lang="en-US" i="0" dirty="0" smtClean="0"/>
              <a:t>open defecation</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100" dirty="0" smtClean="0"/>
              <a:t>More information is required to understand the policy environment in Comoros.  For many of the policies tracked by Countdown,</a:t>
            </a:r>
            <a:r>
              <a:rPr lang="en-US" sz="1100" baseline="0" dirty="0" smtClean="0"/>
              <a:t> information was not available.  Adopting these, and other internationally recommended policies, and implementing them at scale can contribute to improved coverage.</a:t>
            </a:r>
            <a:r>
              <a:rPr lang="en-US" baseline="0" dirty="0" smtClean="0"/>
              <a:t>          </a:t>
            </a:r>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100" dirty="0" smtClean="0"/>
              <a:t>Indicators for </a:t>
            </a:r>
            <a:r>
              <a:rPr lang="en-US" sz="1100" i="1" dirty="0" smtClean="0"/>
              <a:t>Systems and financing</a:t>
            </a:r>
            <a:r>
              <a:rPr lang="en-US" sz="1100" dirty="0" smtClean="0"/>
              <a:t> give a</a:t>
            </a:r>
            <a:r>
              <a:rPr lang="en-US" sz="1100" baseline="0" dirty="0" smtClean="0"/>
              <a:t> limited, but useful, picture of system strengths and weaknesses.  </a:t>
            </a:r>
            <a:endParaRPr lang="en-US" sz="11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dirty="0" smtClean="0"/>
              <a:t>This slide shows coverage levels for the poorest and richest households for a range of interventions along the continuum of care. The poorest 20% is represented by the red dot.  The wealthiest 20% is represented by the</a:t>
            </a:r>
            <a:r>
              <a:rPr lang="en-US" sz="1100" baseline="0" dirty="0" smtClean="0"/>
              <a:t> orange dot. The longer the line between the two groups, the greater the inequality. </a:t>
            </a:r>
            <a:r>
              <a:rPr lang="en-US" sz="1100" dirty="0" smtClean="0"/>
              <a:t>Inequality is greatest for</a:t>
            </a:r>
            <a:r>
              <a:rPr lang="en-US" sz="1100" baseline="0" dirty="0" smtClean="0"/>
              <a:t> </a:t>
            </a:r>
            <a:r>
              <a:rPr lang="en-US" sz="1100" i="1" baseline="0" dirty="0" smtClean="0"/>
              <a:t>Skilled birth attendant</a:t>
            </a:r>
            <a:r>
              <a:rPr lang="en-US" sz="1100" baseline="0" dirty="0" smtClean="0"/>
              <a:t>, which depends on a functioning health system.</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baseline="0" dirty="0" smtClean="0"/>
          </a:p>
          <a:p>
            <a:r>
              <a:rPr lang="en-US" sz="1100" i="1" baseline="0" dirty="0" smtClean="0"/>
              <a:t>(These figures might differ from other charts due to differences in data sources.)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r>
              <a:rPr lang="en-US" i="1" baseline="0" dirty="0" smtClean="0"/>
              <a:t>(Note: Additional Equity slides for Comoros are included as optional at the end of this presentation and are also available on the Countdown website.)</a:t>
            </a:r>
            <a:endParaRPr lang="en-US" i="1"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kern="1200" dirty="0" smtClean="0">
                <a:solidFill>
                  <a:schemeClr val="tx1"/>
                </a:solidFill>
                <a:latin typeface="+mn-lt"/>
                <a:ea typeface="+mn-ea"/>
                <a:cs typeface="+mn-cs"/>
              </a:rPr>
              <a:t>The following 4 supplementary slides contain figures showing: (1) the coverage levels in the poorest and richest quintiles for selected interventions along the continuum of care; (2) coverage levels in the five wealth quintiles for these interventions; (3) the co-coverage of health interventions: percentage of children aged 1–4 years according to the number of key child-survival interventions received, by wealth quintile; (4) the Composite coverage index of selected interventions and corresponding coverage gap (how much is needed to reach universal coverage), by wealth quintile.</a:t>
            </a:r>
            <a:endParaRPr lang="en-US" sz="110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39</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latin typeface="+mn-lt"/>
                <a:ea typeface="+mn-ea"/>
                <a:cs typeface="+mn-cs"/>
              </a:rPr>
              <a:t>This slide shows </a:t>
            </a:r>
            <a:r>
              <a:rPr lang="en-US" sz="1100" b="1" kern="1200" dirty="0" smtClean="0">
                <a:solidFill>
                  <a:schemeClr val="tx1"/>
                </a:solidFill>
                <a:latin typeface="+mn-lt"/>
                <a:ea typeface="+mn-ea"/>
                <a:cs typeface="+mn-cs"/>
              </a:rPr>
              <a:t>coverage levels for the poorest 20%, </a:t>
            </a:r>
            <a:r>
              <a:rPr lang="en-US" sz="1100" b="0" kern="1200" dirty="0" smtClean="0">
                <a:solidFill>
                  <a:schemeClr val="tx1"/>
                </a:solidFill>
                <a:latin typeface="+mn-lt"/>
                <a:ea typeface="+mn-ea"/>
                <a:cs typeface="+mn-cs"/>
              </a:rPr>
              <a:t>or first quintile of wealth (Q1)</a:t>
            </a:r>
            <a:r>
              <a:rPr lang="en-US" sz="1100" b="1" kern="1200" dirty="0" smtClean="0">
                <a:solidFill>
                  <a:schemeClr val="tx1"/>
                </a:solidFill>
                <a:latin typeface="+mn-lt"/>
                <a:ea typeface="+mn-ea"/>
                <a:cs typeface="+mn-cs"/>
              </a:rPr>
              <a:t> and for the richest 20%, </a:t>
            </a:r>
            <a:r>
              <a:rPr lang="en-US" sz="1100" b="0" kern="1200" dirty="0" smtClean="0">
                <a:solidFill>
                  <a:schemeClr val="tx1"/>
                </a:solidFill>
                <a:latin typeface="+mn-lt"/>
                <a:ea typeface="+mn-ea"/>
                <a:cs typeface="+mn-cs"/>
              </a:rPr>
              <a:t>or fifth quintile of wealth (Q5).  </a:t>
            </a:r>
            <a:r>
              <a:rPr lang="en-US" sz="1100" kern="1200" dirty="0" smtClean="0">
                <a:solidFill>
                  <a:schemeClr val="tx1"/>
                </a:solidFill>
                <a:latin typeface="+mn-lt"/>
                <a:ea typeface="+mn-ea"/>
                <a:cs typeface="+mn-cs"/>
              </a:rPr>
              <a:t>Red dots show coverage for the poorest (Q1) and yellow dots for the richest (Q5).  Wider bars mean more inequality in absolute terms for that intervention.  Narrower bars mean less inequality in absolute terms for that intervention.  </a:t>
            </a:r>
          </a:p>
          <a:p>
            <a:pPr marL="0" marR="0" indent="0" algn="l" defTabSz="914400" rtl="0" eaLnBrk="1" fontAlgn="auto" latinLnBrk="0" hangingPunct="1">
              <a:lnSpc>
                <a:spcPct val="100000"/>
              </a:lnSpc>
              <a:spcBef>
                <a:spcPts val="0"/>
              </a:spcBef>
              <a:spcAft>
                <a:spcPts val="0"/>
              </a:spcAft>
              <a:buClrTx/>
              <a:buSzTx/>
              <a:buFontTx/>
              <a:buNone/>
              <a:tabLst/>
              <a:defRPr/>
            </a:pPr>
            <a:r>
              <a:rPr lang="en-GB" sz="1100" kern="1200" dirty="0" smtClean="0">
                <a:solidFill>
                  <a:schemeClr val="tx1"/>
                </a:solidFill>
                <a:latin typeface="+mn-lt"/>
                <a:ea typeface="+mn-ea"/>
                <a:cs typeface="+mn-cs"/>
              </a:rPr>
              <a:t>Interventions that require a functional health system, such as </a:t>
            </a:r>
            <a:r>
              <a:rPr lang="en-GB" sz="1100" i="1" kern="1200" dirty="0" smtClean="0">
                <a:solidFill>
                  <a:schemeClr val="tx1"/>
                </a:solidFill>
                <a:latin typeface="+mn-lt"/>
                <a:ea typeface="+mn-ea"/>
                <a:cs typeface="+mn-cs"/>
              </a:rPr>
              <a:t>skilled birth attendant</a:t>
            </a:r>
            <a:r>
              <a:rPr lang="en-GB" sz="1100" kern="1200" dirty="0" smtClean="0">
                <a:solidFill>
                  <a:schemeClr val="tx1"/>
                </a:solidFill>
                <a:latin typeface="+mn-lt"/>
                <a:ea typeface="+mn-ea"/>
                <a:cs typeface="+mn-cs"/>
              </a:rPr>
              <a:t>, are generally more inequitable.</a:t>
            </a:r>
            <a:r>
              <a:rPr lang="en-US" sz="1100" dirty="0" smtClean="0"/>
              <a:t> </a:t>
            </a:r>
            <a:r>
              <a:rPr lang="en-GB" sz="11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1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100" i="1" kern="1200" dirty="0" smtClean="0">
                <a:solidFill>
                  <a:schemeClr val="tx1"/>
                </a:solidFill>
                <a:latin typeface="+mn-lt"/>
                <a:ea typeface="+mn-ea"/>
                <a:cs typeface="+mn-cs"/>
              </a:rPr>
              <a:t>(Note: This slide is repeating the data on </a:t>
            </a:r>
            <a:r>
              <a:rPr lang="en-GB" sz="1100" i="1" kern="1200" baseline="0" dirty="0" smtClean="0">
                <a:solidFill>
                  <a:schemeClr val="tx1"/>
                </a:solidFill>
                <a:latin typeface="+mn-lt"/>
                <a:ea typeface="+mn-ea"/>
                <a:cs typeface="+mn-cs"/>
              </a:rPr>
              <a:t>slide 37 but with a different layout.)</a:t>
            </a:r>
            <a:r>
              <a:rPr lang="en-GB" sz="1100" kern="1200" baseline="0" dirty="0" smtClean="0">
                <a:solidFill>
                  <a:schemeClr val="tx1"/>
                </a:solidFill>
                <a:latin typeface="+mn-lt"/>
                <a:ea typeface="+mn-ea"/>
                <a:cs typeface="+mn-cs"/>
              </a:rPr>
              <a:t> </a:t>
            </a:r>
            <a:endParaRPr lang="en-US" sz="1100" kern="1200" dirty="0" smtClean="0">
              <a:solidFill>
                <a:schemeClr val="tx1"/>
              </a:solidFill>
              <a:latin typeface="+mn-lt"/>
              <a:ea typeface="+mn-ea"/>
              <a:cs typeface="+mn-cs"/>
            </a:endParaRPr>
          </a:p>
          <a:p>
            <a:endParaRPr lang="en-US" sz="1100"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40</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Part 1 will briefly describe the </a:t>
            </a:r>
            <a:r>
              <a:rPr lang="en-US" sz="1100" i="1" dirty="0" smtClean="0"/>
              <a:t>Countdown to 2015</a:t>
            </a:r>
            <a:r>
              <a:rPr lang="en-US" sz="1100" dirty="0" smtClean="0"/>
              <a:t>.  Part 2 will describe</a:t>
            </a:r>
            <a:r>
              <a:rPr lang="en-US" sz="1100" baseline="0" dirty="0" smtClean="0"/>
              <a:t> the </a:t>
            </a:r>
            <a:r>
              <a:rPr lang="en-GB" sz="1100" i="0" baseline="0" dirty="0" smtClean="0"/>
              <a:t>Comoros</a:t>
            </a:r>
            <a:r>
              <a:rPr lang="en-GB" sz="1100" i="1" baseline="0" dirty="0" smtClean="0"/>
              <a:t> </a:t>
            </a:r>
            <a:r>
              <a:rPr lang="en-US" sz="1100" baseline="0" dirty="0" smtClean="0"/>
              <a:t>profile, and Part 3 will provide information on a country Countdown process.</a:t>
            </a:r>
            <a:endParaRPr lang="en-US" sz="110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100" kern="1200" dirty="0" smtClean="0">
                <a:solidFill>
                  <a:schemeClr val="tx1"/>
                </a:solidFill>
                <a:latin typeface="+mn-lt"/>
                <a:ea typeface="+mn-ea"/>
                <a:cs typeface="+mn-cs"/>
              </a:rPr>
              <a:t>This slide shows </a:t>
            </a:r>
            <a:r>
              <a:rPr lang="en-US" sz="1100" b="1" kern="1200" dirty="0" smtClean="0">
                <a:solidFill>
                  <a:schemeClr val="tx1"/>
                </a:solidFill>
                <a:latin typeface="+mn-lt"/>
                <a:ea typeface="+mn-ea"/>
                <a:cs typeface="+mn-cs"/>
              </a:rPr>
              <a:t>coverage levels in the</a:t>
            </a:r>
            <a:r>
              <a:rPr lang="en-US" sz="1100" kern="1200" dirty="0" smtClean="0">
                <a:solidFill>
                  <a:schemeClr val="tx1"/>
                </a:solidFill>
                <a:latin typeface="+mn-lt"/>
                <a:ea typeface="+mn-ea"/>
                <a:cs typeface="+mn-cs"/>
              </a:rPr>
              <a:t> </a:t>
            </a:r>
            <a:r>
              <a:rPr lang="en-US" sz="1100" b="1" kern="1200" dirty="0" smtClean="0">
                <a:solidFill>
                  <a:schemeClr val="tx1"/>
                </a:solidFill>
                <a:latin typeface="+mn-lt"/>
                <a:ea typeface="+mn-ea"/>
                <a:cs typeface="+mn-cs"/>
              </a:rPr>
              <a:t>five wealth quintiles</a:t>
            </a:r>
            <a:r>
              <a:rPr lang="en-US" sz="1100" kern="1200" dirty="0" smtClean="0">
                <a:solidFill>
                  <a:schemeClr val="tx1"/>
                </a:solidFill>
                <a:latin typeface="+mn-lt"/>
                <a:ea typeface="+mn-ea"/>
                <a:cs typeface="+mn-cs"/>
              </a:rPr>
              <a:t>… from the poorest 20% to the richest 20%.  Red dots show coverage for the poorest (Q1) and yellow dots for the richest (Q5); the other colors represent the intermediate quintiles.  Most often, coverage is lowest for the poorest (Q1) and increases steadily with wealth.  In rare cases, the intervention shows an inverted pattern, decreasing coverage with wealth.  Sometimes, coverage does not increase linearly with wealth and the quintiles are not in the expected order.</a:t>
            </a:r>
          </a:p>
          <a:p>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41</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latin typeface="+mn-lt"/>
                <a:ea typeface="+mn-ea"/>
                <a:cs typeface="+mn-cs"/>
              </a:rPr>
              <a:t>This slide shows </a:t>
            </a:r>
            <a:r>
              <a:rPr lang="en-US" sz="1100" b="1" kern="1200" dirty="0" smtClean="0">
                <a:solidFill>
                  <a:schemeClr val="tx1"/>
                </a:solidFill>
                <a:latin typeface="+mn-lt"/>
                <a:ea typeface="+mn-ea"/>
                <a:cs typeface="+mn-cs"/>
              </a:rPr>
              <a:t>co-coverage of health interventions</a:t>
            </a:r>
            <a:r>
              <a:rPr lang="en-US" sz="1100" kern="1200" dirty="0" smtClean="0">
                <a:solidFill>
                  <a:schemeClr val="tx1"/>
                </a:solidFill>
                <a:latin typeface="+mn-lt"/>
                <a:ea typeface="+mn-ea"/>
                <a:cs typeface="+mn-cs"/>
              </a:rPr>
              <a:t>: percentage of children aged 1–4 years according to the </a:t>
            </a:r>
            <a:r>
              <a:rPr lang="en-US" sz="1100" b="0" kern="1200" dirty="0" smtClean="0">
                <a:solidFill>
                  <a:schemeClr val="tx1"/>
                </a:solidFill>
                <a:latin typeface="+mn-lt"/>
                <a:ea typeface="+mn-ea"/>
                <a:cs typeface="+mn-cs"/>
              </a:rPr>
              <a:t>number</a:t>
            </a:r>
            <a:r>
              <a:rPr lang="en-US" sz="1100" kern="1200" dirty="0" smtClean="0">
                <a:solidFill>
                  <a:schemeClr val="tx1"/>
                </a:solidFill>
                <a:latin typeface="+mn-lt"/>
                <a:ea typeface="+mn-ea"/>
                <a:cs typeface="+mn-cs"/>
              </a:rPr>
              <a:t> of key child-survival interventions received according to wealth quintile.  The colored bands show the proportion of children in each wealth quintile that received a given number of interventions.</a:t>
            </a:r>
          </a:p>
          <a:p>
            <a:r>
              <a:rPr lang="en-US" sz="1100" kern="1200" dirty="0" smtClean="0">
                <a:solidFill>
                  <a:schemeClr val="tx1"/>
                </a:solidFill>
                <a:latin typeface="+mn-lt"/>
                <a:ea typeface="+mn-ea"/>
                <a:cs typeface="+mn-cs"/>
              </a:rPr>
              <a:t> </a:t>
            </a:r>
          </a:p>
          <a:p>
            <a:r>
              <a:rPr lang="en-US" sz="1100" b="0" i="1" kern="1200" dirty="0" smtClean="0">
                <a:solidFill>
                  <a:schemeClr val="tx1"/>
                </a:solidFill>
                <a:latin typeface="+mn-lt"/>
                <a:ea typeface="+mn-ea"/>
                <a:cs typeface="+mn-cs"/>
              </a:rPr>
              <a:t>Interventions taken into account for the co-coverage analysis:</a:t>
            </a:r>
          </a:p>
          <a:p>
            <a:r>
              <a:rPr lang="en-US" sz="1100" b="0" i="1" kern="1200" dirty="0" smtClean="0">
                <a:solidFill>
                  <a:schemeClr val="tx1"/>
                </a:solidFill>
                <a:latin typeface="+mn-lt"/>
                <a:ea typeface="+mn-ea"/>
                <a:cs typeface="+mn-cs"/>
              </a:rPr>
              <a:t>Antenatal care (1+ visits with skilled provider), mother immunized against tetanus, skilled birth</a:t>
            </a:r>
            <a:r>
              <a:rPr lang="en-US" sz="1100" b="0" i="1" kern="1200" baseline="0" dirty="0" smtClean="0">
                <a:solidFill>
                  <a:schemeClr val="tx1"/>
                </a:solidFill>
                <a:latin typeface="+mn-lt"/>
                <a:ea typeface="+mn-ea"/>
                <a:cs typeface="+mn-cs"/>
              </a:rPr>
              <a:t> </a:t>
            </a:r>
            <a:r>
              <a:rPr lang="en-US" sz="1100" b="0" i="1" kern="1200" dirty="0" smtClean="0">
                <a:solidFill>
                  <a:schemeClr val="tx1"/>
                </a:solidFill>
                <a:latin typeface="+mn-lt"/>
                <a:ea typeface="+mn-ea"/>
                <a:cs typeface="+mn-cs"/>
              </a:rPr>
              <a:t>attendant, BCG immunization, 3 doses of DTP, measles immunization,</a:t>
            </a:r>
            <a:r>
              <a:rPr lang="en-US" sz="1100" b="0" i="1" kern="1200" baseline="0" dirty="0" smtClean="0">
                <a:solidFill>
                  <a:schemeClr val="tx1"/>
                </a:solidFill>
                <a:latin typeface="+mn-lt"/>
                <a:ea typeface="+mn-ea"/>
                <a:cs typeface="+mn-cs"/>
              </a:rPr>
              <a:t> </a:t>
            </a:r>
            <a:r>
              <a:rPr lang="en-US" sz="1100" b="0" i="1" kern="1200" dirty="0" smtClean="0">
                <a:solidFill>
                  <a:schemeClr val="tx1"/>
                </a:solidFill>
                <a:latin typeface="+mn-lt"/>
                <a:ea typeface="+mn-ea"/>
                <a:cs typeface="+mn-cs"/>
              </a:rPr>
              <a:t>child received</a:t>
            </a:r>
            <a:r>
              <a:rPr lang="en-US" sz="1100" b="0" i="1" kern="1200" baseline="0" dirty="0" smtClean="0">
                <a:solidFill>
                  <a:schemeClr val="tx1"/>
                </a:solidFill>
                <a:latin typeface="+mn-lt"/>
                <a:ea typeface="+mn-ea"/>
                <a:cs typeface="+mn-cs"/>
              </a:rPr>
              <a:t> </a:t>
            </a:r>
            <a:r>
              <a:rPr lang="en-US" sz="1100" b="0" i="1" kern="1200" dirty="0" smtClean="0">
                <a:solidFill>
                  <a:schemeClr val="tx1"/>
                </a:solidFill>
                <a:latin typeface="+mn-lt"/>
                <a:ea typeface="+mn-ea"/>
                <a:cs typeface="+mn-cs"/>
              </a:rPr>
              <a:t>vitamin A in the</a:t>
            </a:r>
            <a:r>
              <a:rPr lang="en-US" sz="1100" b="0" i="1" kern="1200" baseline="0" dirty="0" smtClean="0">
                <a:solidFill>
                  <a:schemeClr val="tx1"/>
                </a:solidFill>
                <a:latin typeface="+mn-lt"/>
                <a:ea typeface="+mn-ea"/>
                <a:cs typeface="+mn-cs"/>
              </a:rPr>
              <a:t> past 6 months</a:t>
            </a:r>
            <a:r>
              <a:rPr lang="en-US" sz="1100" b="0" i="1" kern="1200" dirty="0" smtClean="0">
                <a:solidFill>
                  <a:schemeClr val="tx1"/>
                </a:solidFill>
                <a:latin typeface="+mn-lt"/>
                <a:ea typeface="+mn-ea"/>
                <a:cs typeface="+mn-cs"/>
              </a:rPr>
              <a:t>, child slept under insecticide-treated bednet the previous night (only for countries with endemic malaria).</a:t>
            </a:r>
            <a:endParaRPr lang="en-US" sz="1100"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42</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kern="1200" dirty="0" smtClean="0">
                <a:solidFill>
                  <a:schemeClr val="tx1"/>
                </a:solidFill>
                <a:latin typeface="+mn-lt"/>
                <a:ea typeface="+mn-ea"/>
                <a:cs typeface="+mn-cs"/>
              </a:rPr>
              <a:t>This slide shows the </a:t>
            </a:r>
            <a:r>
              <a:rPr lang="en-US" sz="1100" b="1" kern="1200" dirty="0" smtClean="0">
                <a:solidFill>
                  <a:schemeClr val="tx1"/>
                </a:solidFill>
                <a:latin typeface="+mn-lt"/>
                <a:ea typeface="+mn-ea"/>
                <a:cs typeface="+mn-cs"/>
              </a:rPr>
              <a:t>composite coverage of selected interventions </a:t>
            </a:r>
            <a:r>
              <a:rPr lang="en-US" sz="1100" kern="1200" dirty="0" smtClean="0">
                <a:solidFill>
                  <a:schemeClr val="tx1"/>
                </a:solidFill>
                <a:latin typeface="+mn-lt"/>
                <a:ea typeface="+mn-ea"/>
                <a:cs typeface="+mn-cs"/>
              </a:rPr>
              <a:t>and</a:t>
            </a:r>
            <a:r>
              <a:rPr lang="en-US" sz="1100" b="1" kern="1200" dirty="0" smtClean="0">
                <a:solidFill>
                  <a:schemeClr val="tx1"/>
                </a:solidFill>
                <a:latin typeface="+mn-lt"/>
                <a:ea typeface="+mn-ea"/>
                <a:cs typeface="+mn-cs"/>
              </a:rPr>
              <a:t> the corresponding coverage gap </a:t>
            </a:r>
            <a:r>
              <a:rPr lang="en-US" sz="1100" kern="1200" dirty="0" smtClean="0">
                <a:solidFill>
                  <a:schemeClr val="tx1"/>
                </a:solidFill>
                <a:latin typeface="+mn-lt"/>
                <a:ea typeface="+mn-ea"/>
                <a:cs typeface="+mn-cs"/>
              </a:rPr>
              <a:t>(how much is needed to reach universal coverage), by wealth quintile.  The red area shows the coverage gap or which proportion of the population needs to be reached before universal coverage is attained in each wealth quintile. The blue area shows the composite coverage index for each of the five wealth quintiles. Most often we see an increasing trend towards the richest.</a:t>
            </a:r>
          </a:p>
          <a:p>
            <a:r>
              <a:rPr lang="en-US" sz="1100" kern="1200" dirty="0" smtClean="0">
                <a:solidFill>
                  <a:schemeClr val="tx1"/>
                </a:solidFill>
                <a:latin typeface="+mn-lt"/>
                <a:ea typeface="+mn-ea"/>
                <a:cs typeface="+mn-cs"/>
              </a:rPr>
              <a:t> </a:t>
            </a:r>
          </a:p>
          <a:p>
            <a:r>
              <a:rPr lang="en-US" sz="1100" kern="1200" dirty="0" smtClean="0">
                <a:solidFill>
                  <a:schemeClr val="tx1"/>
                </a:solidFill>
                <a:latin typeface="+mn-lt"/>
                <a:ea typeface="+mn-ea"/>
                <a:cs typeface="+mn-cs"/>
              </a:rPr>
              <a:t>(Composite coverage is a weighted mean of eight interventions selected to</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cover four domains: contraception, pregnancy and delivery, immunization and</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care of common childhood diseases. It was created to present an overall</a:t>
            </a:r>
            <a:r>
              <a:rPr lang="en-US" sz="1100" kern="1200" baseline="0" dirty="0" smtClean="0">
                <a:solidFill>
                  <a:schemeClr val="tx1"/>
                </a:solidFill>
                <a:latin typeface="+mn-lt"/>
                <a:ea typeface="+mn-ea"/>
                <a:cs typeface="+mn-cs"/>
              </a:rPr>
              <a:t> </a:t>
            </a:r>
            <a:r>
              <a:rPr lang="en-US" sz="1100" kern="1200" dirty="0" smtClean="0">
                <a:solidFill>
                  <a:schemeClr val="tx1"/>
                </a:solidFill>
                <a:latin typeface="+mn-lt"/>
                <a:ea typeface="+mn-ea"/>
                <a:cs typeface="+mn-cs"/>
              </a:rPr>
              <a:t>picture of intervention coverage for a given country.)</a:t>
            </a:r>
          </a:p>
          <a:p>
            <a:endParaRPr lang="en-US" sz="1100" i="0" kern="1200" dirty="0" smtClean="0">
              <a:solidFill>
                <a:schemeClr val="tx1"/>
              </a:solidFill>
              <a:latin typeface="+mn-lt"/>
              <a:ea typeface="+mn-ea"/>
              <a:cs typeface="+mn-cs"/>
            </a:endParaRPr>
          </a:p>
          <a:p>
            <a:r>
              <a:rPr lang="en-US" sz="1100" i="0" kern="1200" dirty="0" smtClean="0">
                <a:solidFill>
                  <a:schemeClr val="tx1"/>
                </a:solidFill>
                <a:effectLst/>
                <a:latin typeface="+mn-lt"/>
                <a:ea typeface="+mn-ea"/>
                <a:cs typeface="+mn-cs"/>
              </a:rPr>
              <a:t>                      (Note:  𝐶𝐶𝐼=1⁄4 (𝐹𝑃𝑆+(𝑆𝐵𝐴+𝐴𝑁𝐶𝑆)/2+(2𝐷𝑃𝑇3+𝑀𝑆𝐿+𝐵𝐶𝐺)/4+(𝑂𝑅𝑇+𝐶𝑃𝑁𝑀)/2).</a:t>
            </a:r>
            <a:endParaRPr lang="en-US" sz="1100" kern="1200" dirty="0" smtClean="0">
              <a:solidFill>
                <a:schemeClr val="tx1"/>
              </a:solidFill>
              <a:effectLst/>
              <a:latin typeface="+mn-lt"/>
              <a:ea typeface="+mn-ea"/>
              <a:cs typeface="+mn-cs"/>
            </a:endParaRPr>
          </a:p>
          <a:p>
            <a:r>
              <a:rPr lang="en-US" sz="1100" b="0" i="1" kern="1200" dirty="0" smtClean="0">
                <a:solidFill>
                  <a:schemeClr val="tx1"/>
                </a:solidFill>
                <a:effectLst/>
                <a:latin typeface="+mn-lt"/>
                <a:ea typeface="+mn-ea"/>
                <a:cs typeface="+mn-cs"/>
              </a:rPr>
              <a:t>FPS is family planning needs satisfied, SBA is skilled birth attendant, ANCS is antenatal care with skilled provider, DPT3 is three doses of Diphtheria, Pertussis, and Tetanus (DPT) vaccine, MSL is measles vaccination, ORT is oral rehydration therapy for children with diarrhea, and CPNM is care seeking for pneumonia.)</a:t>
            </a:r>
            <a:endParaRPr lang="en-US" sz="1100"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43</a:t>
            </a:fld>
            <a:endParaRPr lang="en-US" dirty="0"/>
          </a:p>
        </p:txBody>
      </p:sp>
    </p:spTree>
    <p:extLst>
      <p:ext uri="{BB962C8B-B14F-4D97-AF65-F5344CB8AC3E}">
        <p14:creationId xmlns:p14="http://schemas.microsoft.com/office/powerpoint/2010/main" val="22023326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Countdown is a global movement begun in 2003 with the purpose of tracking progress in maternal, newborn</a:t>
            </a:r>
            <a:r>
              <a:rPr lang="en-US" sz="1100" baseline="0" dirty="0" smtClean="0"/>
              <a:t> &amp; child health in the 75 highest burden countries, with the purpose of promoting action and accountability.</a:t>
            </a:r>
            <a:endParaRPr lang="en-US" sz="11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smtClean="0"/>
              <a:t>The Countdown</a:t>
            </a:r>
            <a:r>
              <a:rPr lang="en-US" sz="1100"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sz="110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sz="1100" i="0" dirty="0" smtClean="0">
                <a:latin typeface="+mn-lt"/>
              </a:rPr>
              <a:t>Countdown has three key aims:</a:t>
            </a:r>
            <a:r>
              <a:rPr lang="en-US" sz="1100" i="0" baseline="0" dirty="0" smtClean="0">
                <a:latin typeface="+mn-lt"/>
              </a:rPr>
              <a:t> </a:t>
            </a:r>
            <a:r>
              <a:rPr lang="en-US" sz="1100" dirty="0" smtClean="0">
                <a:latin typeface="+mn-lt"/>
              </a:rPr>
              <a:t>Disseminating the most recent information on country-level progress, analyzing this progress and proposing relevant</a:t>
            </a:r>
            <a:r>
              <a:rPr lang="en-US" sz="1100" baseline="0" dirty="0" smtClean="0">
                <a:latin typeface="+mn-lt"/>
              </a:rPr>
              <a:t> action, and increasing accountability by all partners. </a:t>
            </a:r>
            <a:endParaRPr lang="en-US" sz="1100" dirty="0" smtClean="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100" i="0" dirty="0" smtClean="0">
                <a:latin typeface="+mn-lt"/>
              </a:rPr>
              <a:t>Countdown analyzes coverage and trends for proven interventions.  It also tracks indicators for policies, health systems, and financial flows, as well as for equity.  Countdown identifies data gaps across</a:t>
            </a:r>
            <a:r>
              <a:rPr lang="en-US" sz="1100" i="0" baseline="0" dirty="0" smtClean="0">
                <a:latin typeface="+mn-lt"/>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a:t>
            </a:r>
            <a:r>
              <a:rPr lang="en-US" i="0" baseline="0" dirty="0" smtClean="0">
                <a:latin typeface="Arial" charset="0"/>
              </a:rPr>
              <a:t>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val="2236595099"/>
      </p:ext>
    </p:extLst>
  </p:cSld>
  <p:clrMapOvr>
    <a:masterClrMapping/>
  </p:clrMapOvr>
  <p:transition xmlns:p14="http://schemas.microsoft.com/office/powerpoint/2010/mai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val="711455706"/>
      </p:ext>
    </p:extLst>
  </p:cSld>
  <p:clrMapOvr>
    <a:masterClrMapping/>
  </p:clrMapOvr>
  <p:transition xmlns:p14="http://schemas.microsoft.com/office/powerpoint/2010/mai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val="3000436955"/>
      </p:ext>
    </p:extLst>
  </p:cSld>
  <p:clrMapOvr>
    <a:masterClrMapping/>
  </p:clrMapOvr>
  <p:transition xmlns:p14="http://schemas.microsoft.com/office/powerpoint/2010/mai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val="4161041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val="2565224141"/>
      </p:ext>
    </p:extLst>
  </p:cSld>
  <p:clrMapOvr>
    <a:masterClrMapping/>
  </p:clrMapOvr>
  <p:transition xmlns:p14="http://schemas.microsoft.com/office/powerpoint/2010/mai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03/12/2014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val="1103030588"/>
      </p:ext>
    </p:extLst>
  </p:cSld>
  <p:clrMapOvr>
    <a:masterClrMapping/>
  </p:clrMapOvr>
  <p:transition xmlns:p14="http://schemas.microsoft.com/office/powerpoint/2010/mai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val="1914778784"/>
      </p:ext>
    </p:extLst>
  </p:cSld>
  <p:clrMapOvr>
    <a:masterClrMapping/>
  </p:clrMapOvr>
  <p:transition xmlns:p14="http://schemas.microsoft.com/office/powerpoint/2010/mai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03/12/2014</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val="2690612752"/>
      </p:ext>
    </p:extLst>
  </p:cSld>
  <p:clrMapOvr>
    <a:masterClrMapping/>
  </p:clrMapOvr>
  <p:transition xmlns:p14="http://schemas.microsoft.com/office/powerpoint/2010/mai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03/12/2014</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val="4027282793"/>
      </p:ext>
    </p:extLst>
  </p:cSld>
  <p:clrMapOvr>
    <a:masterClrMapping/>
  </p:clrMapOvr>
  <p:transition xmlns:p14="http://schemas.microsoft.com/office/powerpoint/2010/mai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03/12/2014</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val="3960448531"/>
      </p:ext>
    </p:extLst>
  </p:cSld>
  <p:clrMapOvr>
    <a:masterClrMapping/>
  </p:clrMapOvr>
  <p:transition xmlns:p14="http://schemas.microsoft.com/office/powerpoint/2010/mai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val="709084118"/>
      </p:ext>
    </p:extLst>
  </p:cSld>
  <p:clrMapOvr>
    <a:masterClrMapping/>
  </p:clrMapOvr>
  <p:transition xmlns:p14="http://schemas.microsoft.com/office/powerpoint/2010/mai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03/12/2014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val="3623093091"/>
      </p:ext>
    </p:extLst>
  </p:cSld>
  <p:clrMapOvr>
    <a:masterClrMapping/>
  </p:clrMapOvr>
  <p:transition xmlns:p14="http://schemas.microsoft.com/office/powerpoint/2010/mai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03/12/2014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2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3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 Id="rId3" Type="http://schemas.openxmlformats.org/officeDocument/2006/relationships/image" Target="../media/image33.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3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35.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6.emf"/></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607935" y="5029013"/>
            <a:ext cx="466883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pic>
        <p:nvPicPr>
          <p:cNvPr id="6" name="Picture 5" descr="COUNTDOWN 2015_SLIDE 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682" y="1061570"/>
            <a:ext cx="3812709" cy="4989600"/>
          </a:xfrm>
          <a:prstGeom prst="rect">
            <a:avLst/>
          </a:prstGeom>
        </p:spPr>
      </p:pic>
      <p:sp>
        <p:nvSpPr>
          <p:cNvPr id="5" name="Rectangle 14"/>
          <p:cNvSpPr txBox="1">
            <a:spLocks noChangeArrowheads="1"/>
          </p:cNvSpPr>
          <p:nvPr/>
        </p:nvSpPr>
        <p:spPr bwMode="auto">
          <a:xfrm>
            <a:off x="4393233" y="1810254"/>
            <a:ext cx="4471987" cy="2147887"/>
          </a:xfrm>
          <a:prstGeom prst="rect">
            <a:avLst/>
          </a:prstGeom>
          <a:noFill/>
          <a:ln>
            <a:noFill/>
          </a:ln>
          <a:extLst/>
        </p:spPr>
        <p:txBody>
          <a:bodyPr vert="horz" wrap="square" lIns="91440" tIns="45720" rIns="91440" bIns="45720" numCol="1" anchor="ctr" anchorCtr="0" compatLnSpc="1">
            <a:prstTxWarp prst="textNoShape">
              <a:avLst/>
            </a:prstTxWarp>
            <a:normAutofit fontScale="90000"/>
          </a:bodyPr>
          <a:lstStyle/>
          <a:p>
            <a:pPr marL="342900" marR="0" lvl="0" indent="-342900" algn="ctr" defTabSz="914400" rtl="0" eaLnBrk="1" fontAlgn="base" latinLnBrk="0" hangingPunct="1">
              <a:lnSpc>
                <a:spcPct val="100000"/>
              </a:lnSpc>
              <a:spcBef>
                <a:spcPct val="0"/>
              </a:spcBef>
              <a:spcAft>
                <a:spcPct val="0"/>
              </a:spcAft>
              <a:buClrTx/>
              <a:buSzTx/>
              <a:buFontTx/>
              <a:buNone/>
              <a:tabLst/>
              <a:defRPr/>
            </a:pPr>
            <a:r>
              <a:rPr kumimoji="0" lang="en-GB" sz="4300" b="1" i="0" u="none" strike="noStrike" kern="1200" cap="none" spc="0" normalizeH="0" baseline="0" noProof="0" dirty="0" smtClean="0">
                <a:ln>
                  <a:noFill/>
                </a:ln>
                <a:solidFill>
                  <a:schemeClr val="tx1"/>
                </a:solidFill>
                <a:effectLst/>
                <a:uLnTx/>
                <a:uFillTx/>
                <a:latin typeface="+mj-lt"/>
                <a:ea typeface="+mj-ea"/>
                <a:cs typeface="Calibri" pitchFamily="34" charset="0"/>
              </a:rPr>
              <a:t>Countdown to 2015: </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r>
              <a:rPr lang="en-US" sz="4300" b="1" dirty="0" smtClean="0">
                <a:solidFill>
                  <a:srgbClr val="800000"/>
                </a:solidFill>
                <a:latin typeface="+mj-lt"/>
                <a:ea typeface="+mj-ea"/>
                <a:cs typeface="Calibri" pitchFamily="34" charset="0"/>
              </a:rPr>
              <a:t>Comoros</a:t>
            </a:r>
            <a: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t/>
            </a:r>
            <a:br>
              <a:rPr kumimoji="0" lang="en-GB" sz="4300" b="1" i="0" u="none" strike="noStrike" kern="1200" cap="none" spc="0" normalizeH="0" baseline="0" noProof="0" dirty="0" smtClean="0">
                <a:ln>
                  <a:noFill/>
                </a:ln>
                <a:solidFill>
                  <a:srgbClr val="002060"/>
                </a:solidFill>
                <a:effectLst/>
                <a:uLnTx/>
                <a:uFillTx/>
                <a:latin typeface="+mj-lt"/>
                <a:ea typeface="+mj-ea"/>
                <a:cs typeface="Calibri" pitchFamily="34" charset="0"/>
              </a:rPr>
            </a:br>
            <a:endParaRPr kumimoji="0" lang="en-US" sz="4300" b="1" i="0" u="none" strike="noStrike" kern="1200" cap="none" spc="0" normalizeH="0" baseline="0" noProof="0" dirty="0" smtClean="0">
              <a:ln>
                <a:noFill/>
              </a:ln>
              <a:solidFill>
                <a:srgbClr val="002060"/>
              </a:solidFill>
              <a:effectLst/>
              <a:uLnTx/>
              <a:uFillTx/>
              <a:latin typeface="+mj-lt"/>
              <a:ea typeface="+mj-ea"/>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val="331148338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7" name="Picture 6" descr="List of donors.jpg"/>
          <p:cNvPicPr>
            <a:picLocks noChangeAspect="1"/>
          </p:cNvPicPr>
          <p:nvPr/>
        </p:nvPicPr>
        <p:blipFill>
          <a:blip r:embed="rId3" cstate="print"/>
          <a:stretch>
            <a:fillRect/>
          </a:stretch>
        </p:blipFill>
        <p:spPr>
          <a:xfrm>
            <a:off x="4270719" y="858644"/>
            <a:ext cx="4495932" cy="5760000"/>
          </a:xfrm>
          <a:prstGeom prst="rect">
            <a:avLst/>
          </a:prstGeom>
        </p:spPr>
      </p:pic>
    </p:spTree>
    <p:extLst>
      <p:ext uri="{BB962C8B-B14F-4D97-AF65-F5344CB8AC3E}">
        <p14:creationId xmlns:p14="http://schemas.microsoft.com/office/powerpoint/2010/main" val="387683048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smtClean="0">
                <a:solidFill>
                  <a:srgbClr val="800000"/>
                </a:solidFill>
              </a:rPr>
              <a:t>Four streams of work to promote accountability, </a:t>
            </a:r>
            <a:br>
              <a:rPr lang="en-US" sz="2600" b="1" dirty="0" smtClean="0">
                <a:solidFill>
                  <a:srgbClr val="800000"/>
                </a:solidFill>
              </a:rPr>
            </a:br>
            <a:r>
              <a:rPr lang="en-US" sz="2600" b="1" dirty="0" smtClean="0">
                <a:solidFill>
                  <a:srgbClr val="800000"/>
                </a:solidFill>
              </a:rPr>
              <a:t>2011-2015 </a:t>
            </a:r>
          </a:p>
          <a:p>
            <a:pPr lvl="1">
              <a:buClr>
                <a:srgbClr val="800000"/>
              </a:buClr>
              <a:buFont typeface="Arial" pitchFamily="34" charset="0"/>
              <a:buChar char="•"/>
            </a:pPr>
            <a:r>
              <a:rPr lang="en-US" sz="2600" dirty="0" smtClean="0"/>
              <a:t>Responsive to global accountability frameworks</a:t>
            </a:r>
          </a:p>
          <a:p>
            <a:pPr lvl="1">
              <a:buClr>
                <a:srgbClr val="800000"/>
              </a:buClr>
              <a:buNone/>
            </a:pPr>
            <a:r>
              <a:rPr lang="en-US" sz="2200" dirty="0" smtClean="0"/>
              <a:t>     -Annual reporting on 11 indicators for the Commission on Information and Accountability for Women’s and Children’s Health (COIA)</a:t>
            </a:r>
          </a:p>
          <a:p>
            <a:pPr lvl="1">
              <a:buClr>
                <a:srgbClr val="800000"/>
              </a:buClr>
              <a:buNone/>
            </a:pPr>
            <a:r>
              <a:rPr lang="en-US" sz="2200" dirty="0" smtClean="0"/>
              <a:t>     -Contribute to follow-up of A Promise Renewed/Call to Action </a:t>
            </a:r>
          </a:p>
          <a:p>
            <a:pPr lvl="1">
              <a:buClr>
                <a:srgbClr val="800000"/>
              </a:buClr>
              <a:buFont typeface="Arial" pitchFamily="34" charset="0"/>
              <a:buChar char="•"/>
            </a:pPr>
            <a:r>
              <a:rPr lang="en-US" sz="2600" dirty="0" smtClean="0"/>
              <a:t>Production of country profiles/report and global event(s)</a:t>
            </a:r>
          </a:p>
          <a:p>
            <a:pPr lvl="1">
              <a:buClr>
                <a:srgbClr val="800000"/>
              </a:buClr>
              <a:buFont typeface="Arial" pitchFamily="34" charset="0"/>
              <a:buChar char="•"/>
            </a:pPr>
            <a:r>
              <a:rPr lang="en-US" sz="2600" dirty="0" smtClean="0"/>
              <a:t>Cross-cutting analyses</a:t>
            </a:r>
          </a:p>
          <a:p>
            <a:pPr lvl="1">
              <a:buClr>
                <a:srgbClr val="800000"/>
              </a:buClr>
              <a:buFont typeface="Arial" pitchFamily="34" charset="0"/>
              <a:buChar char="•"/>
            </a:pPr>
            <a:r>
              <a:rPr lang="en-US" sz="2600" b="1" dirty="0" smtClean="0">
                <a:solidFill>
                  <a:srgbClr val="800000"/>
                </a:solidFill>
              </a:rPr>
              <a:t>Country-level engagement</a:t>
            </a:r>
          </a:p>
        </p:txBody>
      </p:sp>
    </p:spTree>
    <p:extLst>
      <p:ext uri="{BB962C8B-B14F-4D97-AF65-F5344CB8AC3E}">
        <p14:creationId xmlns:p14="http://schemas.microsoft.com/office/powerpoint/2010/main" val="258301244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Comoros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val="203239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02891"/>
            <a:ext cx="8143452"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a:t>
            </a:r>
            <a:r>
              <a:rPr lang="en-US" sz="2200" dirty="0">
                <a:latin typeface="+mn-lt"/>
              </a:rPr>
              <a:t>7</a:t>
            </a:r>
            <a:r>
              <a:rPr lang="en-US" sz="2200" dirty="0" smtClean="0">
                <a:latin typeface="+mn-lt"/>
              </a:rPr>
              <a:t>9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59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32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7598" y="1879182"/>
            <a:ext cx="8553611" cy="31500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2036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202362" y="2042573"/>
            <a:ext cx="3086467"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a:solidFill>
                  <a:srgbClr val="990033"/>
                </a:solidFill>
                <a:latin typeface="+mj-lt"/>
                <a:cs typeface="Calibri" pitchFamily="34" charset="0"/>
              </a:rPr>
              <a:t>Leading direct causes:</a:t>
            </a:r>
          </a:p>
          <a:p>
            <a:r>
              <a:rPr lang="en-US" sz="2400" dirty="0">
                <a:latin typeface="+mj-lt"/>
              </a:rPr>
              <a:t>Haemorrhage – 34%</a:t>
            </a:r>
          </a:p>
          <a:p>
            <a:r>
              <a:rPr lang="en-US" sz="2400" dirty="0">
                <a:latin typeface="+mj-lt"/>
              </a:rPr>
              <a:t>Hypertension – 19%</a:t>
            </a:r>
          </a:p>
          <a:p>
            <a:r>
              <a:rPr lang="en-US" sz="2400" dirty="0">
                <a:latin typeface="+mj-lt"/>
              </a:rPr>
              <a:t>Unsafe abortion – 9%</a:t>
            </a:r>
          </a:p>
          <a:p>
            <a:r>
              <a:rPr lang="en-US" sz="2400" dirty="0">
                <a:latin typeface="+mj-lt"/>
              </a:rPr>
              <a:t>Sepsis – 9%</a:t>
            </a:r>
          </a:p>
          <a:p>
            <a:pPr>
              <a:defRPr/>
            </a:pPr>
            <a:endParaRPr lang="en-US" sz="2000" i="1" dirty="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1791" y="1521761"/>
            <a:ext cx="5662742" cy="371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7541896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mid-2014.  When presenting, mention more recent studies or data. </a:t>
            </a:r>
            <a:r>
              <a:rPr lang="en-US" sz="2400" i="1" dirty="0" smtClean="0"/>
              <a:t>(2013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Sub-national data can be substituted as appropriate and available</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val="408892722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693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a:latin typeface="+mn-lt"/>
                <a:cs typeface="Calibri" pitchFamily="34" charset="0"/>
              </a:rPr>
              <a:t>Neonatal – </a:t>
            </a:r>
            <a:r>
              <a:rPr lang="en-US" sz="2400" dirty="0" smtClean="0">
                <a:latin typeface="+mn-lt"/>
                <a:cs typeface="Calibri" pitchFamily="34" charset="0"/>
              </a:rPr>
              <a:t>39%</a:t>
            </a:r>
          </a:p>
          <a:p>
            <a:pPr>
              <a:defRPr/>
            </a:pPr>
            <a:r>
              <a:rPr lang="en-US" sz="2400" dirty="0" smtClean="0">
                <a:latin typeface="+mn-lt"/>
                <a:cs typeface="Calibri" pitchFamily="34" charset="0"/>
              </a:rPr>
              <a:t>Malaria </a:t>
            </a:r>
            <a:r>
              <a:rPr lang="en-US" sz="2400" dirty="0">
                <a:latin typeface="+mn-lt"/>
                <a:cs typeface="Calibri" pitchFamily="34" charset="0"/>
              </a:rPr>
              <a:t>– </a:t>
            </a:r>
            <a:r>
              <a:rPr lang="en-US" sz="2400" dirty="0" smtClean="0">
                <a:latin typeface="+mn-lt"/>
                <a:cs typeface="Calibri" pitchFamily="34" charset="0"/>
              </a:rPr>
              <a:t>14%</a:t>
            </a:r>
            <a:endParaRPr lang="en-US" sz="2400" dirty="0">
              <a:latin typeface="+mn-lt"/>
              <a:cs typeface="Calibri" pitchFamily="34" charset="0"/>
            </a:endParaRPr>
          </a:p>
          <a:p>
            <a:pPr>
              <a:defRPr/>
            </a:pPr>
            <a:r>
              <a:rPr lang="en-US" sz="2400" dirty="0">
                <a:solidFill>
                  <a:prstClr val="black"/>
                </a:solidFill>
                <a:latin typeface="+mn-lt"/>
                <a:cs typeface="Calibri" pitchFamily="34" charset="0"/>
              </a:rPr>
              <a:t>Pneumonia – </a:t>
            </a:r>
            <a:r>
              <a:rPr lang="en-US" sz="2400" dirty="0" smtClean="0">
                <a:solidFill>
                  <a:prstClr val="black"/>
                </a:solidFill>
                <a:latin typeface="+mn-lt"/>
                <a:cs typeface="Calibri" pitchFamily="34" charset="0"/>
              </a:rPr>
              <a:t>12% </a:t>
            </a:r>
            <a:r>
              <a:rPr lang="en-US" sz="2400" dirty="0" smtClean="0">
                <a:latin typeface="+mn-lt"/>
                <a:cs typeface="Calibri" pitchFamily="34" charset="0"/>
              </a:rPr>
              <a:t>Diarrhoea </a:t>
            </a:r>
            <a:r>
              <a:rPr lang="en-US" sz="2400" dirty="0">
                <a:latin typeface="+mn-lt"/>
                <a:cs typeface="Calibri" pitchFamily="34" charset="0"/>
              </a:rPr>
              <a:t>– 8</a:t>
            </a:r>
            <a:r>
              <a:rPr lang="en-US" sz="2400" dirty="0" smtClean="0">
                <a:latin typeface="+mn-lt"/>
                <a:cs typeface="Calibri" pitchFamily="34" charset="0"/>
              </a:rPr>
              <a:t>%</a:t>
            </a:r>
          </a:p>
          <a:p>
            <a:pPr>
              <a:defRPr/>
            </a:pPr>
            <a:r>
              <a:rPr lang="en-US" sz="2400" dirty="0" smtClean="0">
                <a:latin typeface="+mn-lt"/>
                <a:cs typeface="Calibri" pitchFamily="34" charset="0"/>
              </a:rPr>
              <a:t>Injuries – 4%</a:t>
            </a: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61790" y="1479332"/>
            <a:ext cx="5914160" cy="41062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57441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5775" y="1052514"/>
            <a:ext cx="7705725" cy="5476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74854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6461" y="300037"/>
            <a:ext cx="7272337" cy="5709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177321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00034" y="5237936"/>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7187" y="1068868"/>
            <a:ext cx="6972300" cy="536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938242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69568" y="1000108"/>
            <a:ext cx="6967538" cy="55214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39530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4337" y="1145282"/>
            <a:ext cx="6858000" cy="496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2427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00" y="1222319"/>
            <a:ext cx="7119938" cy="515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062339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40993" y="1212687"/>
            <a:ext cx="7024688" cy="498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197867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5065" y="1209658"/>
            <a:ext cx="7136544" cy="5195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90665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08520" y="1202590"/>
            <a:ext cx="7289634" cy="4899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3418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Comoros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showcase the country profile as a tool for monitoring progress, sharing information and improving accountability</a:t>
            </a:r>
            <a:endParaRPr lang="en-US" sz="2800"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24312" y="1201836"/>
            <a:ext cx="7258050" cy="4870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099046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2318" y="1134063"/>
            <a:ext cx="6702038" cy="5359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768938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8606" y="1000108"/>
            <a:ext cx="6757442" cy="553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079465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04112" y="1166712"/>
            <a:ext cx="6498449" cy="5462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9192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80046" y="1142999"/>
            <a:ext cx="6546582" cy="547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07295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75657"/>
            <a:ext cx="8229600" cy="5091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a:solidFill>
                  <a:srgbClr val="800000"/>
                </a:solidFill>
              </a:rPr>
              <a:t>*</a:t>
            </a:r>
            <a:r>
              <a:rPr lang="en-US" sz="2400" dirty="0" smtClean="0"/>
              <a:t> - Specific notifications of maternal deaths </a:t>
            </a:r>
          </a:p>
          <a:p>
            <a:r>
              <a:rPr lang="en-US" sz="2400" b="1" dirty="0">
                <a:solidFill>
                  <a:srgbClr val="800000"/>
                </a:solidFill>
              </a:rPr>
              <a:t>* </a:t>
            </a:r>
            <a:r>
              <a:rPr lang="en-US" sz="2400" dirty="0" smtClean="0"/>
              <a:t>- Midwifery personnel authorized to administer core set of life saving interventions</a:t>
            </a:r>
            <a:r>
              <a:rPr lang="en-US" sz="2400" dirty="0"/>
              <a:t> </a:t>
            </a:r>
          </a:p>
          <a:p>
            <a:r>
              <a:rPr lang="en-US" sz="2400" b="1" dirty="0">
                <a:solidFill>
                  <a:srgbClr val="800000"/>
                </a:solidFill>
              </a:rPr>
              <a:t>*</a:t>
            </a:r>
            <a:r>
              <a:rPr lang="en-US" sz="2400" dirty="0" smtClean="0"/>
              <a:t> </a:t>
            </a:r>
            <a:r>
              <a:rPr lang="en-US" sz="2400" dirty="0"/>
              <a:t>- </a:t>
            </a:r>
            <a:r>
              <a:rPr lang="en-US" sz="2400" dirty="0" smtClean="0"/>
              <a:t>International Code of Marketing of Breastmilk Substitutes</a:t>
            </a:r>
          </a:p>
          <a:p>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a:solidFill>
                  <a:srgbClr val="800000"/>
                </a:solidFill>
              </a:rPr>
              <a:t>*</a:t>
            </a:r>
            <a:r>
              <a:rPr lang="en-US" sz="2400" dirty="0" smtClean="0"/>
              <a:t> </a:t>
            </a:r>
            <a:r>
              <a:rPr lang="en-US" sz="2400" dirty="0"/>
              <a:t>- </a:t>
            </a:r>
            <a:r>
              <a:rPr lang="en-US" sz="2400" dirty="0" smtClean="0"/>
              <a:t>Low osmolarity ORS and zinc for diarrhoea management </a:t>
            </a:r>
          </a:p>
          <a:p>
            <a:r>
              <a:rPr lang="en-US" sz="2400" b="1" dirty="0">
                <a:solidFill>
                  <a:srgbClr val="800000"/>
                </a:solidFill>
              </a:rPr>
              <a:t> </a:t>
            </a:r>
            <a:r>
              <a:rPr lang="en-US" sz="2400" b="1" dirty="0" smtClean="0">
                <a:solidFill>
                  <a:srgbClr val="800000"/>
                </a:solidFill>
              </a:rPr>
              <a:t>  </a:t>
            </a:r>
            <a:r>
              <a:rPr lang="en-US" sz="2400" dirty="0" smtClean="0"/>
              <a:t>- Rotavirus vaccine</a:t>
            </a:r>
          </a:p>
          <a:p>
            <a:r>
              <a:rPr lang="en-US" sz="2400" b="1" dirty="0">
                <a:solidFill>
                  <a:srgbClr val="800000"/>
                </a:solidFill>
              </a:rPr>
              <a:t> </a:t>
            </a:r>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26745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val="21009117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a:t>
            </a:r>
          </a:p>
          <a:p>
            <a:pPr>
              <a:spcBef>
                <a:spcPts val="0"/>
              </a:spcBef>
              <a:spcAft>
                <a:spcPts val="600"/>
              </a:spcAft>
              <a:buClr>
                <a:srgbClr val="800000"/>
              </a:buClr>
            </a:pPr>
            <a:r>
              <a:rPr lang="en-US" sz="2200" dirty="0"/>
              <a:t>Density of doctors, nurses and midwives (per 10,000 </a:t>
            </a:r>
            <a:r>
              <a:rPr lang="en-US" sz="2200" dirty="0" smtClean="0"/>
              <a:t>population):   </a:t>
            </a:r>
            <a:r>
              <a:rPr lang="en-US" sz="2200" b="1" dirty="0" smtClean="0">
                <a:solidFill>
                  <a:srgbClr val="800000"/>
                </a:solidFill>
              </a:rPr>
              <a:t>8.9 </a:t>
            </a:r>
            <a:r>
              <a:rPr lang="en-US" sz="2200" dirty="0"/>
              <a:t>(</a:t>
            </a:r>
            <a:r>
              <a:rPr lang="en-US" sz="2200" dirty="0" smtClean="0"/>
              <a:t>2004)</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33% </a:t>
            </a:r>
            <a:r>
              <a:rPr lang="en-US" sz="2200" dirty="0" smtClean="0"/>
              <a:t>(2005)</a:t>
            </a:r>
            <a:br>
              <a:rPr lang="en-US" sz="2200" dirty="0" smtClean="0"/>
            </a:b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$49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smtClean="0">
                <a:solidFill>
                  <a:srgbClr val="800000"/>
                </a:solidFill>
              </a:rPr>
              <a:t>13%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a:solidFill>
                  <a:srgbClr val="800000"/>
                </a:solidFill>
              </a:rPr>
              <a:t>3</a:t>
            </a:r>
            <a:r>
              <a:rPr lang="en-US" sz="2200" b="1" dirty="0" smtClean="0">
                <a:solidFill>
                  <a:srgbClr val="800000"/>
                </a:solidFill>
              </a:rPr>
              <a:t>3%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a:t>
            </a:r>
            <a:r>
              <a:rPr lang="en-US" sz="2200" b="1" dirty="0">
                <a:solidFill>
                  <a:srgbClr val="800000"/>
                </a:solidFill>
              </a:rPr>
              <a:t>9</a:t>
            </a:r>
            <a:r>
              <a:rPr lang="en-US" sz="2200" b="1" dirty="0" smtClean="0">
                <a:solidFill>
                  <a:srgbClr val="800000"/>
                </a:solidFill>
              </a:rPr>
              <a:t>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$29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val="1661647147"/>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4791364" y="499197"/>
            <a:ext cx="4098636" cy="584776"/>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200" b="1" dirty="0" smtClean="0">
                <a:solidFill>
                  <a:srgbClr val="FFFFFF"/>
                </a:solidFill>
                <a:latin typeface="Calibri" pitchFamily="34" charset="0"/>
                <a:cs typeface="Calibri" pitchFamily="34" charset="0"/>
              </a:rPr>
              <a:t>Who is left behind?</a:t>
            </a:r>
            <a:endParaRPr lang="en-US" sz="32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4833257" y="1132114"/>
            <a:ext cx="4310743" cy="5047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0" fontAlgn="auto">
              <a:spcBef>
                <a:spcPts val="600"/>
              </a:spcBef>
              <a:spcAft>
                <a:spcPts val="600"/>
              </a:spcAft>
              <a:defRPr/>
            </a:pPr>
            <a:r>
              <a:rPr lang="en-US" sz="2800" b="1" dirty="0" smtClean="0">
                <a:solidFill>
                  <a:prstClr val="black"/>
                </a:solidFill>
                <a:latin typeface="Calibri"/>
                <a:cs typeface="Calibri" pitchFamily="34" charset="0"/>
              </a:rPr>
              <a:t>               Comoros</a:t>
            </a:r>
            <a:r>
              <a:rPr lang="en-US" sz="2800" dirty="0" smtClean="0">
                <a:solidFill>
                  <a:prstClr val="black"/>
                </a:solidFill>
                <a:latin typeface="Calibri"/>
                <a:cs typeface="Calibri" pitchFamily="34" charset="0"/>
              </a:rPr>
              <a:t> </a:t>
            </a:r>
            <a:endParaRPr lang="en-US" sz="2800" dirty="0">
              <a:solidFill>
                <a:prstClr val="black"/>
              </a:solidFill>
              <a:latin typeface="Calibri"/>
              <a:cs typeface="Calibri" pitchFamily="34" charset="0"/>
            </a:endParaRPr>
          </a:p>
          <a:p>
            <a:pPr fontAlgn="auto">
              <a:spcBef>
                <a:spcPts val="600"/>
              </a:spcBef>
              <a:spcAft>
                <a:spcPts val="600"/>
              </a:spcAft>
              <a:defRPr/>
            </a:pPr>
            <a:r>
              <a:rPr lang="en-US" sz="2400" dirty="0" smtClean="0">
                <a:cs typeface="Calibri" pitchFamily="34" charset="0"/>
              </a:rPr>
              <a:t>The wide bars for most indicators show important </a:t>
            </a:r>
            <a:r>
              <a:rPr lang="en-US" sz="2400" b="1" dirty="0" smtClean="0">
                <a:solidFill>
                  <a:srgbClr val="990033"/>
                </a:solidFill>
                <a:cs typeface="Calibri" pitchFamily="34" charset="0"/>
              </a:rPr>
              <a:t>inequalities in coverage</a:t>
            </a:r>
          </a:p>
          <a:p>
            <a:pPr fontAlgn="auto">
              <a:spcBef>
                <a:spcPts val="600"/>
              </a:spcBef>
              <a:spcAft>
                <a:spcPts val="600"/>
              </a:spcAft>
              <a:defRPr/>
            </a:pPr>
            <a:r>
              <a:rPr lang="en-US" sz="2400" dirty="0" smtClean="0">
                <a:cs typeface="Calibri" pitchFamily="34" charset="0"/>
              </a:rPr>
              <a:t>Inequality is greatest for skilled birth attendant, and antenatal care.</a:t>
            </a:r>
          </a:p>
          <a:p>
            <a:pPr lvl="0" fontAlgn="auto">
              <a:spcBef>
                <a:spcPts val="600"/>
              </a:spcBef>
              <a:spcAft>
                <a:spcPts val="600"/>
              </a:spcAft>
              <a:defRPr/>
            </a:pPr>
            <a:r>
              <a:rPr lang="en-US" sz="2400" dirty="0" smtClean="0">
                <a:solidFill>
                  <a:prstClr val="black"/>
                </a:solidFill>
                <a:latin typeface="Arial" pitchFamily="34" charset="0"/>
                <a:cs typeface="Arial" pitchFamily="34" charset="0"/>
              </a:rPr>
              <a:t>Only </a:t>
            </a:r>
            <a:r>
              <a:rPr lang="en-US" sz="2400" dirty="0">
                <a:solidFill>
                  <a:prstClr val="black"/>
                </a:solidFill>
                <a:latin typeface="Arial" pitchFamily="34" charset="0"/>
                <a:cs typeface="Arial" pitchFamily="34" charset="0"/>
              </a:rPr>
              <a:t>early initiation of breastfeeding and ORT for children with diarrhoea </a:t>
            </a:r>
            <a:r>
              <a:rPr lang="en-US" sz="2400" dirty="0" smtClean="0">
                <a:latin typeface="Arial" pitchFamily="34" charset="0"/>
                <a:cs typeface="Arial" pitchFamily="34" charset="0"/>
              </a:rPr>
              <a:t>show much smaller </a:t>
            </a:r>
            <a:r>
              <a:rPr lang="en-US" sz="2400" b="1" dirty="0" smtClean="0">
                <a:solidFill>
                  <a:schemeClr val="accent2">
                    <a:lumMod val="75000"/>
                  </a:schemeClr>
                </a:solidFill>
                <a:latin typeface="Arial" pitchFamily="34" charset="0"/>
                <a:cs typeface="Arial" pitchFamily="34" charset="0"/>
              </a:rPr>
              <a:t>gaps</a:t>
            </a:r>
            <a:r>
              <a:rPr lang="en-US" sz="2400" dirty="0" smtClean="0">
                <a:latin typeface="Arial" pitchFamily="34" charset="0"/>
                <a:cs typeface="Arial" pitchFamily="34" charset="0"/>
              </a:rPr>
              <a:t> </a:t>
            </a:r>
            <a:r>
              <a:rPr lang="en-US" sz="2400" b="1" dirty="0" smtClean="0">
                <a:solidFill>
                  <a:schemeClr val="accent2">
                    <a:lumMod val="75000"/>
                  </a:schemeClr>
                </a:solidFill>
                <a:latin typeface="Arial" pitchFamily="34" charset="0"/>
                <a:cs typeface="Arial" pitchFamily="34" charset="0"/>
              </a:rPr>
              <a:t>in coverage</a:t>
            </a:r>
            <a:r>
              <a:rPr lang="en-US" sz="2400" dirty="0" smtClean="0">
                <a:solidFill>
                  <a:prstClr val="black"/>
                </a:solidFill>
                <a:latin typeface="Arial" pitchFamily="34" charset="0"/>
                <a:cs typeface="Arial" pitchFamily="34" charset="0"/>
              </a:rPr>
              <a:t>.</a:t>
            </a:r>
            <a:r>
              <a:rPr lang="en-US" sz="2400" dirty="0" smtClean="0">
                <a:solidFill>
                  <a:srgbClr val="C0504D">
                    <a:lumMod val="75000"/>
                  </a:srgbClr>
                </a:solidFill>
                <a:latin typeface="Arial" pitchFamily="34" charset="0"/>
                <a:cs typeface="Arial" pitchFamily="34" charset="0"/>
              </a:rPr>
              <a:t> </a:t>
            </a:r>
            <a:endParaRPr lang="en-US" sz="2400" dirty="0">
              <a:solidFill>
                <a:srgbClr val="C0504D">
                  <a:lumMod val="75000"/>
                </a:srgbClr>
              </a:solidFill>
              <a:latin typeface="Arial" pitchFamily="34" charset="0"/>
              <a:cs typeface="Arial"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981" y="500054"/>
            <a:ext cx="3978310" cy="608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712634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val="215048872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i="1" dirty="0" smtClean="0"/>
              <a:t>Optional additional slides</a:t>
            </a:r>
            <a:br>
              <a:rPr lang="en-US" i="1" dirty="0" smtClean="0"/>
            </a:br>
            <a:r>
              <a:rPr lang="en-US" sz="4600" dirty="0"/>
              <a:t/>
            </a:r>
            <a:br>
              <a:rPr lang="en-US" sz="4600" dirty="0"/>
            </a:br>
            <a:r>
              <a:rPr lang="en-US" sz="4600" dirty="0" smtClean="0"/>
              <a:t>Equity profiles</a:t>
            </a:r>
            <a:br>
              <a:rPr lang="en-US" sz="4600" dirty="0" smtClean="0"/>
            </a:br>
            <a:r>
              <a:rPr lang="en-US" sz="4600" dirty="0" smtClean="0"/>
              <a:t/>
            </a:r>
            <a:br>
              <a:rPr lang="en-US" sz="4600" dirty="0" smtClean="0"/>
            </a:br>
            <a:r>
              <a:rPr lang="en-US" sz="4600" dirty="0" smtClean="0"/>
              <a:t>Comoros </a:t>
            </a:r>
            <a:endParaRPr lang="en-US" sz="4600" dirty="0"/>
          </a:p>
        </p:txBody>
      </p:sp>
    </p:spTree>
    <p:extLst>
      <p:ext uri="{BB962C8B-B14F-4D97-AF65-F5344CB8AC3E}">
        <p14:creationId xmlns:p14="http://schemas.microsoft.com/office/powerpoint/2010/main" val="84680264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Comoros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poorest and richest quintiles </a:t>
            </a:r>
            <a:endParaRPr lang="en-US" sz="3600" b="1" dirty="0">
              <a:solidFill>
                <a:srgbClr val="FFFFFF"/>
              </a:solidFill>
              <a:latin typeface="Calibri" pitchFamily="34" charset="0"/>
              <a:cs typeface="Calibri" pitchFamily="34" charset="0"/>
            </a:endParaRPr>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3714" y="1600200"/>
            <a:ext cx="6173880" cy="5105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580646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1200329"/>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Coverage levels in the 5 wealth quintiles</a:t>
            </a:r>
            <a:endParaRPr lang="en-US" sz="3600" b="1" dirty="0">
              <a:solidFill>
                <a:srgbClr val="FFFFFF"/>
              </a:solidFill>
              <a:latin typeface="Calibri" pitchFamily="34" charset="0"/>
              <a:cs typeface="Calibri" pitchFamily="34" charset="0"/>
            </a:endParaRP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9965" y="1562099"/>
            <a:ext cx="6186743" cy="511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654499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Co-coverage of health interventions</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35585" y="1246493"/>
            <a:ext cx="6672830" cy="4870800"/>
          </a:xfrm>
          <a:prstGeom prst="rect">
            <a:avLst/>
          </a:prstGeom>
        </p:spPr>
      </p:pic>
    </p:spTree>
    <p:extLst>
      <p:ext uri="{BB962C8B-B14F-4D97-AF65-F5344CB8AC3E}">
        <p14:creationId xmlns:p14="http://schemas.microsoft.com/office/powerpoint/2010/main" val="3903176078"/>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Composite coverage and coverage gap</a:t>
            </a:r>
            <a:endParaRPr lang="en-US" sz="3600" b="1" dirty="0">
              <a:solidFill>
                <a:srgbClr val="FFFFFF"/>
              </a:solidFill>
              <a:latin typeface="Calibri" pitchFamily="34" charset="0"/>
              <a:cs typeface="Calibri" pitchFamily="34" charset="0"/>
            </a:endParaRPr>
          </a:p>
        </p:txBody>
      </p:sp>
      <p:pic>
        <p:nvPicPr>
          <p:cNvPr id="2" name="Picture 1"/>
          <p:cNvPicPr>
            <a:picLocks noChangeAspect="1"/>
          </p:cNvPicPr>
          <p:nvPr/>
        </p:nvPicPr>
        <p:blipFill>
          <a:blip r:embed="rId3" cstate="print"/>
          <a:stretch>
            <a:fillRect/>
          </a:stretch>
        </p:blipFill>
        <p:spPr>
          <a:xfrm>
            <a:off x="1229027" y="1265737"/>
            <a:ext cx="6685946" cy="4885200"/>
          </a:xfrm>
          <a:prstGeom prst="rect">
            <a:avLst/>
          </a:prstGeom>
        </p:spPr>
      </p:pic>
    </p:spTree>
    <p:extLst>
      <p:ext uri="{BB962C8B-B14F-4D97-AF65-F5344CB8AC3E}">
        <p14:creationId xmlns:p14="http://schemas.microsoft.com/office/powerpoint/2010/main" val="245357238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val="39552981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1420732"/>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val="447904655"/>
      </p:ext>
    </p:extLst>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xmlns:p14="http://schemas.microsoft.com/office/powerpoint/2010/main">
    <p:fade/>
  </p:transitio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12435</TotalTime>
  <Words>2953</Words>
  <Application>Microsoft Macintosh PowerPoint</Application>
  <PresentationFormat>On-screen Show (4:3)</PresentationFormat>
  <Paragraphs>263</Paragraphs>
  <Slides>43</Slides>
  <Notes>42</Notes>
  <HiddenSlides>2</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Notes for the presenter on adapting this presentation</vt:lpstr>
      <vt:lpstr>Purpose of this presentation </vt:lpstr>
      <vt:lpstr>Outline</vt:lpstr>
      <vt:lpstr>PowerPoint Presentation</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maternal and newborn health indicators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MNCH policies</vt:lpstr>
      <vt:lpstr>Systems and financing for MNCH</vt:lpstr>
      <vt:lpstr>PowerPoint Presentation</vt:lpstr>
      <vt:lpstr>Thank you!</vt:lpstr>
      <vt:lpstr>Optional additional slides  Equity profiles  Comoros </vt:lpstr>
      <vt:lpstr>PowerPoint Presentation</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Dewi Ismajani Puradiredja</cp:lastModifiedBy>
  <cp:revision>704</cp:revision>
  <cp:lastPrinted>2012-06-12T19:26:24Z</cp:lastPrinted>
  <dcterms:created xsi:type="dcterms:W3CDTF">2008-01-10T17:37:13Z</dcterms:created>
  <dcterms:modified xsi:type="dcterms:W3CDTF">2014-12-03T11:11:34Z</dcterms:modified>
</cp:coreProperties>
</file>