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78318" autoAdjust="0"/>
  </p:normalViewPr>
  <p:slideViewPr>
    <p:cSldViewPr snapToGrid="0">
      <p:cViewPr>
        <p:scale>
          <a:sx n="110" d="100"/>
          <a:sy n="110" d="100"/>
        </p:scale>
        <p:origin x="-528" y="-8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China,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China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China’s official mortality statistics.)</a:t>
            </a:r>
          </a:p>
          <a:p>
            <a:r>
              <a:rPr lang="en-US" dirty="0" smtClean="0"/>
              <a:t>Other data</a:t>
            </a:r>
            <a:r>
              <a:rPr lang="en-US" baseline="0" dirty="0" smtClean="0"/>
              <a:t>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China has made impressive gains in reducing the </a:t>
            </a:r>
            <a:r>
              <a:rPr lang="en-US" i="1" dirty="0" smtClean="0"/>
              <a:t>Under—five child mortality rate  </a:t>
            </a:r>
            <a:r>
              <a:rPr lang="en-US" dirty="0" smtClean="0"/>
              <a:t>and </a:t>
            </a:r>
            <a:r>
              <a:rPr lang="en-US" i="1" dirty="0" smtClean="0"/>
              <a:t>Maternal mortality ratio.  </a:t>
            </a:r>
            <a:r>
              <a:rPr lang="en-US" dirty="0" smtClean="0"/>
              <a:t> Newer UN</a:t>
            </a:r>
            <a:r>
              <a:rPr lang="en-US" baseline="0" dirty="0" smtClean="0"/>
              <a:t> estimates show an Under-five mortality rate of 15 for 2011.</a:t>
            </a:r>
            <a:endParaRPr lang="en-US" dirty="0" smtClean="0"/>
          </a:p>
          <a:p>
            <a:endParaRPr lang="en-US"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East</a:t>
            </a:r>
            <a:r>
              <a:rPr lang="en-US" i="0" baseline="0" dirty="0" smtClean="0"/>
              <a:t> </a:t>
            </a:r>
            <a:r>
              <a:rPr lang="en-US" i="0" dirty="0" smtClean="0"/>
              <a:t>Asia, including China,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58% of child deaths occur in the neonatal period.  Most of these can be prevented.  Post-neonatal deaths can, also,</a:t>
            </a:r>
            <a:r>
              <a:rPr lang="en-US" baseline="0" dirty="0" smtClean="0"/>
              <a:t> mostly be prevented and mainly come from Pneumonia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often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  Data is lacking for antenatal care and postnatal care.  </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very high.  Still, it’s important to consider </a:t>
            </a:r>
            <a:r>
              <a:rPr lang="en-US" b="0" i="0" baseline="0" dirty="0" smtClean="0"/>
              <a:t>anyone lacking access as well as quality of care issues.</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can</a:t>
            </a:r>
            <a:r>
              <a:rPr lang="en-US" baseline="0" dirty="0" smtClean="0"/>
              <a:t> still be improved.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a:t>
            </a:r>
            <a:r>
              <a:rPr lang="en-US" baseline="0" dirty="0" smtClean="0"/>
              <a:t>% of women attend </a:t>
            </a:r>
            <a:r>
              <a:rPr lang="en-US" i="1" baseline="0" dirty="0" smtClean="0"/>
              <a:t>Antenatal care </a:t>
            </a:r>
            <a:r>
              <a:rPr lang="en-US" baseline="0" dirty="0" smtClean="0"/>
              <a:t>with a skilled provider at least once during pregnancy.  Data on the percentage of women attending 4 or more times is not available, as indicated on the next slide.   Quality of care for antenatal visits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is not available for many of the indicators tracked by Countdown.</a:t>
            </a:r>
            <a:r>
              <a:rPr lang="en-US" baseline="0" dirty="0" smtClean="0"/>
              <a:t>  Urban C-Section rates are reportedly very high and might place mothers and babies at unnecessary risk.</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China’s </a:t>
            </a:r>
            <a:r>
              <a:rPr lang="en-US" i="1" dirty="0" smtClean="0"/>
              <a:t>Immunization</a:t>
            </a:r>
            <a:r>
              <a:rPr lang="en-US" dirty="0" smtClean="0"/>
              <a:t> coverage is</a:t>
            </a:r>
            <a:r>
              <a:rPr lang="en-US" baseline="0" dirty="0" smtClean="0"/>
              <a:t> high and 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a:t>
            </a:r>
            <a:r>
              <a:rPr lang="en-US" baseline="0" dirty="0" smtClean="0"/>
              <a:t> data available on percentage </a:t>
            </a:r>
            <a:r>
              <a:rPr lang="en-US" sz="1200" kern="1200" dirty="0" smtClean="0">
                <a:solidFill>
                  <a:schemeClr val="tx1"/>
                </a:solidFill>
                <a:latin typeface="+mn-lt"/>
                <a:ea typeface="+mn-ea"/>
                <a:cs typeface="+mn-cs"/>
              </a:rPr>
              <a:t>of children with suspected pneumonia were taken to an appropriate provider.</a:t>
            </a:r>
            <a:r>
              <a:rPr lang="en-US" sz="1200" kern="1200" baseline="0" dirty="0" smtClean="0">
                <a:solidFill>
                  <a:schemeClr val="tx1"/>
                </a:solidFill>
                <a:latin typeface="+mn-lt"/>
                <a:ea typeface="+mn-ea"/>
                <a:cs typeface="+mn-cs"/>
              </a:rPr>
              <a:t> </a:t>
            </a:r>
            <a:r>
              <a:rPr lang="en-US" baseline="0" dirty="0" smtClean="0"/>
              <a:t> Data on those receiving antibiotics is also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available on management of diarrhoea in children.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China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China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available.</a:t>
            </a:r>
          </a:p>
          <a:p>
            <a:endParaRPr lang="en-US" dirty="0" smtClean="0"/>
          </a:p>
          <a:p>
            <a:r>
              <a:rPr lang="en-US" i="1" dirty="0" smtClean="0"/>
              <a:t>(The</a:t>
            </a:r>
            <a:r>
              <a:rPr lang="en-US" i="1" baseline="0" dirty="0" smtClean="0"/>
              <a:t> presenter might use this slide to discuss sub-national issues of malaria and use of treated bednets or this slide can be omitted.)</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 </a:t>
            </a:r>
            <a:r>
              <a:rPr lang="en-US" baseline="0" dirty="0" smtClean="0"/>
              <a:t>declined.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were 28% in 2008</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Around 15% of the rural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of the rural population still use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China has adopted many of the policies tracked by Countdown,</a:t>
            </a:r>
            <a:r>
              <a:rPr lang="en-US" baseline="0" dirty="0" smtClean="0"/>
              <a:t> while others are partially adopted or not adopted.  </a:t>
            </a:r>
            <a:r>
              <a:rPr lang="en-US" sz="1200" kern="1200" dirty="0" smtClean="0">
                <a:solidFill>
                  <a:schemeClr val="tx1"/>
                </a:solidFill>
                <a:latin typeface="+mn-lt"/>
                <a:ea typeface="+mn-ea"/>
                <a:cs typeface="+mn-cs"/>
              </a:rPr>
              <a:t>The country can consider if adopting these or other internationally recommended policies and implementing them at scale will improve coverage of life saving interventions. </a:t>
            </a:r>
            <a:r>
              <a:rPr lang="en-US" baseline="0" dirty="0" smtClean="0"/>
              <a:t>         </a:t>
            </a:r>
            <a:endParaRPr lang="en-US" dirty="0" smtClean="0"/>
          </a:p>
          <a:p>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China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baseline="0" dirty="0" smtClean="0"/>
              <a:t> , and </a:t>
            </a:r>
            <a:r>
              <a:rPr lang="en-US" dirty="0" smtClean="0"/>
              <a:t>Part 2 will describe</a:t>
            </a:r>
            <a:r>
              <a:rPr lang="en-US" baseline="0" dirty="0" smtClean="0"/>
              <a:t> the </a:t>
            </a:r>
            <a:r>
              <a:rPr lang="en-GB" i="0" baseline="0" dirty="0" smtClean="0"/>
              <a:t>China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Chin</a:t>
            </a:r>
            <a:r>
              <a:rPr kumimoji="0" lang="en-US" sz="4300" b="1" i="0" u="none" strike="noStrike" kern="1200" cap="none" spc="0" normalizeH="0" baseline="0" noProof="0" dirty="0" smtClean="0">
                <a:ln>
                  <a:noFill/>
                </a:ln>
                <a:solidFill>
                  <a:srgbClr val="800000"/>
                </a:solidFill>
                <a:effectLst/>
                <a:uLnTx/>
                <a:uFillTx/>
                <a:latin typeface="+mj-lt"/>
                <a:ea typeface="+mj-ea"/>
                <a:cs typeface="Calibri" pitchFamily="34" charset="0"/>
              </a:rPr>
              <a:t>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China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15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13 </a:t>
            </a:r>
            <a:r>
              <a:rPr lang="en-US" sz="2200" dirty="0">
                <a:latin typeface="+mn-lt"/>
              </a:rPr>
              <a:t>deaths per 1000 live births</a:t>
            </a:r>
          </a:p>
          <a:p>
            <a:pPr algn="ctr"/>
            <a:r>
              <a:rPr lang="en-US" sz="2200" dirty="0" smtClean="0">
                <a:latin typeface="+mn-lt"/>
              </a:rPr>
              <a:t>Neonatal mortality rate (NMR) </a:t>
            </a:r>
            <a:r>
              <a:rPr lang="en-US" sz="2200" dirty="0">
                <a:latin typeface="+mn-lt"/>
              </a:rPr>
              <a:t>= 9</a:t>
            </a:r>
            <a:r>
              <a:rPr lang="en-US" sz="2200" dirty="0" smtClean="0">
                <a:latin typeface="+mn-lt"/>
              </a:rPr>
              <a:t>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7" y="1884939"/>
            <a:ext cx="8461643" cy="312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34</a:t>
            </a:r>
            <a:r>
              <a:rPr lang="en-US" sz="2400" dirty="0" smtClean="0">
                <a:latin typeface="+mj-lt"/>
              </a:rPr>
              <a:t>%</a:t>
            </a:r>
          </a:p>
          <a:p>
            <a:r>
              <a:rPr lang="en-US" sz="2400" dirty="0" smtClean="0">
                <a:latin typeface="+mj-lt"/>
              </a:rPr>
              <a:t>Unsafe </a:t>
            </a:r>
            <a:r>
              <a:rPr lang="en-US" sz="2400" dirty="0">
                <a:latin typeface="+mj-lt"/>
              </a:rPr>
              <a:t>abortion – </a:t>
            </a:r>
            <a:r>
              <a:rPr lang="en-US" sz="2400" dirty="0" smtClean="0">
                <a:latin typeface="+mj-lt"/>
              </a:rPr>
              <a:t>12%</a:t>
            </a:r>
          </a:p>
          <a:p>
            <a:r>
              <a:rPr lang="en-US" sz="2400" dirty="0">
                <a:solidFill>
                  <a:prstClr val="black"/>
                </a:solidFill>
                <a:latin typeface="Calibri"/>
              </a:rPr>
              <a:t>Embolism – 12%</a:t>
            </a:r>
            <a:endParaRPr lang="en-US" sz="2400" dirty="0"/>
          </a:p>
          <a:p>
            <a:pPr lvl="0"/>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10%</a:t>
            </a:r>
            <a:endParaRPr lang="en-US" sz="2400" dirty="0">
              <a:solidFill>
                <a:prstClr val="black"/>
              </a:solidFill>
              <a:latin typeface="Calibri"/>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479" y="1431886"/>
            <a:ext cx="5824816"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58%</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15% </a:t>
            </a:r>
            <a:r>
              <a:rPr lang="en-US" sz="2400" dirty="0" smtClean="0">
                <a:latin typeface="+mn-lt"/>
                <a:cs typeface="Calibri" pitchFamily="34" charset="0"/>
              </a:rPr>
              <a:t>Injuries </a:t>
            </a:r>
            <a:r>
              <a:rPr lang="en-US" sz="2400" dirty="0">
                <a:latin typeface="+mn-lt"/>
                <a:cs typeface="Calibri" pitchFamily="34" charset="0"/>
              </a:rPr>
              <a:t>– 8</a:t>
            </a:r>
            <a:r>
              <a:rPr lang="en-US" sz="2400" dirty="0" smtClean="0">
                <a:latin typeface="+mn-lt"/>
                <a:cs typeface="Calibri" pitchFamily="34" charset="0"/>
              </a:rPr>
              <a:t>%</a:t>
            </a:r>
          </a:p>
          <a:p>
            <a:pPr lvl="0">
              <a:defRPr/>
            </a:pPr>
            <a:r>
              <a:rPr lang="en-US" sz="2400" dirty="0" smtClean="0">
                <a:solidFill>
                  <a:prstClr val="black"/>
                </a:solidFill>
                <a:latin typeface="Calibri"/>
                <a:cs typeface="Calibri" pitchFamily="34" charset="0"/>
              </a:rPr>
              <a:t>Meningitis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2%</a:t>
            </a:r>
            <a:endParaRPr lang="en-US" sz="2400" dirty="0">
              <a:solidFill>
                <a:prstClr val="black"/>
              </a:solidFill>
              <a:latin typeface="Calibri"/>
              <a:cs typeface="Calibri" pitchFamily="34" charset="0"/>
            </a:endParaRPr>
          </a:p>
          <a:p>
            <a:pPr>
              <a:defRPr/>
            </a:pPr>
            <a:r>
              <a:rPr lang="en-US" sz="2400" dirty="0" smtClean="0">
                <a:latin typeface="+mn-lt"/>
                <a:cs typeface="Calibri" pitchFamily="34" charset="0"/>
              </a:rPr>
              <a:t>Diarrhoea – 2%</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570" y="1150222"/>
            <a:ext cx="6275994" cy="435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3" y="1086124"/>
            <a:ext cx="7634287" cy="538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14325"/>
            <a:ext cx="77724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673" y="1152508"/>
            <a:ext cx="6791325" cy="523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99" y="1067803"/>
            <a:ext cx="6953251" cy="519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374" y="1137156"/>
            <a:ext cx="7153925" cy="518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49" y="1038208"/>
            <a:ext cx="7343775" cy="549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449" y="1146080"/>
            <a:ext cx="7343775" cy="520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180" y="1196922"/>
            <a:ext cx="7072313" cy="514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305" y="1219019"/>
            <a:ext cx="7358063" cy="49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China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87" y="1291975"/>
            <a:ext cx="7439025" cy="499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4330" y="1000108"/>
            <a:ext cx="6958013" cy="555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550" y="1057258"/>
            <a:ext cx="6896100" cy="547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002" y="1076235"/>
            <a:ext cx="6724650" cy="524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8143" y="1024515"/>
            <a:ext cx="6910388" cy="532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PARTIAL</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28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$379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12%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37%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999182" y="268288"/>
            <a:ext cx="3971636"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1731523"/>
            <a:ext cx="362585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China</a:t>
            </a:r>
            <a:r>
              <a:rPr lang="en-US" sz="2800" dirty="0" smtClean="0">
                <a:cs typeface="Calibri" pitchFamily="34" charset="0"/>
              </a:rPr>
              <a:t> </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651" y="268288"/>
            <a:ext cx="4100800" cy="626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China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12156</TotalTime>
  <Words>2356</Words>
  <Application>Microsoft Macintosh PowerPoint</Application>
  <PresentationFormat>On-screen Show (4:3)</PresentationFormat>
  <Paragraphs>226</Paragraphs>
  <Slides>38</Slides>
  <Notes>38</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689</cp:revision>
  <cp:lastPrinted>2012-06-12T19:26:24Z</cp:lastPrinted>
  <dcterms:created xsi:type="dcterms:W3CDTF">2008-01-10T17:37:13Z</dcterms:created>
  <dcterms:modified xsi:type="dcterms:W3CDTF">2014-12-03T11:10:42Z</dcterms:modified>
</cp:coreProperties>
</file>