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4" r:id="rId40"/>
    <p:sldId id="545" r:id="rId41"/>
    <p:sldId id="546" r:id="rId42"/>
    <p:sldId id="547" r:id="rId43"/>
    <p:sldId id="54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89540" autoAdjust="0"/>
  </p:normalViewPr>
  <p:slideViewPr>
    <p:cSldViewPr snapToGrid="0">
      <p:cViewPr>
        <p:scale>
          <a:sx n="100" d="100"/>
          <a:sy n="100" d="100"/>
        </p:scale>
        <p:origin x="-816" y="-80"/>
      </p:cViewPr>
      <p:guideLst>
        <p:guide orient="horz" pos="2160"/>
        <p:guide pos="2880"/>
      </p:guideLst>
    </p:cSldViewPr>
  </p:slideViewPr>
  <p:outlineViewPr>
    <p:cViewPr>
      <p:scale>
        <a:sx n="33" d="100"/>
        <a:sy n="33" d="100"/>
      </p:scale>
      <p:origin x="246" y="44994"/>
    </p:cViewPr>
  </p:outlineViewPr>
  <p:notesTextViewPr>
    <p:cViewPr>
      <p:scale>
        <a:sx n="100" d="100"/>
        <a:sy n="100" d="100"/>
      </p:scale>
      <p:origin x="0" y="0"/>
    </p:cViewPr>
  </p:notesTextViewPr>
  <p:sorterViewPr>
    <p:cViewPr>
      <p:scale>
        <a:sx n="90" d="100"/>
        <a:sy n="90" d="100"/>
      </p:scale>
      <p:origin x="0" y="6544"/>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Chad,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Chad</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Chad</a:t>
            </a:r>
            <a:r>
              <a:rPr lang="en-US" sz="1200" i="1" kern="1200" baseline="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Chad </a:t>
            </a:r>
            <a:r>
              <a:rPr lang="en-US" i="1" dirty="0" smtClean="0"/>
              <a:t>Under—five child mortality rate </a:t>
            </a:r>
            <a:r>
              <a:rPr lang="en-US" dirty="0" smtClean="0"/>
              <a:t>and </a:t>
            </a:r>
            <a:r>
              <a:rPr lang="en-US" i="1" dirty="0" smtClean="0"/>
              <a:t>Maternal mortality ratio </a:t>
            </a:r>
            <a:r>
              <a:rPr lang="en-US" dirty="0" smtClean="0"/>
              <a:t>are showing little or no progress</a:t>
            </a:r>
            <a:r>
              <a:rPr lang="en-US" baseline="0" dirty="0" smtClean="0"/>
              <a:t> and </a:t>
            </a:r>
            <a:r>
              <a:rPr lang="en-US" dirty="0" smtClean="0"/>
              <a:t>are still very high.  Newer UN</a:t>
            </a:r>
            <a:r>
              <a:rPr lang="en-US" baseline="0" dirty="0" smtClean="0"/>
              <a:t> estimates show an Under-five mortality rate of 169 for 2011.</a:t>
            </a:r>
            <a:endParaRPr lang="en-US" dirty="0" smtClean="0"/>
          </a:p>
          <a:p>
            <a:endParaRPr lang="en-US" baseline="0" dirty="0" smtClean="0"/>
          </a:p>
          <a:p>
            <a:r>
              <a:rPr lang="en-US" baseline="0" dirty="0" smtClean="0"/>
              <a:t>(Note: Updated 2011 child mortality data from “</a:t>
            </a:r>
            <a:r>
              <a:rPr lang="en-ZA" sz="1200" b="0" i="0" kern="1200" dirty="0" smtClean="0">
                <a:solidFill>
                  <a:schemeClr val="tx1"/>
                </a:solidFill>
                <a:effectLst/>
                <a:latin typeface="+mn-lt"/>
                <a:ea typeface="+mn-ea"/>
                <a:cs typeface="+mn-cs"/>
              </a:rPr>
              <a:t>The UN Inter-agency Group for Child Mortality Estimation, 2012”)</a:t>
            </a: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Chad,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26% of child deaths occur in the neonatal period.  Most of these can be prevented.  Post-neonatal deaths can, also,</a:t>
            </a:r>
            <a:r>
              <a:rPr lang="en-US" baseline="0" dirty="0" smtClean="0"/>
              <a:t> mostly be prevented and come from Malaria, Pneumonia, Diarrhoea and HIV/AIDS.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still low.  It’s important to consider </a:t>
            </a:r>
            <a:r>
              <a:rPr lang="en-US" b="1" baseline="0" dirty="0" smtClean="0"/>
              <a:t>how </a:t>
            </a:r>
            <a:r>
              <a:rPr lang="en-US" baseline="0" dirty="0" smtClean="0"/>
              <a:t>to increase coverage,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a:t>
            </a:r>
            <a:r>
              <a:rPr lang="en-US" baseline="0" dirty="0" smtClean="0"/>
              <a:t>7%.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baseline="0" dirty="0" smtClean="0"/>
              <a:t>53% of women attended </a:t>
            </a:r>
            <a:r>
              <a:rPr lang="en-US" i="1" baseline="0" dirty="0" smtClean="0"/>
              <a:t>Antenatal care </a:t>
            </a:r>
            <a:r>
              <a:rPr lang="en-US" baseline="0" dirty="0" smtClean="0"/>
              <a:t>with a skilled health provider at least once during pregnancy.   Far 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C-Section rates </a:t>
            </a:r>
            <a:r>
              <a:rPr lang="en-US" baseline="0" dirty="0" smtClean="0"/>
              <a:t>are still below the minimum needed to save women’s lives.  Data is not available for </a:t>
            </a:r>
            <a:r>
              <a:rPr lang="en-US" i="1" baseline="0" dirty="0" smtClean="0"/>
              <a:t>Postnatal visits </a:t>
            </a:r>
            <a:r>
              <a:rPr lang="en-US" baseline="0" dirty="0" smtClean="0"/>
              <a:t>for mother and for baby or for </a:t>
            </a:r>
            <a:r>
              <a:rPr lang="en-US" i="1" baseline="0" dirty="0" smtClean="0"/>
              <a:t>Women with low body mass.</a:t>
            </a:r>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Chad’s </a:t>
            </a:r>
            <a:r>
              <a:rPr lang="en-US" i="1" dirty="0" smtClean="0"/>
              <a:t>Immunization</a:t>
            </a:r>
            <a:r>
              <a:rPr lang="en-US" dirty="0" smtClean="0"/>
              <a:t> coverage is</a:t>
            </a:r>
            <a:r>
              <a:rPr lang="en-US" baseline="0" dirty="0" smtClean="0"/>
              <a:t> improving, although generally low.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26% of children with suspected pneumonia were taken to </a:t>
            </a:r>
            <a:r>
              <a:rPr lang="en-US" baseline="0" dirty="0" smtClean="0"/>
              <a:t>an appropriate health provider.  31%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of children with diarrhoea were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Chad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Chad</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was only 10% in 2010.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high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are very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has grown, particularly in urban areas</a:t>
            </a:r>
            <a:r>
              <a:rPr lang="en-US" i="1" baseline="0" dirty="0" smtClean="0"/>
              <a:t>.  </a:t>
            </a:r>
            <a:r>
              <a:rPr lang="en-US" baseline="0" dirty="0" smtClean="0"/>
              <a:t>Around 56% 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 of the population are</a:t>
            </a:r>
            <a:r>
              <a:rPr lang="en-US" baseline="0" dirty="0" smtClean="0"/>
              <a:t> </a:t>
            </a:r>
            <a:r>
              <a:rPr lang="en-US" dirty="0" smtClean="0"/>
              <a:t>using unimproved facilities with 62%</a:t>
            </a:r>
            <a:r>
              <a:rPr lang="en-US" baseline="0" dirty="0" smtClean="0"/>
              <a:t> of those </a:t>
            </a:r>
            <a:r>
              <a:rPr lang="en-US" dirty="0" smtClean="0"/>
              <a:t>practicing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Chad</a:t>
            </a:r>
            <a:r>
              <a:rPr lang="en-US" baseline="0" dirty="0" smtClean="0"/>
              <a:t> has fully adopted some of the internationally recommended policies </a:t>
            </a:r>
            <a:r>
              <a:rPr lang="en-US" dirty="0" smtClean="0"/>
              <a:t>tracked by Countdown.</a:t>
            </a:r>
            <a:r>
              <a:rPr lang="en-US" baseline="0" dirty="0" smtClean="0"/>
              <a:t>  Adopting these policies and implementing them at scale can contribute to improved coverage of life saving interventions.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dirty="0" smtClean="0"/>
              <a:t>Antenatal care</a:t>
            </a:r>
            <a:r>
              <a:rPr lang="en-US" i="0" baseline="0" dirty="0" smtClean="0"/>
              <a:t> and</a:t>
            </a:r>
            <a:r>
              <a:rPr lang="en-US" dirty="0" smtClean="0"/>
              <a:t> </a:t>
            </a:r>
            <a:r>
              <a:rPr lang="en-US" i="1" baseline="0" dirty="0" smtClean="0"/>
              <a:t>Skilled birth attendant</a:t>
            </a:r>
            <a:r>
              <a:rPr lang="en-US" baseline="0" dirty="0" smtClean="0"/>
              <a:t>, which depend more on health facilities.  Other</a:t>
            </a:r>
            <a:r>
              <a:rPr lang="en-US" sz="1200" kern="1200" dirty="0" smtClean="0">
                <a:solidFill>
                  <a:srgbClr val="FF0000"/>
                </a:solidFill>
                <a:latin typeface="+mn-lt"/>
                <a:ea typeface="+mn-ea"/>
                <a:cs typeface="+mn-cs"/>
              </a:rPr>
              <a:t> interventions –</a:t>
            </a:r>
            <a:r>
              <a:rPr lang="en-US" sz="1200" kern="1200" baseline="0" dirty="0" smtClean="0">
                <a:solidFill>
                  <a:srgbClr val="FF0000"/>
                </a:solidFill>
                <a:latin typeface="+mn-lt"/>
                <a:ea typeface="+mn-ea"/>
                <a:cs typeface="+mn-cs"/>
              </a:rPr>
              <a:t> </a:t>
            </a:r>
            <a:r>
              <a:rPr lang="en-US" sz="1200" i="1" kern="1200" baseline="0" smtClean="0">
                <a:solidFill>
                  <a:srgbClr val="FF0000"/>
                </a:solidFill>
                <a:latin typeface="+mn-lt"/>
                <a:ea typeface="+mn-ea"/>
                <a:cs typeface="+mn-cs"/>
              </a:rPr>
              <a:t>Demand for f</a:t>
            </a:r>
            <a:r>
              <a:rPr lang="en-US" sz="1200" i="1" kern="1200" smtClean="0">
                <a:solidFill>
                  <a:srgbClr val="FF0000"/>
                </a:solidFill>
                <a:latin typeface="+mn-lt"/>
                <a:ea typeface="+mn-ea"/>
                <a:cs typeface="+mn-cs"/>
              </a:rPr>
              <a:t>amily</a:t>
            </a:r>
            <a:r>
              <a:rPr lang="en-US" sz="1200" i="1" kern="1200" baseline="0" smtClean="0">
                <a:solidFill>
                  <a:srgbClr val="FF0000"/>
                </a:solidFill>
                <a:latin typeface="+mn-lt"/>
                <a:ea typeface="+mn-ea"/>
                <a:cs typeface="+mn-cs"/>
              </a:rPr>
              <a:t> </a:t>
            </a:r>
            <a:r>
              <a:rPr lang="en-US" sz="1200" i="1" kern="1200" baseline="0" dirty="0" smtClean="0">
                <a:solidFill>
                  <a:srgbClr val="FF0000"/>
                </a:solidFill>
                <a:latin typeface="+mn-lt"/>
                <a:ea typeface="+mn-ea"/>
                <a:cs typeface="+mn-cs"/>
              </a:rPr>
              <a:t>planning satisfied</a:t>
            </a:r>
            <a:r>
              <a:rPr lang="en-US" sz="1200" i="1" kern="1200" dirty="0" smtClean="0">
                <a:solidFill>
                  <a:srgbClr val="FF0000"/>
                </a:solidFill>
                <a:latin typeface="+mn-lt"/>
                <a:ea typeface="+mn-ea"/>
                <a:cs typeface="+mn-cs"/>
              </a:rPr>
              <a:t>, Early initiation of breastfeeding</a:t>
            </a:r>
            <a:r>
              <a:rPr lang="en-US" sz="1200" i="0" kern="1200" baseline="0" dirty="0" smtClean="0">
                <a:solidFill>
                  <a:srgbClr val="FF0000"/>
                </a:solidFill>
                <a:latin typeface="+mn-lt"/>
                <a:ea typeface="+mn-ea"/>
                <a:cs typeface="+mn-cs"/>
              </a:rPr>
              <a:t>, that usually depend less on health facilities, </a:t>
            </a:r>
            <a:r>
              <a:rPr lang="en-US" sz="1200" kern="1200" dirty="0" smtClean="0">
                <a:solidFill>
                  <a:srgbClr val="FF0000"/>
                </a:solidFill>
                <a:latin typeface="+mn-lt"/>
                <a:ea typeface="+mn-ea"/>
                <a:cs typeface="+mn-cs"/>
              </a:rPr>
              <a:t>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a:t>
            </a:r>
            <a:r>
              <a:rPr lang="en-US" i="1" dirty="0" smtClean="0"/>
              <a:t>Chad</a:t>
            </a:r>
            <a:r>
              <a:rPr lang="en-US" i="0" dirty="0" smtClean="0"/>
              <a:t> </a:t>
            </a:r>
            <a:r>
              <a:rPr lang="en-US" i="1" baseline="0" dirty="0" smtClean="0"/>
              <a:t>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899770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Chad</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a:t>
            </a:r>
            <a:r>
              <a:rPr lang="en-US" sz="1200" b="0" i="1" kern="1200" dirty="0" err="1" smtClean="0">
                <a:solidFill>
                  <a:schemeClr val="tx1"/>
                </a:solidFill>
                <a:latin typeface="+mn-lt"/>
                <a:ea typeface="+mn-ea"/>
                <a:cs typeface="+mn-cs"/>
              </a:rPr>
              <a:t>bednet</a:t>
            </a:r>
            <a:r>
              <a:rPr lang="en-US" sz="1200" b="0" i="1" kern="1200" dirty="0" smtClean="0">
                <a:solidFill>
                  <a:schemeClr val="tx1"/>
                </a:solidFill>
                <a:latin typeface="+mn-lt"/>
                <a:ea typeface="+mn-ea"/>
                <a:cs typeface="+mn-cs"/>
              </a:rPr>
              <a:t> the previous night (only for countries with endemic malaria)</a:t>
            </a:r>
            <a:endParaRPr lang="en-US" b="0"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Chad</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Chad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169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97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42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98" y="1847850"/>
            <a:ext cx="8650061"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34%</a:t>
            </a:r>
          </a:p>
          <a:p>
            <a:r>
              <a:rPr lang="en-US" sz="2400" dirty="0">
                <a:latin typeface="+mj-lt"/>
              </a:rPr>
              <a:t>Hypertension – 19%</a:t>
            </a:r>
          </a:p>
          <a:p>
            <a:r>
              <a:rPr lang="en-US" sz="2400" dirty="0">
                <a:latin typeface="+mj-lt"/>
              </a:rPr>
              <a:t>Unsafe abortion – 9%</a:t>
            </a:r>
          </a:p>
          <a:p>
            <a:r>
              <a:rPr lang="en-US" sz="2400" dirty="0">
                <a:latin typeface="+mj-lt"/>
              </a:rPr>
              <a:t>Sepsis – 9%</a:t>
            </a: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791" y="1521761"/>
            <a:ext cx="5662742"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26%</a:t>
            </a:r>
          </a:p>
          <a:p>
            <a:pPr>
              <a:defRPr/>
            </a:pPr>
            <a:r>
              <a:rPr lang="en-US" sz="2400" dirty="0" smtClean="0">
                <a:latin typeface="+mn-lt"/>
                <a:cs typeface="Calibri" pitchFamily="34" charset="0"/>
              </a:rPr>
              <a:t>Malaria </a:t>
            </a:r>
            <a:r>
              <a:rPr lang="en-US" sz="2400" dirty="0">
                <a:latin typeface="+mn-lt"/>
                <a:cs typeface="Calibri" pitchFamily="34" charset="0"/>
              </a:rPr>
              <a:t>– </a:t>
            </a:r>
            <a:r>
              <a:rPr lang="en-US" sz="2400" dirty="0" smtClean="0">
                <a:latin typeface="+mn-lt"/>
                <a:cs typeface="Calibri" pitchFamily="34" charset="0"/>
              </a:rPr>
              <a:t>20%</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16%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14%</a:t>
            </a:r>
          </a:p>
          <a:p>
            <a:pPr>
              <a:defRPr/>
            </a:pPr>
            <a:r>
              <a:rPr lang="en-US" sz="2400" dirty="0" smtClean="0">
                <a:latin typeface="+mn-lt"/>
                <a:cs typeface="Calibri" pitchFamily="34" charset="0"/>
              </a:rPr>
              <a:t>HIV/AIDS – 3%</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571" y="1241207"/>
            <a:ext cx="621485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24224"/>
            <a:ext cx="77724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533" y="227433"/>
            <a:ext cx="7540665" cy="578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068" y="1000107"/>
            <a:ext cx="7348538" cy="553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562" y="1000108"/>
            <a:ext cx="7067550" cy="560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318" y="1150796"/>
            <a:ext cx="7158038" cy="518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57487"/>
            <a:ext cx="7410450" cy="53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503" y="1000108"/>
            <a:ext cx="7589222" cy="535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043" y="1111671"/>
            <a:ext cx="6986588" cy="508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218" y="1256826"/>
            <a:ext cx="7234238" cy="484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Chad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124" y="1258542"/>
            <a:ext cx="7239000" cy="488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1012" y="1084083"/>
            <a:ext cx="6724650" cy="559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480" y="1000108"/>
            <a:ext cx="6843713" cy="561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257" y="1114408"/>
            <a:ext cx="652214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005" y="1000109"/>
            <a:ext cx="6824663" cy="551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NO</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PARTIAL</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3.2 </a:t>
            </a:r>
            <a:r>
              <a:rPr lang="en-US" sz="2200" dirty="0"/>
              <a:t>(</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20% </a:t>
            </a:r>
            <a:r>
              <a:rPr lang="en-US" sz="2200" dirty="0" smtClean="0"/>
              <a:t>(2011)</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$62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3</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7</a:t>
            </a:r>
            <a:r>
              <a:rPr lang="en-US" sz="2200" b="1" dirty="0" smtClean="0">
                <a:solidFill>
                  <a:srgbClr val="800000"/>
                </a:solidFill>
              </a:rPr>
              <a:t>3%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$10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$12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991100" y="268288"/>
            <a:ext cx="3937000"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66270" y="1136822"/>
            <a:ext cx="4077730" cy="546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a:t>
            </a:r>
            <a:r>
              <a:rPr lang="en-US" sz="2800" b="1" dirty="0" smtClean="0">
                <a:latin typeface="+mn-lt"/>
                <a:cs typeface="Calibri" pitchFamily="34" charset="0"/>
              </a:rPr>
              <a:t>Chad</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antenatal care and skilled birth attendant.</a:t>
            </a:r>
          </a:p>
          <a:p>
            <a:pPr>
              <a:spcBef>
                <a:spcPts val="600"/>
              </a:spcBef>
              <a:spcAft>
                <a:spcPts val="600"/>
              </a:spcAft>
              <a:defRPr/>
            </a:pPr>
            <a:r>
              <a:rPr lang="en-US" sz="2800" dirty="0" smtClean="0">
                <a:latin typeface="+mn-lt"/>
                <a:cs typeface="Calibri" pitchFamily="34" charset="0"/>
              </a:rPr>
              <a:t>Family planning and early initiation of breastfeeding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r>
              <a:rPr lang="en-US" sz="2800" dirty="0" smtClean="0">
                <a:latin typeface="+mn-lt"/>
                <a:cs typeface="Calibri" pitchFamily="34" charset="0"/>
              </a:rPr>
              <a:t>.</a:t>
            </a:r>
            <a:endParaRPr lang="en-US" sz="2800" dirty="0">
              <a:solidFill>
                <a:srgbClr val="C00000"/>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34" y="268288"/>
            <a:ext cx="4110066" cy="629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Chad </a:t>
            </a:r>
            <a:endParaRPr lang="en-US" sz="4600" dirty="0"/>
          </a:p>
        </p:txBody>
      </p:sp>
    </p:spTree>
    <p:extLst>
      <p:ext uri="{BB962C8B-B14F-4D97-AF65-F5344CB8AC3E}">
        <p14:creationId xmlns:p14="http://schemas.microsoft.com/office/powerpoint/2010/main" val="29988166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Chad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872000" y="1658881"/>
            <a:ext cx="5400000" cy="4881600"/>
          </a:xfrm>
          <a:prstGeom prst="rect">
            <a:avLst/>
          </a:prstGeom>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857164" y="1679766"/>
            <a:ext cx="5429672" cy="4878000"/>
          </a:xfrm>
          <a:prstGeom prst="rect">
            <a:avLst/>
          </a:prstGeom>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46860" y="1296567"/>
            <a:ext cx="6650279" cy="4885200"/>
          </a:xfrm>
          <a:prstGeom prst="rect">
            <a:avLst/>
          </a:prstGeom>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49524" y="1396591"/>
            <a:ext cx="6644952" cy="4860000"/>
          </a:xfrm>
          <a:prstGeom prst="rect">
            <a:avLst/>
          </a:prstGeom>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12019</TotalTime>
  <Words>2953</Words>
  <Application>Microsoft Macintosh PowerPoint</Application>
  <PresentationFormat>On-screen Show (4:3)</PresentationFormat>
  <Paragraphs>258</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Chad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672</cp:revision>
  <cp:lastPrinted>2012-06-12T19:26:24Z</cp:lastPrinted>
  <dcterms:created xsi:type="dcterms:W3CDTF">2008-01-10T17:37:13Z</dcterms:created>
  <dcterms:modified xsi:type="dcterms:W3CDTF">2014-12-03T11:10:06Z</dcterms:modified>
</cp:coreProperties>
</file>