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3" r:id="rId2"/>
    <p:sldId id="544" r:id="rId3"/>
    <p:sldId id="519" r:id="rId4"/>
    <p:sldId id="431" r:id="rId5"/>
    <p:sldId id="435" r:id="rId6"/>
    <p:sldId id="496" r:id="rId7"/>
    <p:sldId id="464" r:id="rId8"/>
    <p:sldId id="521" r:id="rId9"/>
    <p:sldId id="513" r:id="rId10"/>
    <p:sldId id="523" r:id="rId11"/>
    <p:sldId id="517" r:id="rId12"/>
    <p:sldId id="545" r:id="rId13"/>
    <p:sldId id="522" r:id="rId14"/>
    <p:sldId id="390" r:id="rId15"/>
    <p:sldId id="540"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542" r:id="rId38"/>
    <p:sldId id="511" r:id="rId39"/>
    <p:sldId id="546" r:id="rId40"/>
    <p:sldId id="547" r:id="rId41"/>
    <p:sldId id="548" r:id="rId42"/>
    <p:sldId id="549" r:id="rId43"/>
    <p:sldId id="550"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78318" autoAdjust="0"/>
  </p:normalViewPr>
  <p:slideViewPr>
    <p:cSldViewPr snapToGrid="0">
      <p:cViewPr>
        <p:scale>
          <a:sx n="110" d="100"/>
          <a:sy n="110" d="100"/>
        </p:scale>
        <p:origin x="-528" y="-8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6544"/>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Cameroon,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Cameroon</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Cameroon’s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Cameroon </a:t>
            </a:r>
            <a:r>
              <a:rPr lang="en-US" i="1" dirty="0" smtClean="0"/>
              <a:t>Under—five child mortality rate </a:t>
            </a:r>
            <a:r>
              <a:rPr lang="en-US" dirty="0" smtClean="0"/>
              <a:t>and </a:t>
            </a:r>
            <a:r>
              <a:rPr lang="en-US" i="1" dirty="0" smtClean="0"/>
              <a:t>Maternal mortality ratio </a:t>
            </a:r>
            <a:r>
              <a:rPr lang="en-US" dirty="0" smtClean="0"/>
              <a:t>are still high, with little change since 1990.  </a:t>
            </a:r>
          </a:p>
          <a:p>
            <a:r>
              <a:rPr lang="en-US" dirty="0" smtClean="0"/>
              <a:t>Newer UN</a:t>
            </a:r>
            <a:r>
              <a:rPr lang="en-US" baseline="0" dirty="0" smtClean="0"/>
              <a:t> estimates show an Under-five mortality rate of 127 for 2011.</a:t>
            </a:r>
            <a:endParaRPr lang="en-US" dirty="0" smtClean="0"/>
          </a:p>
          <a:p>
            <a:endParaRPr lang="en-US" i="1"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Cameroon,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26% of child deaths occur in the neonatal period.  Most of these can be prevented.  Post-neonatal deaths can, also,</a:t>
            </a:r>
            <a:r>
              <a:rPr lang="en-US" baseline="0" dirty="0" smtClean="0"/>
              <a:t> mostly be prevented and come mainly from Malaria, Pneumonia,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1" baseline="0" dirty="0" smtClean="0"/>
              <a:t>(No data available for Postnatal care)</a:t>
            </a:r>
            <a:endParaRPr lang="en-US"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not changed significantly.  It’s important to know </a:t>
            </a:r>
            <a:r>
              <a:rPr lang="en-US" b="1" baseline="0" dirty="0" smtClean="0"/>
              <a:t>why </a:t>
            </a:r>
            <a:r>
              <a:rPr lang="en-US" baseline="0" dirty="0" smtClean="0"/>
              <a:t>coverage is not increasing,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57%.</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85%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C-Section rates are still below the minimum needed to save women’s lives.  </a:t>
            </a:r>
          </a:p>
          <a:p>
            <a:r>
              <a:rPr lang="en-US" baseline="0" dirty="0" smtClean="0"/>
              <a:t>No data is available for </a:t>
            </a:r>
            <a:r>
              <a:rPr lang="en-US" i="1" baseline="0" dirty="0" smtClean="0"/>
              <a:t>Postnatal visits </a:t>
            </a:r>
            <a:r>
              <a:rPr lang="en-US" baseline="0" dirty="0" smtClean="0"/>
              <a:t>for mom or baby or for </a:t>
            </a:r>
            <a:r>
              <a:rPr lang="en-US" i="1" baseline="0" dirty="0" smtClean="0"/>
              <a:t>Women with low body mass.  </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Cameroon’s </a:t>
            </a:r>
            <a:r>
              <a:rPr lang="en-US" i="1" dirty="0" smtClean="0"/>
              <a:t>Immunization</a:t>
            </a:r>
            <a:r>
              <a:rPr lang="en-US" dirty="0" smtClean="0"/>
              <a:t> coverage has increased but has room for improvement.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 some 30% </a:t>
            </a:r>
            <a:r>
              <a:rPr lang="en-US" sz="1200" kern="1200" dirty="0" smtClean="0">
                <a:solidFill>
                  <a:schemeClr val="tx1"/>
                </a:solidFill>
                <a:latin typeface="+mn-lt"/>
                <a:ea typeface="+mn-ea"/>
                <a:cs typeface="+mn-cs"/>
              </a:rPr>
              <a:t>of children with suspected pneumonia were taken to an appropriate provider</a:t>
            </a:r>
            <a:r>
              <a:rPr lang="en-US" baseline="0" dirty="0" smtClean="0"/>
              <a:t>.  In 2006, 38%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17% of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Cameroon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Cameroon</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prevalence</a:t>
            </a:r>
            <a:r>
              <a:rPr lang="en-US" baseline="0" dirty="0" smtClean="0"/>
              <a:t> remains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1" dirty="0" smtClean="0"/>
              <a:t> Exclusive breastfeeding</a:t>
            </a:r>
            <a:r>
              <a:rPr lang="en-US" dirty="0" smtClean="0"/>
              <a:t> rate</a:t>
            </a:r>
            <a:r>
              <a:rPr lang="en-US" baseline="0" dirty="0" smtClean="0"/>
              <a:t> was 21% in 2006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has grown, especially in rural areas, however, some 48% of rural residents are still without improved drinking water.  Most of those are using surface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of the rural population still practice </a:t>
            </a:r>
            <a:r>
              <a:rPr lang="en-US" i="0" dirty="0" smtClean="0"/>
              <a:t>open defecation</a:t>
            </a:r>
            <a:r>
              <a:rPr lang="en-US" dirty="0" smtClean="0"/>
              <a:t>.  Another 44%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Cameroon has adopted many of the policies being tracked by Countdown.  Requiring specific notification and investigation of maternal deaths can be very useful in identifying ways to prevent future deaths.   Also, incorporating into the routine health services postnatal home visits during the first week of life can help raise coverage</a:t>
            </a:r>
            <a:r>
              <a:rPr lang="en-US" sz="1200" kern="1200" baseline="0" dirty="0" smtClean="0">
                <a:solidFill>
                  <a:schemeClr val="tx1"/>
                </a:solidFill>
                <a:latin typeface="+mn-lt"/>
                <a:ea typeface="+mn-ea"/>
                <a:cs typeface="+mn-cs"/>
              </a:rPr>
              <a:t> for essential newborn interventions.  </a:t>
            </a:r>
            <a:r>
              <a:rPr lang="en-US" sz="1200" kern="1200" dirty="0" smtClean="0">
                <a:solidFill>
                  <a:schemeClr val="tx1"/>
                </a:solidFill>
                <a:latin typeface="+mn-lt"/>
                <a:ea typeface="+mn-ea"/>
                <a:cs typeface="+mn-cs"/>
              </a:rPr>
              <a:t>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Inequality is greatest for </a:t>
            </a:r>
            <a:r>
              <a:rPr lang="en-US" i="1" baseline="0" dirty="0" smtClean="0"/>
              <a:t>Skilled birth attendant and Antenatal care</a:t>
            </a:r>
            <a:r>
              <a:rPr lang="en-US" baseline="0" dirty="0" smtClean="0"/>
              <a:t>, which depend on health facilities. </a:t>
            </a:r>
            <a:r>
              <a:rPr lang="en-US" dirty="0" smtClean="0">
                <a:solidFill>
                  <a:srgbClr val="FF0000"/>
                </a:solidFill>
              </a:rPr>
              <a:t>Only 2 interventions (</a:t>
            </a:r>
            <a:r>
              <a:rPr lang="en-US" i="1" dirty="0" smtClean="0">
                <a:solidFill>
                  <a:srgbClr val="FF0000"/>
                </a:solidFill>
              </a:rPr>
              <a:t>Early initiation of breastfeeding</a:t>
            </a:r>
            <a:r>
              <a:rPr lang="en-US" dirty="0" smtClean="0">
                <a:solidFill>
                  <a:srgbClr val="FF0000"/>
                </a:solidFill>
              </a:rPr>
              <a:t>, and </a:t>
            </a:r>
            <a:r>
              <a:rPr lang="en-US" i="1" dirty="0" smtClean="0">
                <a:solidFill>
                  <a:srgbClr val="FF0000"/>
                </a:solidFill>
              </a:rPr>
              <a:t>ITN use</a:t>
            </a:r>
            <a:r>
              <a:rPr lang="en-US" dirty="0" smtClean="0">
                <a:solidFill>
                  <a:srgbClr val="FF0000"/>
                </a:solidFill>
              </a:rPr>
              <a:t>) show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Cameroon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137865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Cameroon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b="1" kern="1200" smtClean="0">
                    <a:solidFill>
                      <a:schemeClr val="tx1"/>
                    </a:solidFill>
                    <a:latin typeface="+mn-lt"/>
                    <a:ea typeface="+mn-ea"/>
                    <a:cs typeface="+mn-cs"/>
                  </a:rPr>
                  <a:t>NO DATA </a:t>
                </a:r>
                <a:r>
                  <a:rPr lang="en-US" sz="1200" b="1" kern="1200" dirty="0" smtClean="0">
                    <a:solidFill>
                      <a:schemeClr val="tx1"/>
                    </a:solidFill>
                    <a:latin typeface="+mn-lt"/>
                    <a:ea typeface="+mn-ea"/>
                    <a:cs typeface="+mn-cs"/>
                  </a:rPr>
                  <a:t>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Cameroon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Cameroon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95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600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lvl="0" algn="ctr">
              <a:defRPr/>
            </a:pPr>
            <a:r>
              <a:rPr lang="en-US" sz="2200" dirty="0">
                <a:solidFill>
                  <a:prstClr val="black"/>
                </a:solidFill>
                <a:latin typeface="Calibri"/>
              </a:rPr>
              <a:t>Under-five mortality rate (U5MR)= 127 deaths per 1000 live births</a:t>
            </a:r>
          </a:p>
          <a:p>
            <a:pPr lvl="0" algn="ctr"/>
            <a:r>
              <a:rPr lang="en-US" sz="2200" dirty="0">
                <a:solidFill>
                  <a:prstClr val="black"/>
                </a:solidFill>
                <a:latin typeface="Calibri"/>
              </a:rPr>
              <a:t>Infant mortality rate (IMR) = 79 deaths per 1000 live births</a:t>
            </a:r>
          </a:p>
          <a:p>
            <a:pPr lvl="0" algn="ctr"/>
            <a:r>
              <a:rPr lang="en-US" sz="2200" dirty="0">
                <a:solidFill>
                  <a:prstClr val="black"/>
                </a:solidFill>
                <a:latin typeface="Calibri"/>
              </a:rPr>
              <a:t>Neonatal mortality rate (NMR) = 33 deaths per 1000 live births</a:t>
            </a:r>
          </a:p>
          <a:p>
            <a:pPr algn="ctr">
              <a:defRPr/>
            </a:pPr>
            <a:endParaRPr lang="en-US" sz="2400" b="1" dirty="0">
              <a:solidFill>
                <a:srgbClr val="990033"/>
              </a:solidFill>
              <a:latin typeface="+mn-lt"/>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98" y="1850091"/>
            <a:ext cx="8647890" cy="325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Sepsis – 9%</a:t>
            </a:r>
          </a:p>
          <a:p>
            <a:pPr lvl="0"/>
            <a:r>
              <a:rPr lang="en-US" sz="2400" dirty="0">
                <a:solidFill>
                  <a:prstClr val="black"/>
                </a:solidFill>
                <a:latin typeface="Calibri"/>
              </a:rPr>
              <a:t>Unsafe abortion – </a:t>
            </a:r>
            <a:r>
              <a:rPr lang="en-US" sz="2400" dirty="0" smtClean="0">
                <a:solidFill>
                  <a:prstClr val="black"/>
                </a:solidFill>
                <a:latin typeface="Calibri"/>
              </a:rPr>
              <a:t>9%</a:t>
            </a:r>
            <a:endParaRPr lang="en-US" sz="2400" dirty="0" smtClean="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898" y="1366744"/>
            <a:ext cx="5927562" cy="389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26%</a:t>
            </a:r>
          </a:p>
          <a:p>
            <a:pPr>
              <a:defRPr/>
            </a:pPr>
            <a:r>
              <a:rPr lang="en-US" sz="2400" dirty="0" smtClean="0">
                <a:latin typeface="+mn-lt"/>
                <a:cs typeface="Calibri" pitchFamily="34" charset="0"/>
              </a:rPr>
              <a:t>Malaria – 16%</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13%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13%</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570" y="1229300"/>
            <a:ext cx="6323225" cy="435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07" y="1104901"/>
            <a:ext cx="7586031" cy="53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050" y="335211"/>
            <a:ext cx="7114368" cy="561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725" y="1138454"/>
            <a:ext cx="6718238" cy="520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718" y="1076307"/>
            <a:ext cx="6853238" cy="54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051" y="1168535"/>
            <a:ext cx="7036610" cy="5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1155828"/>
            <a:ext cx="7677150" cy="534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431" y="1141743"/>
            <a:ext cx="7389812" cy="524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849" y="1134119"/>
            <a:ext cx="7286625" cy="531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001" y="1152808"/>
            <a:ext cx="7372350" cy="49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Cameroon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493" y="1145312"/>
            <a:ext cx="7405688" cy="498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3393" y="1143000"/>
            <a:ext cx="6719888" cy="543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912" y="1143000"/>
            <a:ext cx="6800850" cy="540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205" y="1000108"/>
            <a:ext cx="6672263" cy="558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652" y="1091661"/>
            <a:ext cx="6991350" cy="537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954088"/>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17.9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29% </a:t>
            </a:r>
            <a:r>
              <a:rPr lang="en-US" sz="2200" dirty="0" smtClean="0"/>
              <a:t>(2000)</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$122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9</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66%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8</a:t>
            </a:r>
            <a:r>
              <a:rPr lang="en-US" sz="2200" b="1" dirty="0" smtClean="0">
                <a:solidFill>
                  <a:srgbClr val="800000"/>
                </a:solidFill>
              </a:rPr>
              <a:t>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$7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99181" y="268288"/>
            <a:ext cx="4006273"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86350" y="1143000"/>
            <a:ext cx="405765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Cameroon</a:t>
            </a: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 wide bars show </a:t>
            </a:r>
            <a:r>
              <a:rPr lang="en-US" sz="2800" b="1" dirty="0" smtClean="0">
                <a:solidFill>
                  <a:srgbClr val="990033"/>
                </a:solidFill>
                <a:cs typeface="Calibri" pitchFamily="34" charset="0"/>
              </a:rPr>
              <a:t>inequalities </a:t>
            </a:r>
            <a:r>
              <a:rPr lang="en-US" sz="2800" b="1" dirty="0">
                <a:solidFill>
                  <a:srgbClr val="990033"/>
                </a:solidFill>
                <a:cs typeface="Calibri" pitchFamily="34" charset="0"/>
              </a:rPr>
              <a:t>in coverage </a:t>
            </a:r>
            <a:r>
              <a:rPr lang="en-US" sz="2800" dirty="0" smtClean="0">
                <a:cs typeface="Calibri" pitchFamily="34" charset="0"/>
              </a:rPr>
              <a:t>for many indicators. </a:t>
            </a:r>
          </a:p>
          <a:p>
            <a:pPr>
              <a:spcBef>
                <a:spcPts val="600"/>
              </a:spcBef>
              <a:spcAft>
                <a:spcPts val="600"/>
              </a:spcAft>
              <a:defRPr/>
            </a:pPr>
            <a:r>
              <a:rPr lang="en-US" sz="2800" dirty="0" smtClean="0">
                <a:cs typeface="Calibri" pitchFamily="34" charset="0"/>
              </a:rPr>
              <a:t>Inequality is greatest for skilled birth attendant and antenatal care.</a:t>
            </a:r>
          </a:p>
          <a:p>
            <a:pPr>
              <a:spcBef>
                <a:spcPts val="600"/>
              </a:spcBef>
              <a:spcAft>
                <a:spcPts val="600"/>
              </a:spcAft>
              <a:defRPr/>
            </a:pPr>
            <a:r>
              <a:rPr lang="en-US" sz="2800" dirty="0" smtClean="0">
                <a:cs typeface="Calibri" pitchFamily="34" charset="0"/>
              </a:rPr>
              <a:t>Only early initiation of breastfeeding and ITN use show smaller </a:t>
            </a:r>
            <a:r>
              <a:rPr lang="en-US" sz="2800" b="1" dirty="0">
                <a:solidFill>
                  <a:schemeClr val="accent2">
                    <a:lumMod val="75000"/>
                  </a:schemeClr>
                </a:solidFill>
                <a:cs typeface="Calibri" pitchFamily="34" charset="0"/>
              </a:rPr>
              <a:t>gaps</a:t>
            </a:r>
            <a:r>
              <a:rPr lang="en-US" sz="2800" dirty="0">
                <a:cs typeface="Calibri" pitchFamily="34" charset="0"/>
              </a:rPr>
              <a:t> </a:t>
            </a:r>
            <a:r>
              <a:rPr lang="en-US" sz="2800" b="1" dirty="0">
                <a:solidFill>
                  <a:schemeClr val="accent2">
                    <a:lumMod val="75000"/>
                  </a:schemeClr>
                </a:solidFill>
                <a:cs typeface="Calibri" pitchFamily="34" charset="0"/>
              </a:rPr>
              <a:t>in coverage.</a:t>
            </a:r>
            <a:endParaRPr lang="en-US" sz="2800" dirty="0">
              <a:solidFill>
                <a:srgbClr val="C00000"/>
              </a:solidFill>
              <a:cs typeface="Calibri" pitchFamily="34" charset="0"/>
            </a:endParaRPr>
          </a:p>
          <a:p>
            <a:pPr>
              <a:spcBef>
                <a:spcPts val="600"/>
              </a:spcBef>
              <a:spcAft>
                <a:spcPts val="600"/>
              </a:spcAft>
              <a:defRPr/>
            </a:pPr>
            <a:endParaRPr lang="en-US" sz="2800" dirty="0">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80" y="268288"/>
            <a:ext cx="4183119" cy="639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Cameroon </a:t>
            </a:r>
            <a:endParaRPr lang="en-US" sz="4600" dirty="0"/>
          </a:p>
        </p:txBody>
      </p:sp>
    </p:spTree>
    <p:extLst>
      <p:ext uri="{BB962C8B-B14F-4D97-AF65-F5344CB8AC3E}">
        <p14:creationId xmlns:p14="http://schemas.microsoft.com/office/powerpoint/2010/main" val="17282067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Cameroon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79202" y="1715633"/>
            <a:ext cx="5385595" cy="4867200"/>
          </a:xfrm>
          <a:prstGeom prst="rect">
            <a:avLst/>
          </a:prstGeom>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57222" y="1663700"/>
            <a:ext cx="5429555" cy="4892400"/>
          </a:xfrm>
          <a:prstGeom prst="rect">
            <a:avLst/>
          </a:prstGeom>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55767" y="1308100"/>
            <a:ext cx="6632465" cy="4885200"/>
          </a:xfrm>
          <a:prstGeom prst="rect">
            <a:avLst/>
          </a:prstGeom>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20119" y="1329267"/>
            <a:ext cx="6703761" cy="4885200"/>
          </a:xfrm>
          <a:prstGeom prst="rect">
            <a:avLst/>
          </a:prstGeom>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12285</TotalTime>
  <Words>2998</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Cameroon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710</cp:revision>
  <cp:lastPrinted>2012-06-12T19:26:24Z</cp:lastPrinted>
  <dcterms:created xsi:type="dcterms:W3CDTF">2008-01-10T17:37:13Z</dcterms:created>
  <dcterms:modified xsi:type="dcterms:W3CDTF">2014-12-03T11:09:25Z</dcterms:modified>
</cp:coreProperties>
</file>