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3" r:id="rId2"/>
    <p:sldId id="544" r:id="rId3"/>
    <p:sldId id="519" r:id="rId4"/>
    <p:sldId id="431" r:id="rId5"/>
    <p:sldId id="435" r:id="rId6"/>
    <p:sldId id="496" r:id="rId7"/>
    <p:sldId id="464" r:id="rId8"/>
    <p:sldId id="521" r:id="rId9"/>
    <p:sldId id="513" r:id="rId10"/>
    <p:sldId id="523" r:id="rId11"/>
    <p:sldId id="517" r:id="rId12"/>
    <p:sldId id="545" r:id="rId13"/>
    <p:sldId id="522" r:id="rId14"/>
    <p:sldId id="390" r:id="rId15"/>
    <p:sldId id="540" r:id="rId16"/>
    <p:sldId id="518" r:id="rId17"/>
    <p:sldId id="500" r:id="rId18"/>
    <p:sldId id="413" r:id="rId19"/>
    <p:sldId id="533"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542" r:id="rId38"/>
    <p:sldId id="511" r:id="rId39"/>
    <p:sldId id="546" r:id="rId40"/>
    <p:sldId id="547" r:id="rId41"/>
    <p:sldId id="548" r:id="rId42"/>
    <p:sldId id="549" r:id="rId43"/>
    <p:sldId id="550"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9" autoAdjust="0"/>
    <p:restoredTop sz="89885" autoAdjust="0"/>
  </p:normalViewPr>
  <p:slideViewPr>
    <p:cSldViewPr snapToGrid="0">
      <p:cViewPr>
        <p:scale>
          <a:sx n="110" d="100"/>
          <a:sy n="110" d="100"/>
        </p:scale>
        <p:origin x="-560" y="-80"/>
      </p:cViewPr>
      <p:guideLst>
        <p:guide orient="horz" pos="2160"/>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6544"/>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5BA-E968-4846-90C0-1FAB4335E5A1}">
      <dsp:nvSpPr>
        <dsp:cNvPr id="0" name=""/>
        <dsp:cNvSpPr/>
      </dsp:nvSpPr>
      <dsp:spPr>
        <a:xfrm>
          <a:off x="0" y="429432"/>
          <a:ext cx="6172199" cy="3857624"/>
        </a:xfrm>
        <a:prstGeom prst="swooshArrow">
          <a:avLst>
            <a:gd name="adj1" fmla="val 25000"/>
            <a:gd name="adj2" fmla="val 25000"/>
          </a:avLst>
        </a:prstGeom>
        <a:solidFill>
          <a:srgbClr val="800000"/>
        </a:solidFill>
        <a:ln>
          <a:solidFill>
            <a:srgbClr val="990033"/>
          </a:solidFill>
        </a:ln>
        <a:effectLst/>
      </dsp:spPr>
      <dsp:style>
        <a:lnRef idx="0">
          <a:scrgbClr r="0" g="0" b="0"/>
        </a:lnRef>
        <a:fillRef idx="1">
          <a:scrgbClr r="0" g="0" b="0"/>
        </a:fillRef>
        <a:effectRef idx="0">
          <a:scrgbClr r="0" g="0" b="0"/>
        </a:effectRef>
        <a:fontRef idx="minor"/>
      </dsp:style>
    </dsp:sp>
    <dsp:sp modelId="{8FB1DDA2-FA8D-46B6-8720-0BE55CAF4124}">
      <dsp:nvSpPr>
        <dsp:cNvPr id="0" name=""/>
        <dsp:cNvSpPr/>
      </dsp:nvSpPr>
      <dsp:spPr>
        <a:xfrm>
          <a:off x="783869" y="3091964"/>
          <a:ext cx="160477" cy="160477"/>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BF024-EA41-4536-B15B-4A443BF5EC65}">
      <dsp:nvSpPr>
        <dsp:cNvPr id="0" name=""/>
        <dsp:cNvSpPr/>
      </dsp:nvSpPr>
      <dsp:spPr>
        <a:xfrm>
          <a:off x="792086" y="3539915"/>
          <a:ext cx="1438122" cy="74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1066800">
            <a:lnSpc>
              <a:spcPct val="90000"/>
            </a:lnSpc>
            <a:spcBef>
              <a:spcPct val="0"/>
            </a:spcBef>
            <a:spcAft>
              <a:spcPct val="35000"/>
            </a:spcAft>
          </a:pPr>
          <a:r>
            <a:rPr lang="en-US" sz="2400" kern="1200" dirty="0" smtClean="0"/>
            <a:t>Country profiles</a:t>
          </a:r>
          <a:endParaRPr lang="en-US" sz="2400" kern="1200" dirty="0"/>
        </a:p>
      </dsp:txBody>
      <dsp:txXfrm>
        <a:off x="792086" y="3539915"/>
        <a:ext cx="1438122" cy="744521"/>
      </dsp:txXfrm>
    </dsp:sp>
    <dsp:sp modelId="{4CAEB872-C42A-4105-A434-59540F30FD16}">
      <dsp:nvSpPr>
        <dsp:cNvPr id="0" name=""/>
        <dsp:cNvSpPr/>
      </dsp:nvSpPr>
      <dsp:spPr>
        <a:xfrm>
          <a:off x="2200389" y="2043462"/>
          <a:ext cx="290093" cy="2900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A5F9C-A9C9-48D9-A0E6-12FCCDC674E2}">
      <dsp:nvSpPr>
        <dsp:cNvPr id="0" name=""/>
        <dsp:cNvSpPr/>
      </dsp:nvSpPr>
      <dsp:spPr>
        <a:xfrm>
          <a:off x="2160247" y="2710522"/>
          <a:ext cx="1728220" cy="157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1066800">
            <a:lnSpc>
              <a:spcPct val="90000"/>
            </a:lnSpc>
            <a:spcBef>
              <a:spcPct val="0"/>
            </a:spcBef>
            <a:spcAft>
              <a:spcPct val="35000"/>
            </a:spcAft>
          </a:pPr>
          <a:r>
            <a:rPr lang="en-US" sz="2400" kern="1200" dirty="0" smtClean="0"/>
            <a:t>Analysis </a:t>
          </a:r>
          <a:br>
            <a:rPr lang="en-US" sz="2400" kern="1200" dirty="0" smtClean="0"/>
          </a:br>
          <a:r>
            <a:rPr lang="en-US" sz="2400" kern="1200" dirty="0" smtClean="0"/>
            <a:t>&amp; events</a:t>
          </a:r>
          <a:endParaRPr lang="en-US" sz="2400" kern="1200" dirty="0"/>
        </a:p>
      </dsp:txBody>
      <dsp:txXfrm>
        <a:off x="2160247" y="2710522"/>
        <a:ext cx="1728220" cy="1573911"/>
      </dsp:txXfrm>
    </dsp:sp>
    <dsp:sp modelId="{5A29896A-97B1-4347-956F-F75F9921F932}">
      <dsp:nvSpPr>
        <dsp:cNvPr id="0" name=""/>
        <dsp:cNvSpPr/>
      </dsp:nvSpPr>
      <dsp:spPr>
        <a:xfrm>
          <a:off x="3903916" y="1405411"/>
          <a:ext cx="401193" cy="4011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EA64-5EA7-4692-919A-4FE3623F63E5}">
      <dsp:nvSpPr>
        <dsp:cNvPr id="0" name=""/>
        <dsp:cNvSpPr/>
      </dsp:nvSpPr>
      <dsp:spPr>
        <a:xfrm>
          <a:off x="3744409" y="2356902"/>
          <a:ext cx="2283718" cy="1855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1066800">
            <a:lnSpc>
              <a:spcPct val="90000"/>
            </a:lnSpc>
            <a:spcBef>
              <a:spcPct val="0"/>
            </a:spcBef>
            <a:spcAft>
              <a:spcPct val="35000"/>
            </a:spcAft>
          </a:pPr>
          <a:r>
            <a:rPr lang="en-US" sz="2400" kern="1200" dirty="0" smtClean="0"/>
            <a:t>Evidence-based planning, budgeting &amp; programs</a:t>
          </a:r>
          <a:endParaRPr lang="en-US" sz="2400" kern="1200" dirty="0"/>
        </a:p>
      </dsp:txBody>
      <dsp:txXfrm>
        <a:off x="3744409" y="2356902"/>
        <a:ext cx="2283718" cy="18555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Central African Republic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The 2014 </a:t>
            </a:r>
            <a:r>
              <a:rPr lang="en-US" i="1" dirty="0" smtClean="0"/>
              <a:t>Countdown profile </a:t>
            </a:r>
            <a:r>
              <a:rPr lang="en-US" i="0" dirty="0" smtClean="0"/>
              <a:t>for Central</a:t>
            </a:r>
            <a:r>
              <a:rPr lang="en-US" i="0" baseline="0" dirty="0" smtClean="0"/>
              <a:t> </a:t>
            </a:r>
            <a:r>
              <a:rPr lang="en-US" i="0" baseline="0" smtClean="0"/>
              <a:t>African Republic </a:t>
            </a:r>
            <a:r>
              <a:rPr lang="en-US" i="0" dirty="0" smtClean="0"/>
              <a:t>has a wide range of data on maternal, newborn and child health.  It</a:t>
            </a:r>
            <a:r>
              <a:rPr lang="en-US" i="0" baseline="0" dirty="0" smtClean="0"/>
              <a:t> includes data for coverage of effective interventions for which there is internationally comparable data, where possible, including trend data.  </a:t>
            </a:r>
            <a:r>
              <a:rPr lang="en-US" i="0" dirty="0" smtClean="0">
                <a:solidFill>
                  <a:srgbClr val="FF0000"/>
                </a:solidFill>
              </a:rPr>
              <a:t>In</a:t>
            </a:r>
            <a:r>
              <a:rPr lang="en-US" i="0" baseline="0" dirty="0" smtClean="0">
                <a:solidFill>
                  <a:srgbClr val="FF0000"/>
                </a:solidFill>
              </a:rPr>
              <a:t> the  2014 Countdown profiles, and in this presentation, all data are the most recent available as of the time the profiles were developed in early 2014</a:t>
            </a:r>
            <a:r>
              <a:rPr lang="en-US" i="0" baseline="0" dirty="0" smtClean="0"/>
              <a:t>, with most data from the last nationally representative household survey.  </a:t>
            </a:r>
            <a:r>
              <a:rPr lang="en-US" i="0" baseline="0" dirty="0" smtClean="0">
                <a:solidFill>
                  <a:srgbClr val="FF0000"/>
                </a:solidFill>
              </a:rPr>
              <a:t>In some cases, more recent data have been released since the profile was published or this presentation was developed.</a:t>
            </a:r>
            <a:endParaRPr lang="en-US" i="0"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dirty="0" smtClean="0">
              <a:solidFill>
                <a:srgbClr val="FF0000"/>
              </a:solidFill>
            </a:endParaRPr>
          </a:p>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904F9C-2DEB-4363-8341-075B64DD8380}" type="slidenum">
              <a:rPr lang="en-US" smtClean="0">
                <a:solidFill>
                  <a:prstClr val="black"/>
                </a:solidFill>
                <a:latin typeface="Calibri" pitchFamily="34" charset="0"/>
                <a:cs typeface="Calibri" pitchFamily="34" charset="0"/>
              </a:rPr>
              <a:pPr eaLnBrk="1" hangingPunct="1"/>
              <a:t>15</a:t>
            </a:fld>
            <a:endParaRPr lang="en-US" dirty="0" smtClean="0">
              <a:solidFill>
                <a:prstClr val="black"/>
              </a:solidFill>
              <a:latin typeface="Calibri" pitchFamily="34" charset="0"/>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r>
              <a:rPr lang="en-US" i="0" baseline="0" dirty="0" smtClean="0"/>
              <a:t>  </a:t>
            </a:r>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Central African Republic’s official mortality statistics.)</a:t>
            </a:r>
          </a:p>
          <a:p>
            <a:r>
              <a:rPr lang="en-US" dirty="0" smtClean="0"/>
              <a:t>Other</a:t>
            </a:r>
            <a:r>
              <a:rPr lang="en-US" baseline="0" dirty="0" smtClean="0"/>
              <a:t> data sources are listed here and include </a:t>
            </a:r>
            <a:r>
              <a:rPr lang="en-US" dirty="0" smtClean="0"/>
              <a:t>country reports.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The Central African Republic 2010 </a:t>
            </a:r>
            <a:r>
              <a:rPr lang="en-US" i="1" dirty="0" smtClean="0"/>
              <a:t>Under—five child mortality rate </a:t>
            </a:r>
            <a:r>
              <a:rPr lang="en-US" dirty="0" smtClean="0"/>
              <a:t>and </a:t>
            </a:r>
            <a:r>
              <a:rPr lang="en-US" i="1" dirty="0" smtClean="0"/>
              <a:t>Maternal mortality ratio </a:t>
            </a:r>
            <a:r>
              <a:rPr lang="en-US" i="1" baseline="0" dirty="0" smtClean="0"/>
              <a:t> </a:t>
            </a:r>
            <a:r>
              <a:rPr lang="en-US" i="0" baseline="0" dirty="0" smtClean="0"/>
              <a:t>are very high with little decline since 1990.  </a:t>
            </a:r>
            <a:r>
              <a:rPr lang="en-US" dirty="0" smtClean="0"/>
              <a:t>Newer UN</a:t>
            </a:r>
            <a:r>
              <a:rPr lang="en-US" baseline="0" dirty="0" smtClean="0"/>
              <a:t> estimates show an </a:t>
            </a:r>
            <a:r>
              <a:rPr lang="en-US" i="1" baseline="0" dirty="0" smtClean="0"/>
              <a:t>Under-five mortality rate</a:t>
            </a:r>
            <a:r>
              <a:rPr lang="en-US" baseline="0" dirty="0" smtClean="0"/>
              <a:t> of 164 for 2011.</a:t>
            </a:r>
            <a:endParaRPr lang="en-US" dirty="0" smtClean="0"/>
          </a:p>
          <a:p>
            <a:endParaRPr lang="en-US" baseline="0" dirty="0" smtClean="0"/>
          </a:p>
          <a:p>
            <a:r>
              <a:rPr lang="en-US" i="1" baseline="0" dirty="0" smtClean="0"/>
              <a:t>(Note: Updated 2011 child mortality data from “</a:t>
            </a:r>
            <a:r>
              <a:rPr lang="en-ZA" sz="1200" b="0" i="1" kern="1200" dirty="0" smtClean="0">
                <a:solidFill>
                  <a:schemeClr val="tx1"/>
                </a:solidFill>
                <a:effectLst/>
                <a:latin typeface="+mn-lt"/>
                <a:ea typeface="+mn-ea"/>
                <a:cs typeface="+mn-cs"/>
              </a:rPr>
              <a:t>The UN Inter-agency Group for Child Mortality Estimation, 2012”)</a:t>
            </a:r>
            <a:endParaRPr lang="en-US" i="1"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a:t>
            </a:r>
            <a:r>
              <a:rPr lang="en-US" i="1" baseline="0" dirty="0" smtClean="0"/>
              <a:t> </a:t>
            </a:r>
            <a:r>
              <a:rPr lang="en-US" dirty="0" smtClean="0"/>
              <a:t>for </a:t>
            </a:r>
            <a:r>
              <a:rPr lang="en-US" i="0" dirty="0" smtClean="0"/>
              <a:t>sub-Saharan Africa, including Central African Republic,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19</a:t>
            </a:fld>
            <a:endParaRPr lang="en-US" dirty="0" smtClean="0">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Some 28% of child deaths occur in the neonatal period.  Most of these can be prevented.  Post-neonatal deaths can, also,</a:t>
            </a:r>
            <a:r>
              <a:rPr lang="en-US" sz="1200" baseline="0" dirty="0" smtClean="0"/>
              <a:t> mostly be prevented and mainly come from Malaria, Pneumonia, and Diarrhoea. </a:t>
            </a:r>
            <a:r>
              <a:rPr lang="en-US" sz="1200" dirty="0" smtClean="0"/>
              <a:t> Some 3% of child deaths </a:t>
            </a:r>
            <a:r>
              <a:rPr lang="en-US" sz="1200" baseline="0" dirty="0" smtClean="0"/>
              <a:t>are AIDS related or caused by accidents.</a:t>
            </a:r>
            <a:endParaRPr lang="en-US" sz="1200"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r>
              <a:rPr lang="en-US" i="0" baseline="0" dirty="0" smtClean="0"/>
              <a:t> </a:t>
            </a:r>
          </a:p>
          <a:p>
            <a:r>
              <a:rPr lang="en-US" baseline="0" dirty="0" smtClean="0"/>
              <a:t>(</a:t>
            </a:r>
            <a:r>
              <a:rPr lang="en-US" i="1" baseline="0" dirty="0" smtClean="0"/>
              <a:t>Please note that updated infant and neonatal mortality rates as of 2011 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greatly along the continuum of care.  It’s useful to consider what delivery strategies are used to deliver these interventions and how</a:t>
            </a:r>
            <a:r>
              <a:rPr lang="en-US" baseline="0" dirty="0" smtClean="0"/>
              <a:t> to overcome </a:t>
            </a:r>
            <a:r>
              <a:rPr lang="en-US" i="0" baseline="0" dirty="0" smtClean="0"/>
              <a:t>barriers to delivery or to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a:t>
            </a:r>
            <a:r>
              <a:rPr lang="en-US" baseline="0" dirty="0" smtClean="0"/>
              <a:t> of </a:t>
            </a:r>
            <a:r>
              <a:rPr lang="en-US" i="1" baseline="0" dirty="0" smtClean="0"/>
              <a:t>Skilled attendant at delivery </a:t>
            </a:r>
            <a:r>
              <a:rPr lang="en-US" baseline="0" dirty="0" smtClean="0"/>
              <a:t>remains low.  It’s important to consider </a:t>
            </a:r>
            <a:r>
              <a:rPr lang="en-US" b="0" i="0" baseline="0" dirty="0" smtClean="0"/>
              <a:t>who </a:t>
            </a:r>
            <a:r>
              <a:rPr lang="en-US" i="0" baseline="0" dirty="0" smtClean="0"/>
              <a:t>still lacks access and </a:t>
            </a:r>
            <a:r>
              <a:rPr lang="en-US" b="0" i="0" baseline="0" dirty="0" smtClean="0"/>
              <a:t>to address quality of care issues.    </a:t>
            </a:r>
            <a:r>
              <a:rPr lang="en-US" i="0" baseline="0" dirty="0" smtClean="0"/>
              <a:t>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is estimated to be only 24%.</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a:t>
            </a:r>
            <a:r>
              <a:rPr lang="en-US" baseline="0" dirty="0" smtClean="0"/>
              <a:t>69% of women were attended at least once by a skilled health provider during pregnancy.  Far fewer women are attending the necessary 4 visits as shown on the next slide.   Quality of care for antenatal care also needs to be considered.</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a:t>
            </a:r>
            <a:r>
              <a:rPr lang="en-US" i="1" baseline="0" dirty="0" smtClean="0"/>
              <a:t>C-Section rates </a:t>
            </a:r>
            <a:r>
              <a:rPr lang="en-US" baseline="0" dirty="0" smtClean="0"/>
              <a:t>are still below the minimum needed to save women’s lives.  Data for </a:t>
            </a:r>
            <a:r>
              <a:rPr lang="en-US" i="1" baseline="0" dirty="0" smtClean="0"/>
              <a:t>Postnatal visits </a:t>
            </a:r>
            <a:r>
              <a:rPr lang="en-US" baseline="0" dirty="0" smtClean="0"/>
              <a:t>for mom or baby and </a:t>
            </a:r>
            <a:r>
              <a:rPr lang="en-US" i="1" baseline="0" dirty="0" smtClean="0"/>
              <a:t>Women with low body mass index</a:t>
            </a:r>
            <a:r>
              <a:rPr lang="en-US" baseline="0" dirty="0" smtClean="0"/>
              <a:t> are not available.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Central Africa Republic’s </a:t>
            </a:r>
            <a:r>
              <a:rPr lang="en-US" i="1" dirty="0" smtClean="0"/>
              <a:t>Immunization</a:t>
            </a:r>
            <a:r>
              <a:rPr lang="en-US" dirty="0" smtClean="0"/>
              <a:t> coverage has show little improvement</a:t>
            </a:r>
            <a:r>
              <a:rPr lang="en-US" baseline="0" dirty="0" smtClean="0"/>
              <a:t> since 2005.</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2006 some 32% </a:t>
            </a:r>
            <a:r>
              <a:rPr lang="en-US" sz="1200" kern="1200" dirty="0" smtClean="0">
                <a:solidFill>
                  <a:schemeClr val="tx1"/>
                </a:solidFill>
                <a:latin typeface="+mn-lt"/>
                <a:ea typeface="+mn-ea"/>
                <a:cs typeface="+mn-cs"/>
              </a:rPr>
              <a:t>of children with suspected pneumonia were taken to an appropriate health provider for treatment.</a:t>
            </a:r>
            <a:r>
              <a:rPr lang="en-US" baseline="0" dirty="0" smtClean="0"/>
              <a:t> </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39</a:t>
            </a:r>
            <a:r>
              <a:rPr lang="en-US" sz="1200" kern="1200" dirty="0" smtClean="0">
                <a:solidFill>
                  <a:schemeClr val="tx1"/>
                </a:solidFill>
                <a:latin typeface="+mn-lt"/>
                <a:ea typeface="+mn-ea"/>
                <a:cs typeface="+mn-cs"/>
              </a:rPr>
              <a:t>% of children with suspected pneumonia received antibiotics.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2006, 47% of children with diarrhoea received </a:t>
            </a:r>
            <a:r>
              <a:rPr lang="en-US" sz="1200" kern="1200" dirty="0" smtClean="0">
                <a:solidFill>
                  <a:schemeClr val="tx1"/>
                </a:solidFill>
                <a:latin typeface="+mn-lt"/>
                <a:ea typeface="+mn-ea"/>
                <a:cs typeface="+mn-cs"/>
              </a:rPr>
              <a:t>increased fluids and continued feeding.  13% were treated with ORS.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Central African Republic might </a:t>
            </a:r>
            <a:r>
              <a:rPr lang="en-US" i="0" dirty="0" smtClean="0"/>
              <a:t>know about the </a:t>
            </a:r>
            <a:r>
              <a:rPr lang="en-US" i="1" dirty="0" smtClean="0"/>
              <a:t>Countdown to 2015 for Maternal,</a:t>
            </a:r>
            <a:r>
              <a:rPr lang="en-US" i="1" baseline="0" dirty="0" smtClean="0"/>
              <a:t> Newborn and Child Health</a:t>
            </a:r>
            <a:r>
              <a:rPr lang="en-US" i="0" dirty="0" smtClean="0"/>
              <a:t>.  The Countdown has been producing individual country profiles since 2005. This slide show is intended to stimulate discussion about country progress in Central African Republic</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few children were sleeping under an insecticide treated bednet</a:t>
            </a:r>
            <a:r>
              <a:rPr lang="en-US" baseline="0" dirty="0" smtClean="0"/>
              <a:t> in 2006.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Underweight and stunting</a:t>
            </a:r>
            <a:r>
              <a:rPr lang="en-US" dirty="0" smtClean="0"/>
              <a:t> rates are still high.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Exclusive breastfeeding</a:t>
            </a:r>
            <a:r>
              <a:rPr lang="en-US" dirty="0" smtClean="0"/>
              <a:t> rates </a:t>
            </a:r>
            <a:r>
              <a:rPr lang="en-US" baseline="0" dirty="0" smtClean="0"/>
              <a:t>improved since 1995, but were still low in 2006</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small improvements in access</a:t>
            </a:r>
            <a:r>
              <a:rPr lang="en-US" baseline="0" dirty="0" smtClean="0"/>
              <a:t> to </a:t>
            </a:r>
            <a:r>
              <a:rPr lang="en-US" i="1" baseline="0" dirty="0" smtClean="0"/>
              <a:t>Improved drinking water.  </a:t>
            </a:r>
            <a:r>
              <a:rPr lang="en-US" baseline="0" dirty="0" smtClean="0"/>
              <a:t> Around 49% of the rural population are still without improved drinking water.</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half of the population lack improved sanitation and 31% of the rural population still practice </a:t>
            </a:r>
            <a:r>
              <a:rPr lang="en-US" i="0" dirty="0" smtClean="0"/>
              <a:t>open defecation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 Few of the policies tracked by Countdown</a:t>
            </a:r>
            <a:r>
              <a:rPr lang="en-US" baseline="0" dirty="0" smtClean="0"/>
              <a:t> have been adopted in the Central African Republic.  Adopting these policies and implementing them at scale can contribute to improved coverage.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These indicators for </a:t>
            </a:r>
            <a:r>
              <a:rPr lang="en-US" i="1" dirty="0" smtClean="0"/>
              <a:t>Systems and financing</a:t>
            </a:r>
            <a:r>
              <a:rPr lang="en-US" dirty="0" smtClean="0"/>
              <a:t> give a</a:t>
            </a:r>
            <a:r>
              <a:rPr lang="en-US" baseline="0" dirty="0" smtClean="0"/>
              <a:t> limited, but useful, picture of system strengths and weaknesses.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1"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1"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pPr defTabSz="931774" eaLnBrk="1" fontAlgn="auto" hangingPunct="1">
              <a:spcBef>
                <a:spcPts val="0"/>
              </a:spcBef>
              <a:spcAft>
                <a:spcPts val="0"/>
              </a:spcAft>
              <a:defRPr/>
            </a:pPr>
            <a:r>
              <a:rPr lang="en-US" dirty="0" smtClean="0"/>
              <a:t>This slide shows coverage levels for the poorest and richest households for a range of interventions along the continuum of care. The poorest 20% is represented by the red dot.  The wealthiest 20% is represented by the</a:t>
            </a:r>
            <a:r>
              <a:rPr lang="en-US" baseline="0" dirty="0" smtClean="0"/>
              <a:t> orange dot. The longer the line between the two groups, the greater the inequality.  </a:t>
            </a:r>
            <a:r>
              <a:rPr lang="en-US" dirty="0" smtClean="0"/>
              <a:t> Inequality is greatest for </a:t>
            </a:r>
            <a:r>
              <a:rPr lang="en-US" i="1" baseline="0" dirty="0" smtClean="0"/>
              <a:t>Skilled birth attendant</a:t>
            </a:r>
            <a:r>
              <a:rPr lang="en-US" baseline="0" dirty="0" smtClean="0"/>
              <a:t> and </a:t>
            </a:r>
            <a:r>
              <a:rPr lang="en-US" i="1" baseline="0" dirty="0" smtClean="0"/>
              <a:t>Antenatal care,</a:t>
            </a:r>
            <a:r>
              <a:rPr lang="en-US" baseline="0" dirty="0" smtClean="0"/>
              <a:t> which are usually dependent on health facilities. For most other interventions there are also large gaps in coverage. </a:t>
            </a:r>
            <a:r>
              <a:rPr lang="en-US" dirty="0" smtClean="0">
                <a:solidFill>
                  <a:srgbClr val="FF0000"/>
                </a:solidFill>
              </a:rPr>
              <a:t>Only 2 interventions (Early initiation of breastfeeding, and Vitamin A) show much smaller gaps in coverage. </a:t>
            </a:r>
            <a:endParaRPr lang="en-US" baseline="0" dirty="0" smtClean="0">
              <a:solidFill>
                <a:srgbClr val="FF0000"/>
              </a:solidFill>
            </a:endParaRPr>
          </a:p>
          <a:p>
            <a:endParaRPr lang="en-US" baseline="0" dirty="0" smtClean="0"/>
          </a:p>
          <a:p>
            <a:r>
              <a:rPr lang="en-US" i="1" baseline="0" dirty="0" smtClean="0"/>
              <a:t>(These figures might differ from other charts due to differences in data sources.)     </a:t>
            </a:r>
          </a:p>
          <a:p>
            <a:endParaRPr lang="en-US" baseline="0" dirty="0" smtClean="0"/>
          </a:p>
          <a:p>
            <a:r>
              <a:rPr lang="en-US" i="1" baseline="0" dirty="0" smtClean="0"/>
              <a:t>(Note: Additional Equity slides for Central African Republic are included as optional at the end of this presentation and are also available on the Countdown website.)</a:t>
            </a:r>
            <a:endParaRPr lang="en-US" i="1" dirty="0" smtClean="0"/>
          </a:p>
          <a:p>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39</a:t>
            </a:fld>
            <a:endParaRPr lang="en-US" dirty="0"/>
          </a:p>
        </p:txBody>
      </p:sp>
    </p:spTree>
    <p:extLst>
      <p:ext uri="{BB962C8B-B14F-4D97-AF65-F5344CB8AC3E}">
        <p14:creationId xmlns:p14="http://schemas.microsoft.com/office/powerpoint/2010/main" val="3761089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dirty="0" smtClean="0"/>
              <a:t>,</a:t>
            </a:r>
            <a:r>
              <a:rPr lang="en-US" i="0" baseline="0" dirty="0" smtClean="0"/>
              <a:t> and </a:t>
            </a:r>
            <a:r>
              <a:rPr lang="en-US" dirty="0" smtClean="0"/>
              <a:t>Part 2 will describe</a:t>
            </a:r>
            <a:r>
              <a:rPr lang="en-US" baseline="0" dirty="0" smtClean="0"/>
              <a:t> the </a:t>
            </a:r>
            <a:r>
              <a:rPr lang="en-GB" i="0" baseline="0" dirty="0" smtClean="0"/>
              <a:t>Central African Republic</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bednet the previous night (only for countries with endemic malaria)</a:t>
            </a:r>
            <a:endParaRPr lang="en-US" b="0" i="1"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p>
              <a:p>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14:m>
                  <m:oMathPara xmlns="" xmlns:m="http://schemas.openxmlformats.org/officeDocument/2006/math">
                    <m:oMathParaPr>
                      <m:jc m:val="centerGroup"/>
                    </m:oMathParaPr>
                    <m:oMath xmlns:m="http://schemas.openxmlformats.org/officeDocument/2006/math">
                      <m:r>
                        <a:rPr lang="en-US" sz="1200" i="1" kern="1200" smtClean="0">
                          <a:solidFill>
                            <a:schemeClr val="tx1"/>
                          </a:solidFill>
                          <a:effectLst/>
                          <a:latin typeface="Cambria Math"/>
                          <a:ea typeface="+mn-ea"/>
                          <a:cs typeface="+mn-cs"/>
                        </a:rPr>
                        <m:t>𝐶𝐶𝐼</m:t>
                      </m:r>
                      <m:r>
                        <a:rPr lang="en-US" sz="1200" i="1" kern="1200" smtClean="0">
                          <a:solidFill>
                            <a:schemeClr val="tx1"/>
                          </a:solidFill>
                          <a:effectLst/>
                          <a:latin typeface="Cambria Math"/>
                          <a:ea typeface="+mn-ea"/>
                          <a:cs typeface="+mn-cs"/>
                        </a:rPr>
                        <m:t>=</m:t>
                      </m:r>
                      <m:f>
                        <m:fPr>
                          <m:type m:val="skw"/>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1</m:t>
                          </m:r>
                        </m:num>
                        <m:den>
                          <m:r>
                            <a:rPr lang="en-US" sz="1200" i="1" kern="1200">
                              <a:solidFill>
                                <a:schemeClr val="tx1"/>
                              </a:solidFill>
                              <a:effectLst/>
                              <a:latin typeface="Cambria Math"/>
                              <a:ea typeface="+mn-ea"/>
                              <a:cs typeface="+mn-cs"/>
                            </a:rPr>
                            <m:t>4</m:t>
                          </m:r>
                        </m:den>
                      </m:f>
                      <m:d>
                        <m:dPr>
                          <m:ctrlPr>
                            <a:rPr lang="en-US" sz="1200" i="1" kern="1200">
                              <a:solidFill>
                                <a:schemeClr val="tx1"/>
                              </a:solidFill>
                              <a:effectLst/>
                              <a:latin typeface="Cambria Math"/>
                              <a:ea typeface="+mn-ea"/>
                              <a:cs typeface="+mn-cs"/>
                            </a:rPr>
                          </m:ctrlPr>
                        </m:dPr>
                        <m:e>
                          <m:r>
                            <a:rPr lang="en-US" sz="1200" i="1" kern="1200">
                              <a:solidFill>
                                <a:schemeClr val="tx1"/>
                              </a:solidFill>
                              <a:effectLst/>
                              <a:latin typeface="Cambria Math"/>
                              <a:ea typeface="+mn-ea"/>
                              <a:cs typeface="+mn-cs"/>
                            </a:rPr>
                            <m:t>𝐹𝑃𝑆</m:t>
                          </m:r>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𝑆𝐵𝐴</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𝐴𝑁𝐶𝑆</m:t>
                              </m:r>
                            </m:num>
                            <m:den>
                              <m:r>
                                <a:rPr lang="en-US" sz="1200" i="1" kern="1200">
                                  <a:solidFill>
                                    <a:schemeClr val="tx1"/>
                                  </a:solidFill>
                                  <a:effectLst/>
                                  <a:latin typeface="Cambria Math"/>
                                  <a:ea typeface="+mn-ea"/>
                                  <a:cs typeface="+mn-cs"/>
                                </a:rPr>
                                <m:t>2</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2</m:t>
                              </m:r>
                              <m:r>
                                <a:rPr lang="en-US" sz="1200" i="1" kern="1200">
                                  <a:solidFill>
                                    <a:schemeClr val="tx1"/>
                                  </a:solidFill>
                                  <a:effectLst/>
                                  <a:latin typeface="Cambria Math"/>
                                  <a:ea typeface="+mn-ea"/>
                                  <a:cs typeface="+mn-cs"/>
                                </a:rPr>
                                <m:t>𝐷𝑃𝑇</m:t>
                              </m:r>
                              <m:r>
                                <a:rPr lang="en-US" sz="1200" i="1" kern="1200">
                                  <a:solidFill>
                                    <a:schemeClr val="tx1"/>
                                  </a:solidFill>
                                  <a:effectLst/>
                                  <a:latin typeface="Cambria Math"/>
                                  <a:ea typeface="+mn-ea"/>
                                  <a:cs typeface="+mn-cs"/>
                                </a:rPr>
                                <m:t>3+</m:t>
                              </m:r>
                              <m:r>
                                <a:rPr lang="en-US" sz="1200" i="1" kern="1200">
                                  <a:solidFill>
                                    <a:schemeClr val="tx1"/>
                                  </a:solidFill>
                                  <a:effectLst/>
                                  <a:latin typeface="Cambria Math"/>
                                  <a:ea typeface="+mn-ea"/>
                                  <a:cs typeface="+mn-cs"/>
                                </a:rPr>
                                <m:t>𝑀𝑆𝐿</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𝐵𝐶𝐺</m:t>
                              </m:r>
                            </m:num>
                            <m:den>
                              <m:r>
                                <a:rPr lang="en-US" sz="1200" i="1" kern="1200">
                                  <a:solidFill>
                                    <a:schemeClr val="tx1"/>
                                  </a:solidFill>
                                  <a:effectLst/>
                                  <a:latin typeface="Cambria Math"/>
                                  <a:ea typeface="+mn-ea"/>
                                  <a:cs typeface="+mn-cs"/>
                                </a:rPr>
                                <m:t>4</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𝑂𝑅𝑇</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𝐶𝑃𝑁𝑀</m:t>
                              </m:r>
                            </m:num>
                            <m:den>
                              <m:r>
                                <a:rPr lang="en-US" sz="1200" i="1" kern="1200">
                                  <a:solidFill>
                                    <a:schemeClr val="tx1"/>
                                  </a:solidFill>
                                  <a:effectLst/>
                                  <a:latin typeface="Cambria Math"/>
                                  <a:ea typeface="+mn-ea"/>
                                  <a:cs typeface="+mn-cs"/>
                                </a:rPr>
                                <m:t>2</m:t>
                              </m:r>
                            </m:den>
                          </m:f>
                        </m:e>
                      </m:d>
                      <m:r>
                        <a:rPr lang="en-US" sz="1200" i="1" kern="1200">
                          <a:solidFill>
                            <a:schemeClr val="tx1"/>
                          </a:solidFill>
                          <a:effectLst/>
                          <a:latin typeface="Cambria Math"/>
                          <a:ea typeface="+mn-ea"/>
                          <a:cs typeface="+mn-cs"/>
                        </a:rPr>
                        <m:t>.</m:t>
                      </m:r>
                    </m:oMath>
                  </m:oMathPara>
                </a14:m>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i="1" kern="1200" dirty="0" smtClean="0">
                    <a:solidFill>
                      <a:schemeClr val="tx1"/>
                    </a:solidFill>
                    <a:latin typeface="+mn-lt"/>
                    <a:ea typeface="+mn-ea"/>
                    <a:cs typeface="+mn-cs"/>
                  </a:rPr>
                  <a:t>(Composite coverage is a weighted mean of eight interventions selected to</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cover four domains: contraception, pregnancy and delivery, immunization and</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care of common childhood diseases. It was created to present an overall</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r>
                  <a:rPr lang="en-US" sz="1200" i="0" kern="1200" dirty="0" smtClean="0">
                    <a:solidFill>
                      <a:schemeClr val="tx1"/>
                    </a:solidFill>
                    <a:effectLst/>
                    <a:latin typeface="Cambria Math"/>
                    <a:ea typeface="+mn-ea"/>
                    <a:cs typeface="+mn-cs"/>
                  </a:rPr>
                  <a:t>                                                             𝐶𝐶𝐼=</a:t>
                </a:r>
                <a:r>
                  <a:rPr lang="en-US" sz="1200" i="0" kern="1200" dirty="0">
                    <a:solidFill>
                      <a:schemeClr val="tx1"/>
                    </a:solidFill>
                    <a:effectLst/>
                    <a:latin typeface="Cambria Math"/>
                    <a:ea typeface="+mn-ea"/>
                    <a:cs typeface="+mn-cs"/>
                  </a:rPr>
                  <a:t>1⁄4 (𝐹𝑃𝑆+(𝑆𝐵𝐴+𝐴𝑁𝐶𝑆)/2+(2𝐷𝑃𝑇3+𝑀𝑆𝐿+𝐵𝐶𝐺)/4+(𝑂𝑅𝑇+𝐶𝑃𝑁𝑀)/2).</a:t>
                </a:r>
                <a:endParaRPr lang="en-US" sz="120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p:txBody>
          </p:sp>
        </mc:Fallback>
      </mc:AlternateContent>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lnSpcReduction="20000"/>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dirty="0" smtClean="0">
                <a:solidFill>
                  <a:srgbClr val="800000"/>
                </a:solidFill>
                <a:latin typeface="+mj-lt"/>
                <a:ea typeface="+mj-ea"/>
                <a:cs typeface="Calibri" pitchFamily="34" charset="0"/>
              </a:rPr>
              <a:t>Central African Republic</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a:t>
            </a:r>
            <a:r>
              <a:rPr lang="en-US" sz="2200" dirty="0" smtClean="0"/>
              <a:t>Contribute </a:t>
            </a:r>
            <a:r>
              <a:rPr lang="en-US" sz="2200" dirty="0"/>
              <a:t>to 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Central African Republic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8604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5486400" y="268288"/>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Mortality</a:t>
            </a:r>
            <a:endParaRPr lang="en-US" sz="3600" b="1" dirty="0">
              <a:solidFill>
                <a:srgbClr val="FFFFFF"/>
              </a:solidFill>
              <a:latin typeface="Calibri" pitchFamily="34" charset="0"/>
              <a:cs typeface="Calibri" pitchFamily="34" charset="0"/>
            </a:endParaRPr>
          </a:p>
        </p:txBody>
      </p:sp>
      <p:sp>
        <p:nvSpPr>
          <p:cNvPr id="4" name="Rectangle 7"/>
          <p:cNvSpPr>
            <a:spLocks noChangeArrowheads="1"/>
          </p:cNvSpPr>
          <p:nvPr/>
        </p:nvSpPr>
        <p:spPr bwMode="auto">
          <a:xfrm>
            <a:off x="197225" y="1190103"/>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2010:</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257598" y="5202891"/>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a:solidFill>
                  <a:srgbClr val="990033"/>
                </a:solidFill>
                <a:latin typeface="+mn-lt"/>
                <a:cs typeface="Calibri" pitchFamily="34" charset="0"/>
              </a:rPr>
              <a:t>2011 child mortality data was released in late 2012</a:t>
            </a:r>
            <a:r>
              <a:rPr lang="en-US" sz="2400" b="1" dirty="0" smtClean="0">
                <a:solidFill>
                  <a:srgbClr val="990033"/>
                </a:solidFill>
                <a:latin typeface="+mn-lt"/>
                <a:cs typeface="Calibri" pitchFamily="34" charset="0"/>
              </a:rPr>
              <a:t>:</a:t>
            </a:r>
          </a:p>
          <a:p>
            <a:pPr lvl="0" algn="ctr">
              <a:defRPr/>
            </a:pPr>
            <a:r>
              <a:rPr lang="en-US" sz="2200" dirty="0">
                <a:solidFill>
                  <a:prstClr val="black"/>
                </a:solidFill>
                <a:latin typeface="Calibri"/>
              </a:rPr>
              <a:t>Under-five mortality rate (U5MR)= 164 deaths per 1000 live births</a:t>
            </a:r>
          </a:p>
          <a:p>
            <a:pPr lvl="0" algn="ctr"/>
            <a:r>
              <a:rPr lang="en-US" sz="2200" dirty="0">
                <a:solidFill>
                  <a:prstClr val="black"/>
                </a:solidFill>
                <a:latin typeface="Calibri"/>
              </a:rPr>
              <a:t>Infant mortality rate (IMR) = 108 deaths per 1000 live births</a:t>
            </a:r>
          </a:p>
          <a:p>
            <a:pPr lvl="0" algn="ctr"/>
            <a:r>
              <a:rPr lang="en-US" sz="2200" dirty="0">
                <a:solidFill>
                  <a:prstClr val="black"/>
                </a:solidFill>
                <a:latin typeface="Calibri"/>
              </a:rPr>
              <a:t>Neonatal mortality rate (NMR) = 46 deaths per 1000 live births</a:t>
            </a:r>
          </a:p>
          <a:p>
            <a:pPr algn="ctr">
              <a:defRPr/>
            </a:pPr>
            <a:endParaRPr lang="en-US" sz="2400" b="1" dirty="0">
              <a:solidFill>
                <a:srgbClr val="990033"/>
              </a:solidFill>
              <a:latin typeface="+mn-lt"/>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225" y="1836784"/>
            <a:ext cx="8686395" cy="330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5338" y="2042573"/>
            <a:ext cx="2933979"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direct causes:</a:t>
            </a:r>
            <a:endParaRPr lang="en-US" sz="2400" b="1" dirty="0">
              <a:solidFill>
                <a:srgbClr val="990033"/>
              </a:solidFill>
              <a:latin typeface="+mn-lt"/>
              <a:cs typeface="Calibri" pitchFamily="34" charset="0"/>
            </a:endParaRPr>
          </a:p>
          <a:p>
            <a:r>
              <a:rPr lang="en-US" sz="2400" dirty="0">
                <a:latin typeface="+mn-lt"/>
              </a:rPr>
              <a:t>Haemorrhage – </a:t>
            </a:r>
            <a:r>
              <a:rPr lang="en-US" sz="2400" dirty="0" smtClean="0">
                <a:latin typeface="+mn-lt"/>
              </a:rPr>
              <a:t>34%</a:t>
            </a:r>
            <a:endParaRPr lang="en-US" sz="2400" dirty="0">
              <a:latin typeface="+mn-lt"/>
            </a:endParaRPr>
          </a:p>
          <a:p>
            <a:r>
              <a:rPr lang="en-US" sz="2400" dirty="0">
                <a:latin typeface="+mn-lt"/>
              </a:rPr>
              <a:t>Hypertension – </a:t>
            </a:r>
            <a:r>
              <a:rPr lang="en-US" sz="2400" dirty="0" smtClean="0">
                <a:latin typeface="+mn-lt"/>
              </a:rPr>
              <a:t>19%</a:t>
            </a:r>
          </a:p>
          <a:p>
            <a:r>
              <a:rPr lang="en-US" sz="2400" dirty="0" smtClean="0">
                <a:latin typeface="+mn-lt"/>
              </a:rPr>
              <a:t>Sepsis – 9%</a:t>
            </a:r>
          </a:p>
          <a:p>
            <a:pPr lvl="0"/>
            <a:r>
              <a:rPr lang="en-US" sz="2400" dirty="0">
                <a:solidFill>
                  <a:prstClr val="black"/>
                </a:solidFill>
                <a:latin typeface="Calibri"/>
              </a:rPr>
              <a:t>Unsafe abortion – </a:t>
            </a:r>
            <a:r>
              <a:rPr lang="en-US" sz="2400" dirty="0" smtClean="0">
                <a:solidFill>
                  <a:prstClr val="black"/>
                </a:solidFill>
                <a:latin typeface="Calibri"/>
              </a:rPr>
              <a:t>9%</a:t>
            </a:r>
            <a:endParaRPr lang="en-US" sz="2400" dirty="0" smtClean="0">
              <a:latin typeface="+mn-lt"/>
            </a:endParaRPr>
          </a:p>
          <a:p>
            <a:pPr>
              <a:defRPr/>
            </a:pPr>
            <a:endParaRPr lang="en-US" sz="2000" i="1" dirty="0">
              <a:latin typeface="+mn-lt"/>
              <a:cs typeface="Calibri" pitchFamily="34" charset="0"/>
            </a:endParaRPr>
          </a:p>
          <a:p>
            <a:pPr marL="457200" indent="-457200">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Understanding the cause of death distribution </a:t>
            </a:r>
            <a:r>
              <a:rPr lang="en-US" sz="2800" dirty="0" smtClean="0">
                <a:latin typeface="Calibri" pitchFamily="34" charset="0"/>
                <a:cs typeface="Calibri" pitchFamily="34" charset="0"/>
              </a:rPr>
              <a:t>is important for program development and monitoring</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5069250" y="268288"/>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Cause of death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9317" y="1428750"/>
            <a:ext cx="5880859"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41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52739" y="2042573"/>
            <a:ext cx="25408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a:latin typeface="+mn-lt"/>
                <a:cs typeface="Calibri" pitchFamily="34" charset="0"/>
              </a:rPr>
              <a:t>Neonatal – </a:t>
            </a:r>
            <a:r>
              <a:rPr lang="en-US" sz="2400" dirty="0" smtClean="0">
                <a:latin typeface="+mn-lt"/>
                <a:cs typeface="Calibri" pitchFamily="34" charset="0"/>
              </a:rPr>
              <a:t>28%</a:t>
            </a:r>
          </a:p>
          <a:p>
            <a:pPr>
              <a:defRPr/>
            </a:pPr>
            <a:r>
              <a:rPr lang="en-US" sz="2400" dirty="0" smtClean="0">
                <a:latin typeface="+mn-lt"/>
                <a:cs typeface="Calibri" pitchFamily="34" charset="0"/>
              </a:rPr>
              <a:t>Malaria – 26%</a:t>
            </a:r>
          </a:p>
          <a:p>
            <a:pPr lvl="0">
              <a:defRPr/>
            </a:pPr>
            <a:r>
              <a:rPr lang="en-US" sz="2400" dirty="0">
                <a:solidFill>
                  <a:prstClr val="black"/>
                </a:solidFill>
                <a:latin typeface="Calibri"/>
                <a:cs typeface="Calibri" pitchFamily="34" charset="0"/>
              </a:rPr>
              <a:t>Pneumonia – 13%</a:t>
            </a:r>
          </a:p>
          <a:p>
            <a:pPr>
              <a:defRPr/>
            </a:pPr>
            <a:r>
              <a:rPr lang="en-US" sz="2400" dirty="0" smtClean="0">
                <a:latin typeface="+mn-lt"/>
                <a:cs typeface="Calibri" pitchFamily="34" charset="0"/>
              </a:rPr>
              <a:t>Diarrhoea – 10%</a:t>
            </a: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5052625" y="268288"/>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Cause of death</a:t>
            </a:r>
            <a:endParaRPr lang="en-US" sz="3600" b="1" dirty="0">
              <a:solidFill>
                <a:srgbClr val="FFFFFF"/>
              </a:solidFill>
              <a:latin typeface="Calibri" pitchFamily="34" charset="0"/>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7740" y="1356773"/>
            <a:ext cx="6323188" cy="436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2012.</a:t>
            </a:r>
            <a:endParaRPr lang="en-US" dirty="0"/>
          </a:p>
        </p:txBody>
      </p:sp>
      <p:sp>
        <p:nvSpPr>
          <p:cNvPr id="10" name="Rectangle 8"/>
          <p:cNvSpPr>
            <a:spLocks noChangeArrowheads="1"/>
          </p:cNvSpPr>
          <p:nvPr/>
        </p:nvSpPr>
        <p:spPr bwMode="auto">
          <a:xfrm>
            <a:off x="4718735" y="268562"/>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 y="1104706"/>
            <a:ext cx="7639050" cy="542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25516" y="6009444"/>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592" y="423854"/>
            <a:ext cx="6980907" cy="55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121" y="1057258"/>
            <a:ext cx="7044432" cy="543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4324" y="1162050"/>
            <a:ext cx="7058025" cy="5419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068" y="1095358"/>
            <a:ext cx="7348538" cy="532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2012.</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9" y="1143994"/>
            <a:ext cx="7415251" cy="533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712" y="1152508"/>
            <a:ext cx="7201056" cy="510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312" y="1124812"/>
            <a:ext cx="7188550" cy="523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50" y="1276332"/>
            <a:ext cx="7317943" cy="48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Central African Republic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12" y="1192692"/>
            <a:ext cx="7410450" cy="499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805" y="1076309"/>
            <a:ext cx="6977063" cy="545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123950"/>
            <a:ext cx="6858000" cy="544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803" y="1038209"/>
            <a:ext cx="6545180" cy="551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893" y="1026528"/>
            <a:ext cx="7100888" cy="556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954088"/>
            <a:ext cx="82296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PARTIAL </a:t>
            </a:r>
            <a:r>
              <a:rPr lang="en-US" sz="2400" dirty="0" smtClean="0"/>
              <a:t>- Maternity protection in accordance with Convention 183</a:t>
            </a:r>
          </a:p>
          <a:p>
            <a:r>
              <a:rPr lang="en-US" sz="2400" b="1" dirty="0" smtClean="0">
                <a:solidFill>
                  <a:srgbClr val="800000"/>
                </a:solidFill>
              </a:rPr>
              <a:t>NO</a:t>
            </a:r>
            <a:r>
              <a:rPr lang="en-US" sz="2400" dirty="0" smtClean="0"/>
              <a:t> - Specific notifications of maternal deaths </a:t>
            </a:r>
          </a:p>
          <a:p>
            <a:r>
              <a:rPr lang="en-US" sz="2400" b="1" dirty="0" smtClean="0">
                <a:solidFill>
                  <a:srgbClr val="800000"/>
                </a:solidFill>
              </a:rPr>
              <a:t>YES </a:t>
            </a:r>
            <a:r>
              <a:rPr lang="en-US" sz="2400" dirty="0" smtClean="0"/>
              <a:t>- Midwifery personnel authorized to administer core set of life saving interventions</a:t>
            </a:r>
            <a:r>
              <a:rPr lang="en-US" sz="2400" dirty="0"/>
              <a:t> </a:t>
            </a:r>
          </a:p>
          <a:p>
            <a:r>
              <a:rPr lang="en-US" sz="2400" b="1" dirty="0" smtClean="0">
                <a:solidFill>
                  <a:srgbClr val="800000"/>
                </a:solidFill>
              </a:rPr>
              <a:t>NO </a:t>
            </a:r>
            <a:r>
              <a:rPr lang="en-US" sz="2400" dirty="0" smtClean="0"/>
              <a:t>- International Code of Marketing of Breastmilk Substitutes</a:t>
            </a:r>
          </a:p>
          <a:p>
            <a:r>
              <a:rPr lang="en-US" sz="2400" b="1" dirty="0" smtClean="0">
                <a:solidFill>
                  <a:srgbClr val="800000"/>
                </a:solidFill>
              </a:rPr>
              <a:t>NO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NO</a:t>
            </a:r>
            <a:r>
              <a:rPr lang="en-US" sz="2400" dirty="0" smtClean="0"/>
              <a:t> </a:t>
            </a:r>
            <a:r>
              <a:rPr lang="en-US" sz="2400" dirty="0"/>
              <a:t>- </a:t>
            </a:r>
            <a:r>
              <a:rPr lang="en-US" sz="2400" dirty="0" smtClean="0"/>
              <a:t>Community treatment of pneumonia with antibiotics</a:t>
            </a:r>
          </a:p>
          <a:p>
            <a:r>
              <a:rPr lang="en-US" sz="2400" b="1" dirty="0">
                <a:solidFill>
                  <a:srgbClr val="800000"/>
                </a:solidFill>
              </a:rPr>
              <a:t>PARTIAL </a:t>
            </a:r>
            <a:r>
              <a:rPr lang="en-US" sz="2400" dirty="0" smtClean="0"/>
              <a:t>- 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514862"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Yes</a:t>
            </a:r>
          </a:p>
          <a:p>
            <a:pPr>
              <a:spcBef>
                <a:spcPts val="0"/>
              </a:spcBef>
              <a:spcAft>
                <a:spcPts val="600"/>
              </a:spcAft>
              <a:buClr>
                <a:srgbClr val="800000"/>
              </a:buClr>
            </a:pPr>
            <a:r>
              <a:rPr lang="en-US" sz="2200" dirty="0"/>
              <a:t>Density of doctors, nurses and midwives (per 10,000 </a:t>
            </a:r>
            <a:r>
              <a:rPr lang="en-US" sz="2200" dirty="0" smtClean="0"/>
              <a:t>population):   </a:t>
            </a:r>
            <a:r>
              <a:rPr lang="en-US" sz="2200" b="1" dirty="0" smtClean="0">
                <a:solidFill>
                  <a:srgbClr val="800000"/>
                </a:solidFill>
              </a:rPr>
              <a:t>4.9 </a:t>
            </a:r>
            <a:r>
              <a:rPr lang="en-US" sz="2200" dirty="0"/>
              <a:t>(</a:t>
            </a:r>
            <a:r>
              <a:rPr lang="en-US" sz="2200" dirty="0" smtClean="0"/>
              <a:t>2004)</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smtClean="0">
                <a:solidFill>
                  <a:srgbClr val="800000"/>
                </a:solidFill>
              </a:rPr>
              <a:t>- - </a:t>
            </a:r>
            <a:r>
              <a:rPr lang="en-US" sz="2200" dirty="0" smtClean="0"/>
              <a:t/>
            </a:r>
            <a:br>
              <a:rPr lang="en-US" sz="2200" dirty="0" smtClean="0"/>
            </a:br>
            <a:r>
              <a:rPr lang="en-US" sz="2200" dirty="0" smtClean="0"/>
              <a:t>(%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$31 </a:t>
            </a:r>
            <a:r>
              <a:rPr lang="en-US" sz="2200" dirty="0" smtClean="0"/>
              <a:t>(2010)</a:t>
            </a:r>
          </a:p>
          <a:p>
            <a:pPr>
              <a:spcBef>
                <a:spcPts val="0"/>
              </a:spcBef>
              <a:spcAft>
                <a:spcPts val="600"/>
              </a:spcAft>
              <a:buClr>
                <a:srgbClr val="800000"/>
              </a:buClr>
            </a:pPr>
            <a:r>
              <a:rPr lang="en-US" sz="2200" dirty="0" smtClean="0"/>
              <a:t>Government spending on health:   </a:t>
            </a:r>
            <a:r>
              <a:rPr lang="en-US" sz="2200" b="1" dirty="0">
                <a:solidFill>
                  <a:srgbClr val="800000"/>
                </a:solidFill>
              </a:rPr>
              <a:t>8</a:t>
            </a:r>
            <a:r>
              <a:rPr lang="en-US" sz="2200" b="1" dirty="0" smtClean="0">
                <a:solidFill>
                  <a:srgbClr val="800000"/>
                </a:solidFill>
              </a:rPr>
              <a:t>% </a:t>
            </a:r>
            <a:r>
              <a:rPr lang="en-US" sz="2200" dirty="0" smtClean="0"/>
              <a:t>(2010)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a:solidFill>
                  <a:srgbClr val="800000"/>
                </a:solidFill>
              </a:rPr>
              <a:t>6</a:t>
            </a:r>
            <a:r>
              <a:rPr lang="en-US" sz="2200" b="1" dirty="0" smtClean="0">
                <a:solidFill>
                  <a:srgbClr val="800000"/>
                </a:solidFill>
              </a:rPr>
              <a:t>1% </a:t>
            </a:r>
            <a:r>
              <a:rPr lang="en-US" sz="2200" dirty="0" smtClean="0"/>
              <a:t>(2010)</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$14 </a:t>
            </a:r>
            <a:r>
              <a:rPr lang="en-US" sz="2200" dirty="0" smtClean="0"/>
              <a:t>(2009)</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$15 </a:t>
            </a:r>
            <a:r>
              <a:rPr lang="en-US" sz="2200" dirty="0" smtClean="0"/>
              <a:t>(2009)</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4964545" y="268288"/>
            <a:ext cx="3948546"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Who is left behind?</a:t>
            </a:r>
            <a:endParaRPr lang="en-US" sz="36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5086350" y="1143000"/>
            <a:ext cx="3810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b="1" dirty="0" smtClean="0">
                <a:cs typeface="Calibri" pitchFamily="34" charset="0"/>
              </a:rPr>
              <a:t>Central African Republic</a:t>
            </a:r>
          </a:p>
          <a:p>
            <a:pPr>
              <a:spcBef>
                <a:spcPts val="600"/>
              </a:spcBef>
              <a:spcAft>
                <a:spcPts val="600"/>
              </a:spcAft>
              <a:defRPr/>
            </a:pPr>
            <a:r>
              <a:rPr lang="en-US" sz="2800" dirty="0" smtClean="0">
                <a:cs typeface="Calibri" pitchFamily="34" charset="0"/>
              </a:rPr>
              <a:t>The wide bars show  </a:t>
            </a:r>
            <a:r>
              <a:rPr lang="en-US" sz="2800" b="1" dirty="0">
                <a:solidFill>
                  <a:srgbClr val="990033"/>
                </a:solidFill>
                <a:cs typeface="Calibri" pitchFamily="34" charset="0"/>
              </a:rPr>
              <a:t>inequalities in coverage </a:t>
            </a:r>
            <a:r>
              <a:rPr lang="en-US" sz="2800" dirty="0" smtClean="0">
                <a:cs typeface="Calibri" pitchFamily="34" charset="0"/>
              </a:rPr>
              <a:t>for most indicators. </a:t>
            </a:r>
          </a:p>
          <a:p>
            <a:pPr>
              <a:spcBef>
                <a:spcPts val="600"/>
              </a:spcBef>
              <a:spcAft>
                <a:spcPts val="600"/>
              </a:spcAft>
              <a:defRPr/>
            </a:pPr>
            <a:r>
              <a:rPr lang="en-US" sz="2800" dirty="0" smtClean="0">
                <a:cs typeface="Calibri" pitchFamily="34" charset="0"/>
              </a:rPr>
              <a:t>Inequality is greatest for skilled birth attendant and antenatal care.</a:t>
            </a:r>
          </a:p>
          <a:p>
            <a:pPr>
              <a:spcBef>
                <a:spcPts val="600"/>
              </a:spcBef>
              <a:spcAft>
                <a:spcPts val="600"/>
              </a:spcAft>
              <a:defRPr/>
            </a:pPr>
            <a:r>
              <a:rPr lang="en-US" sz="2800" dirty="0" smtClean="0">
                <a:cs typeface="Calibri" pitchFamily="34" charset="0"/>
              </a:rPr>
              <a:t>Only early initiation of breastfeeding and vitamin A </a:t>
            </a:r>
            <a:r>
              <a:rPr lang="en-US" sz="2800" dirty="0">
                <a:cs typeface="Calibri" pitchFamily="34" charset="0"/>
              </a:rPr>
              <a:t>show smaller </a:t>
            </a:r>
            <a:r>
              <a:rPr lang="en-US" sz="2800" b="1" dirty="0">
                <a:solidFill>
                  <a:schemeClr val="accent2">
                    <a:lumMod val="75000"/>
                  </a:schemeClr>
                </a:solidFill>
                <a:cs typeface="Calibri" pitchFamily="34" charset="0"/>
              </a:rPr>
              <a:t>gaps</a:t>
            </a:r>
            <a:r>
              <a:rPr lang="en-US" sz="2800" dirty="0">
                <a:cs typeface="Calibri" pitchFamily="34" charset="0"/>
              </a:rPr>
              <a:t> </a:t>
            </a:r>
            <a:r>
              <a:rPr lang="en-US" sz="2800" b="1" dirty="0">
                <a:solidFill>
                  <a:schemeClr val="accent2">
                    <a:lumMod val="75000"/>
                  </a:schemeClr>
                </a:solidFill>
                <a:cs typeface="Calibri" pitchFamily="34" charset="0"/>
              </a:rPr>
              <a:t>in coverage.</a:t>
            </a:r>
            <a:endParaRPr lang="en-US" sz="2800" dirty="0">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426" y="268288"/>
            <a:ext cx="4091016" cy="628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600" dirty="0" smtClean="0"/>
              <a:t>Central African Republic </a:t>
            </a:r>
            <a:endParaRPr lang="en-US" sz="4600" dirty="0"/>
          </a:p>
        </p:txBody>
      </p:sp>
    </p:spTree>
    <p:extLst>
      <p:ext uri="{BB962C8B-B14F-4D97-AF65-F5344CB8AC3E}">
        <p14:creationId xmlns:p14="http://schemas.microsoft.com/office/powerpoint/2010/main" val="7930454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Central African Republic Countdown profile</a:t>
            </a:r>
          </a:p>
          <a:p>
            <a:pPr marL="0" indent="0">
              <a:lnSpc>
                <a:spcPct val="150000"/>
              </a:lnSpc>
              <a:buNone/>
            </a:pPr>
            <a:endParaRPr lang="en-US" b="1" i="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67407" y="1705464"/>
            <a:ext cx="5409185" cy="48636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62921" y="1637550"/>
            <a:ext cx="5418158" cy="48888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47139" y="1411200"/>
            <a:ext cx="6649722" cy="48816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23029" y="1368686"/>
            <a:ext cx="6697942" cy="48924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12490</TotalTime>
  <Words>2998</Words>
  <Application>Microsoft Macintosh PowerPoint</Application>
  <PresentationFormat>On-screen Show (4:3)</PresentationFormat>
  <Paragraphs>261</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Central African Republic </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766</cp:revision>
  <cp:lastPrinted>2012-06-12T19:26:24Z</cp:lastPrinted>
  <dcterms:created xsi:type="dcterms:W3CDTF">2008-01-10T17:37:13Z</dcterms:created>
  <dcterms:modified xsi:type="dcterms:W3CDTF">2014-12-03T11:08:09Z</dcterms:modified>
</cp:coreProperties>
</file>