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2" r:id="rId2"/>
    <p:sldId id="543" r:id="rId3"/>
    <p:sldId id="519" r:id="rId4"/>
    <p:sldId id="431" r:id="rId5"/>
    <p:sldId id="435" r:id="rId6"/>
    <p:sldId id="496" r:id="rId7"/>
    <p:sldId id="464" r:id="rId8"/>
    <p:sldId id="521" r:id="rId9"/>
    <p:sldId id="513" r:id="rId10"/>
    <p:sldId id="523" r:id="rId11"/>
    <p:sldId id="517" r:id="rId12"/>
    <p:sldId id="544" r:id="rId13"/>
    <p:sldId id="522" r:id="rId14"/>
    <p:sldId id="390" r:id="rId15"/>
    <p:sldId id="540"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5" r:id="rId40"/>
    <p:sldId id="546" r:id="rId41"/>
    <p:sldId id="547" r:id="rId42"/>
    <p:sldId id="548" r:id="rId43"/>
    <p:sldId id="549"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78161" autoAdjust="0"/>
  </p:normalViewPr>
  <p:slideViewPr>
    <p:cSldViewPr snapToGrid="0">
      <p:cViewPr>
        <p:scale>
          <a:sx n="100" d="100"/>
          <a:sy n="100" d="100"/>
        </p:scale>
        <p:origin x="-816" y="-8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6544"/>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Burundi,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Burundi</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Burundi’s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Burundi </a:t>
            </a:r>
            <a:r>
              <a:rPr lang="en-US" i="1" dirty="0" smtClean="0"/>
              <a:t>Under—five child mortality rate </a:t>
            </a:r>
            <a:r>
              <a:rPr lang="en-US" dirty="0" smtClean="0"/>
              <a:t>and </a:t>
            </a:r>
            <a:r>
              <a:rPr lang="en-US" i="1" dirty="0" smtClean="0"/>
              <a:t>Maternal mortality ratio </a:t>
            </a:r>
            <a:r>
              <a:rPr lang="en-US" dirty="0" smtClean="0"/>
              <a:t>are declining very slowly.</a:t>
            </a:r>
            <a:r>
              <a:rPr lang="en-US" baseline="0" dirty="0" smtClean="0"/>
              <a:t>  </a:t>
            </a:r>
            <a:r>
              <a:rPr lang="en-US" dirty="0" smtClean="0"/>
              <a:t> Both figures are far</a:t>
            </a:r>
            <a:r>
              <a:rPr lang="en-US" baseline="0" dirty="0" smtClean="0"/>
              <a:t> from the MDG targets.  </a:t>
            </a:r>
            <a:r>
              <a:rPr lang="en-US" dirty="0" smtClean="0"/>
              <a:t>Newer UN</a:t>
            </a:r>
            <a:r>
              <a:rPr lang="en-US" baseline="0" dirty="0" smtClean="0"/>
              <a:t> estimates show an Under-five mortality rate of 139 for 2011.</a:t>
            </a:r>
            <a:endParaRPr lang="en-US" dirty="0" smtClean="0"/>
          </a:p>
          <a:p>
            <a:endParaRPr lang="en-US" baseline="0" dirty="0" smtClean="0"/>
          </a:p>
          <a:p>
            <a:r>
              <a:rPr lang="en-US" i="1" baseline="0" dirty="0" smtClean="0"/>
              <a:t>(Note: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a:t>
            </a:r>
            <a:r>
              <a:rPr lang="en-US" i="0" baseline="0" dirty="0" smtClean="0"/>
              <a:t> Africa</a:t>
            </a:r>
            <a:r>
              <a:rPr lang="en-US" i="0" dirty="0" smtClean="0"/>
              <a:t>, including Burundi,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31% of child deaths occur in the neonatal period.  Most of these can be prevented.  Post-neonatal deaths can, also,</a:t>
            </a:r>
            <a:r>
              <a:rPr lang="en-US" baseline="0" dirty="0" smtClean="0"/>
              <a:t> mostly be prevented and mainly come from Pneumonia, Diarrhoea, and HIV/AIDS.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0" baseline="0" dirty="0" smtClean="0"/>
              <a:t>No data was available for 4 or more </a:t>
            </a:r>
            <a:r>
              <a:rPr lang="en-US" i="1" baseline="0" dirty="0" smtClean="0"/>
              <a:t>Antenatal</a:t>
            </a:r>
            <a:r>
              <a:rPr lang="en-US" i="0" baseline="0" dirty="0" smtClean="0"/>
              <a:t>  visits or for </a:t>
            </a:r>
            <a:r>
              <a:rPr lang="en-US" i="1" baseline="0" dirty="0" smtClean="0"/>
              <a:t>Postnatal 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greatly.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36%.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99</a:t>
            </a:r>
            <a:r>
              <a:rPr lang="en-US" baseline="0" dirty="0" smtClean="0"/>
              <a:t>%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baseline="0" dirty="0" smtClean="0"/>
              <a:t>There’s no data on the number of women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are many indicators for maternal and newborn health where data is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Burundi’s </a:t>
            </a:r>
            <a:r>
              <a:rPr lang="en-US" i="1" dirty="0" smtClean="0"/>
              <a:t>Immunization</a:t>
            </a:r>
            <a:r>
              <a:rPr lang="en-US" dirty="0" smtClean="0"/>
              <a:t> coverage is</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55% of </a:t>
            </a:r>
            <a:r>
              <a:rPr lang="en-US" sz="1200" kern="1200" dirty="0" smtClean="0">
                <a:solidFill>
                  <a:schemeClr val="tx1"/>
                </a:solidFill>
                <a:latin typeface="+mn-lt"/>
                <a:ea typeface="+mn-ea"/>
                <a:cs typeface="+mn-cs"/>
              </a:rPr>
              <a:t>children with suspected pneumonia were taken to an appropriate health provider for treatment.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38 percent of children with diarrhoea were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Burundi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Burundi</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with almost half of children &lt;5 sleeping under a treated bednet in 2010.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 Stunting</a:t>
            </a:r>
            <a:r>
              <a:rPr lang="en-US" dirty="0" smtClean="0"/>
              <a:t> rates have not declined,</a:t>
            </a:r>
            <a:r>
              <a:rPr lang="en-US" baseline="0" dirty="0" smtClean="0"/>
              <a:t> </a:t>
            </a:r>
            <a:r>
              <a:rPr lang="en-US" dirty="0" smtClean="0"/>
              <a:t>although there is a small drop in the percent</a:t>
            </a:r>
            <a:r>
              <a:rPr lang="en-US" baseline="0" dirty="0" smtClean="0"/>
              <a:t> of children </a:t>
            </a:r>
            <a:r>
              <a:rPr lang="en-US" i="1" baseline="0" dirty="0" smtClean="0"/>
              <a:t>Underweight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were 69% </a:t>
            </a:r>
            <a:r>
              <a:rPr lang="en-US" baseline="0" dirty="0" smtClean="0"/>
              <a:t>in 2010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shows little progress.  </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been a small increase in the</a:t>
            </a:r>
            <a:r>
              <a:rPr lang="en-US" baseline="0" dirty="0" smtClean="0"/>
              <a:t> percent of the urban population using improved sanitation facilities.  In rural areas there’s been very little change.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 Burundi has adopted some of the policies being tracked by Countdown.  Having a policy that authorizes midwifery personnel to administer core life saving procedures </a:t>
            </a:r>
            <a:r>
              <a:rPr lang="en-US" sz="1200" kern="1200" baseline="0" dirty="0" smtClean="0">
                <a:solidFill>
                  <a:schemeClr val="tx1"/>
                </a:solidFill>
                <a:latin typeface="+mn-lt"/>
                <a:ea typeface="+mn-ea"/>
                <a:cs typeface="+mn-cs"/>
              </a:rPr>
              <a:t>and permitting community treatment of pneumonia can help bring these key interventions closer to the community.  A review of these and other key policies can be helpful in identifying scale up strategies.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Skilled birth attendant</a:t>
            </a:r>
            <a:r>
              <a:rPr lang="en-US" baseline="0" dirty="0" smtClean="0"/>
              <a:t>, which depends on health facilities. </a:t>
            </a:r>
            <a:r>
              <a:rPr lang="en-US" sz="1200" kern="1200" dirty="0" smtClean="0">
                <a:solidFill>
                  <a:srgbClr val="FF0000"/>
                </a:solidFill>
                <a:latin typeface="+mn-lt"/>
                <a:ea typeface="+mn-ea"/>
                <a:cs typeface="+mn-cs"/>
              </a:rPr>
              <a:t>Other interventions show small gaps in coverage. </a:t>
            </a: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Burundi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2561195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Burundi</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Choice>
        <mc:Fallback xmlns="">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NO DATA AVAILABLE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smtClean="0">
                    <a:solidFill>
                      <a:schemeClr val="tx1"/>
                    </a:solidFill>
                    <a:effectLst/>
                    <a:latin typeface="Cambria Math"/>
                    <a:ea typeface="+mn-ea"/>
                    <a:cs typeface="+mn-cs"/>
                  </a:rPr>
                  <a:t>                                                    𝐶𝐶𝐼</a:t>
                </a:r>
                <a:r>
                  <a:rPr lang="en-US" sz="1200" i="0" kern="1200" dirty="0" smtClean="0">
                    <a:solidFill>
                      <a:schemeClr val="tx1"/>
                    </a:solidFill>
                    <a:effectLst/>
                    <a:latin typeface="Cambria Math"/>
                    <a:ea typeface="+mn-ea"/>
                    <a:cs typeface="+mn-cs"/>
                  </a:rPr>
                  <a:t>=</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Burundi</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Burundi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2395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9814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lvl="0" algn="ctr">
              <a:defRPr/>
            </a:pPr>
            <a:r>
              <a:rPr lang="en-US" sz="2200" dirty="0">
                <a:solidFill>
                  <a:prstClr val="black"/>
                </a:solidFill>
                <a:latin typeface="Calibri"/>
              </a:rPr>
              <a:t>Under-five mortality rate (U5MR)= 139 deaths per 1000 live births</a:t>
            </a:r>
          </a:p>
          <a:p>
            <a:pPr lvl="0" algn="ctr"/>
            <a:r>
              <a:rPr lang="en-US" sz="2200" dirty="0">
                <a:solidFill>
                  <a:prstClr val="black"/>
                </a:solidFill>
                <a:latin typeface="Calibri"/>
              </a:rPr>
              <a:t>Infant mortality rate (IMR) = 86 deaths per 1000 live births</a:t>
            </a:r>
          </a:p>
          <a:p>
            <a:pPr lvl="0" algn="ctr"/>
            <a:r>
              <a:rPr lang="en-US" sz="2200" dirty="0">
                <a:solidFill>
                  <a:prstClr val="black"/>
                </a:solidFill>
                <a:latin typeface="Calibri"/>
              </a:rPr>
              <a:t>Neonatal mortality rate (NMR) = 43 deaths per 1000 live births</a:t>
            </a:r>
          </a:p>
          <a:p>
            <a:pPr algn="ctr">
              <a:defRPr/>
            </a:pPr>
            <a:endParaRPr lang="en-US" sz="2400" b="1" dirty="0">
              <a:solidFill>
                <a:srgbClr val="990033"/>
              </a:solidFill>
              <a:latin typeface="+mn-lt"/>
              <a:cs typeface="Calibri"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598" y="1804986"/>
            <a:ext cx="8643688" cy="328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8" y="2042573"/>
            <a:ext cx="2933979"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34%</a:t>
            </a:r>
            <a:endParaRPr lang="en-US" sz="2400" dirty="0">
              <a:latin typeface="+mn-lt"/>
            </a:endParaRPr>
          </a:p>
          <a:p>
            <a:r>
              <a:rPr lang="en-US" sz="2400" dirty="0">
                <a:latin typeface="+mn-lt"/>
              </a:rPr>
              <a:t>Hypertension – </a:t>
            </a:r>
            <a:r>
              <a:rPr lang="en-US" sz="2400" dirty="0" smtClean="0">
                <a:latin typeface="+mn-lt"/>
              </a:rPr>
              <a:t>19%</a:t>
            </a:r>
          </a:p>
          <a:p>
            <a:r>
              <a:rPr lang="en-US" sz="2400" dirty="0" smtClean="0">
                <a:latin typeface="+mn-lt"/>
              </a:rPr>
              <a:t>Unsafe abortion – </a:t>
            </a:r>
            <a:r>
              <a:rPr lang="en-US" sz="2400" dirty="0">
                <a:latin typeface="+mn-lt"/>
              </a:rPr>
              <a:t>9</a:t>
            </a:r>
            <a:r>
              <a:rPr lang="en-US" sz="2400" dirty="0" smtClean="0">
                <a:latin typeface="+mn-lt"/>
              </a:rPr>
              <a:t>%</a:t>
            </a:r>
          </a:p>
          <a:p>
            <a:r>
              <a:rPr lang="en-US" sz="2400" dirty="0" smtClean="0">
                <a:latin typeface="+mn-lt"/>
              </a:rPr>
              <a:t>Sepsis – 9%</a:t>
            </a:r>
            <a:endParaRPr lang="en-US" sz="2400" dirty="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317" y="1412184"/>
            <a:ext cx="5950978" cy="403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31%</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17%</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14%</a:t>
            </a:r>
          </a:p>
          <a:p>
            <a:pPr lvl="0">
              <a:defRPr/>
            </a:pPr>
            <a:r>
              <a:rPr lang="en-US" sz="2400" dirty="0" smtClean="0">
                <a:solidFill>
                  <a:prstClr val="black"/>
                </a:solidFill>
                <a:latin typeface="Calibri"/>
                <a:cs typeface="Calibri" pitchFamily="34" charset="0"/>
              </a:rPr>
              <a:t>HIV/AIDS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6%</a:t>
            </a: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671" y="1255224"/>
            <a:ext cx="6182379" cy="426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1026688"/>
            <a:ext cx="7700962" cy="548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0" y="314362"/>
            <a:ext cx="6854829" cy="548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662" y="1076308"/>
            <a:ext cx="6991350" cy="538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4805" y="1057258"/>
            <a:ext cx="6977063" cy="551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693" y="1098985"/>
            <a:ext cx="7253288" cy="524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1158096"/>
            <a:ext cx="7391400" cy="537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837" y="1163991"/>
            <a:ext cx="7239000" cy="511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950" y="1105899"/>
            <a:ext cx="7181850" cy="522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655" y="1232688"/>
            <a:ext cx="7379495" cy="494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Burundi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774" y="1165743"/>
            <a:ext cx="7477125" cy="507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196" y="1085850"/>
            <a:ext cx="6822281" cy="559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0" y="1105958"/>
            <a:ext cx="6548438" cy="536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206" y="1057258"/>
            <a:ext cx="6522261" cy="548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1434" y="1076308"/>
            <a:ext cx="6531785" cy="547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90550" y="1157458"/>
            <a:ext cx="8229600" cy="48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NO </a:t>
            </a:r>
            <a:r>
              <a:rPr lang="en-US" sz="2400" dirty="0" smtClean="0"/>
              <a:t>- Midwifery personnel authorized to administer core set of life saving interventions</a:t>
            </a:r>
            <a:r>
              <a:rPr lang="en-US" sz="2400" dirty="0"/>
              <a:t> </a:t>
            </a:r>
          </a:p>
          <a:p>
            <a:r>
              <a:rPr lang="en-US" sz="2400" b="1" dirty="0" smtClean="0">
                <a:solidFill>
                  <a:srgbClr val="800000"/>
                </a:solidFill>
              </a:rPr>
              <a:t>PARTIAL </a:t>
            </a:r>
            <a:r>
              <a:rPr lang="en-US" sz="2400" dirty="0" smtClean="0"/>
              <a:t>- International Code of Marketing of Breastmilk Substitutes</a:t>
            </a:r>
          </a:p>
          <a:p>
            <a:r>
              <a:rPr lang="en-US" sz="2400" b="1" dirty="0">
                <a:solidFill>
                  <a:srgbClr val="800000"/>
                </a:solidFill>
              </a:rPr>
              <a:t>*</a:t>
            </a:r>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PARTIAL</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
        <p:nvSpPr>
          <p:cNvPr id="5" name="TextBox 4"/>
          <p:cNvSpPr txBox="1"/>
          <p:nvPr/>
        </p:nvSpPr>
        <p:spPr>
          <a:xfrm>
            <a:off x="361950" y="626745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2.2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27%  </a:t>
            </a:r>
            <a:r>
              <a:rPr lang="en-US" sz="2200" dirty="0" smtClean="0"/>
              <a:t>(2010)</a:t>
            </a:r>
            <a:r>
              <a:rPr lang="en-US" sz="2200" dirty="0"/>
              <a:t> </a:t>
            </a: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$47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8</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38%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$18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$35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Who is </a:t>
            </a:r>
            <a:r>
              <a:rPr lang="en-US" sz="3600" b="1" smtClean="0">
                <a:solidFill>
                  <a:srgbClr val="FFFFFF"/>
                </a:solidFill>
                <a:latin typeface="Calibri" pitchFamily="34" charset="0"/>
                <a:cs typeface="Calibri" pitchFamily="34" charset="0"/>
              </a:rPr>
              <a:t>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18088" y="1523363"/>
            <a:ext cx="395446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Burundi</a:t>
            </a:r>
            <a:r>
              <a:rPr lang="en-US" sz="2800" dirty="0" smtClean="0">
                <a:cs typeface="Calibri" pitchFamily="34" charset="0"/>
              </a:rPr>
              <a:t>    </a:t>
            </a:r>
          </a:p>
          <a:p>
            <a:pPr>
              <a:spcBef>
                <a:spcPts val="600"/>
              </a:spcBef>
              <a:spcAft>
                <a:spcPts val="600"/>
              </a:spcAft>
              <a:defRPr/>
            </a:pPr>
            <a:r>
              <a:rPr lang="en-US" sz="2800" dirty="0" smtClean="0">
                <a:cs typeface="Calibri" pitchFamily="34" charset="0"/>
              </a:rPr>
              <a:t>The narrow bars show </a:t>
            </a:r>
            <a:r>
              <a:rPr lang="en-US" sz="2800" b="1" dirty="0" smtClean="0">
                <a:solidFill>
                  <a:srgbClr val="990033"/>
                </a:solidFill>
                <a:cs typeface="Calibri" pitchFamily="34" charset="0"/>
              </a:rPr>
              <a:t>small gaps in coverage </a:t>
            </a:r>
            <a:r>
              <a:rPr lang="en-US" sz="2800" dirty="0" smtClean="0">
                <a:cs typeface="Calibri" pitchFamily="34" charset="0"/>
              </a:rPr>
              <a:t>for many indicators. </a:t>
            </a:r>
          </a:p>
          <a:p>
            <a:pPr>
              <a:spcBef>
                <a:spcPts val="600"/>
              </a:spcBef>
              <a:spcAft>
                <a:spcPts val="600"/>
              </a:spcAft>
              <a:defRPr/>
            </a:pPr>
            <a:r>
              <a:rPr lang="en-US" sz="2800" dirty="0" smtClean="0">
                <a:cs typeface="Calibri" pitchFamily="34" charset="0"/>
              </a:rPr>
              <a:t>The wide bar shows </a:t>
            </a:r>
            <a:r>
              <a:rPr lang="en-US" sz="2800" b="1" dirty="0" smtClean="0">
                <a:solidFill>
                  <a:schemeClr val="accent2">
                    <a:lumMod val="75000"/>
                  </a:schemeClr>
                </a:solidFill>
                <a:cs typeface="Calibri" pitchFamily="34" charset="0"/>
              </a:rPr>
              <a:t>inequality</a:t>
            </a:r>
            <a:r>
              <a:rPr lang="en-US" sz="2800" dirty="0" smtClean="0">
                <a:cs typeface="Calibri" pitchFamily="34" charset="0"/>
              </a:rPr>
              <a:t> is greatest for skilled birth attendant.</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556" y="310802"/>
            <a:ext cx="4183093" cy="628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Burundi </a:t>
            </a:r>
            <a:endParaRPr lang="en-US" sz="4600" dirty="0"/>
          </a:p>
        </p:txBody>
      </p:sp>
    </p:spTree>
    <p:extLst>
      <p:ext uri="{BB962C8B-B14F-4D97-AF65-F5344CB8AC3E}">
        <p14:creationId xmlns:p14="http://schemas.microsoft.com/office/powerpoint/2010/main" val="39560271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Burundi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871998" y="1765300"/>
            <a:ext cx="5400003" cy="4867200"/>
          </a:xfrm>
          <a:prstGeom prst="rect">
            <a:avLst/>
          </a:prstGeom>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842710" y="1689100"/>
            <a:ext cx="5458580" cy="4892400"/>
          </a:xfrm>
          <a:prstGeom prst="rect">
            <a:avLst/>
          </a:prstGeom>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37934" y="1409700"/>
            <a:ext cx="6668132" cy="4885200"/>
          </a:xfrm>
          <a:prstGeom prst="rect">
            <a:avLst/>
          </a:prstGeom>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44508" y="1511300"/>
            <a:ext cx="6654983" cy="4870800"/>
          </a:xfrm>
          <a:prstGeom prst="rect">
            <a:avLst/>
          </a:prstGeom>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12448</TotalTime>
  <Words>2968</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Burundi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727</cp:revision>
  <cp:lastPrinted>2012-06-12T19:26:24Z</cp:lastPrinted>
  <dcterms:created xsi:type="dcterms:W3CDTF">2008-01-10T17:37:13Z</dcterms:created>
  <dcterms:modified xsi:type="dcterms:W3CDTF">2014-12-03T11:07:23Z</dcterms:modified>
</cp:coreProperties>
</file>