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2" r:id="rId2"/>
    <p:sldId id="309" r:id="rId3"/>
    <p:sldId id="318" r:id="rId4"/>
    <p:sldId id="321" r:id="rId5"/>
    <p:sldId id="32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EDE"/>
    <a:srgbClr val="F4D8D8"/>
    <a:srgbClr val="FFCCCC"/>
    <a:srgbClr val="800000"/>
    <a:srgbClr val="FFFFCC"/>
    <a:srgbClr val="008000"/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E787488-CDD4-48C9-BE11-F4891D6024F8}" type="datetimeFigureOut">
              <a:rPr lang="en-US"/>
              <a:pPr>
                <a:defRPr/>
              </a:pPr>
              <a:t>6/7/2010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8D84C7A-0BDB-4509-B405-AB49405264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C56D8-890B-4DA6-A9C1-9210990DF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1D1F4-B678-41E3-832E-0C0D1372D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F835F-62CE-4565-A0B2-578CAED5C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36E55-890B-4B32-A64E-8ADFDC3B5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57744-7B53-4DB5-A594-F0E738F2C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9AC08-CC93-4AA6-9F0C-875C15561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35E2-9D13-4EFA-AA07-E934B7A91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A0792-80EF-4E27-9A2A-E0BEEE6CE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3D4B5-7AEA-49B3-8CDF-1892DA1B1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28DA6-63CE-4C57-8537-F6448F0DE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657E5-FA6A-4A08-8DF3-FDD20E2EC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 l="13901" t="26044" r="15279" b="33716"/>
          <a:stretch>
            <a:fillRect/>
          </a:stretch>
        </p:blipFill>
        <p:spPr bwMode="auto">
          <a:xfrm>
            <a:off x="0" y="0"/>
            <a:ext cx="27717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8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36000" y="5876925"/>
            <a:ext cx="508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B5A2F9-C438-4B8C-B7FC-1F1984DC5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 bwMode="auto">
          <a:xfrm>
            <a:off x="685800" y="1643063"/>
            <a:ext cx="7772400" cy="2214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000" smtClean="0"/>
              <a:t>Community Case Management: Opportunities, Challenges &amp; Operational Research Priorities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4286250"/>
            <a:ext cx="6400800" cy="13525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000" smtClean="0">
                <a:ea typeface="ＭＳ Ｐゴシック"/>
                <a:cs typeface="ＭＳ Ｐゴシック"/>
              </a:rPr>
              <a:t>Dr. Mark W. Young</a:t>
            </a:r>
          </a:p>
          <a:p>
            <a:pPr algn="r"/>
            <a:r>
              <a:rPr lang="en-US" sz="2000" i="1" smtClean="0">
                <a:ea typeface="ＭＳ Ｐゴシック"/>
                <a:cs typeface="ＭＳ Ｐゴシック"/>
              </a:rPr>
              <a:t>Senior Health Specialist</a:t>
            </a:r>
          </a:p>
          <a:p>
            <a:pPr algn="r"/>
            <a:r>
              <a:rPr lang="en-US" sz="2000" i="1" smtClean="0">
                <a:ea typeface="ＭＳ Ｐゴシック"/>
                <a:cs typeface="ＭＳ Ｐゴシック"/>
              </a:rPr>
              <a:t>Policy and Evidence</a:t>
            </a:r>
          </a:p>
          <a:p>
            <a:pPr algn="r"/>
            <a:r>
              <a:rPr lang="en-US" sz="2000" i="1" smtClean="0">
                <a:ea typeface="ＭＳ Ｐゴシック"/>
                <a:cs typeface="ＭＳ Ｐゴシック"/>
              </a:rPr>
              <a:t>UNICEF, New York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 bwMode="auto">
          <a:xfrm>
            <a:off x="1643063" y="274638"/>
            <a:ext cx="704373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CCM - Opportunities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214313" y="1428750"/>
            <a:ext cx="8715375" cy="507206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03238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Revival of the Child Survival agenda and revitalization of PHC –       </a:t>
            </a:r>
            <a:r>
              <a:rPr lang="en-US" sz="2000" i="1" dirty="0" smtClean="0"/>
              <a:t>“the community as part of the health system”</a:t>
            </a:r>
          </a:p>
          <a:p>
            <a:pPr marL="503238" lvl="1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Growing evidence on effectiveness of case management and potential impact of CCM on mortality reduction - </a:t>
            </a:r>
            <a:r>
              <a:rPr lang="en-US" sz="2000" b="1" i="1" dirty="0" smtClean="0"/>
              <a:t>International Journal of Epidemiology, Supplement 1 April 2010:</a:t>
            </a:r>
          </a:p>
          <a:p>
            <a:pPr lvl="1">
              <a:defRPr/>
            </a:pPr>
            <a:r>
              <a:rPr lang="en-US" sz="1600" dirty="0" smtClean="0"/>
              <a:t>70% reduction in mortality from CCM-pneumonia in U5s (</a:t>
            </a:r>
            <a:r>
              <a:rPr lang="en-US" sz="1600" dirty="0" err="1" smtClean="0"/>
              <a:t>Theodoratou</a:t>
            </a:r>
            <a:r>
              <a:rPr lang="en-US" sz="1600" dirty="0" smtClean="0"/>
              <a:t> et al);   </a:t>
            </a:r>
          </a:p>
          <a:p>
            <a:pPr lvl="1">
              <a:defRPr/>
            </a:pPr>
            <a:r>
              <a:rPr lang="en-US" sz="1600" dirty="0" smtClean="0"/>
              <a:t>ORS can reduce diarrhea mortality by up to 93% (</a:t>
            </a:r>
            <a:r>
              <a:rPr lang="en-US" sz="1600" dirty="0" err="1" smtClean="0"/>
              <a:t>Munos</a:t>
            </a:r>
            <a:r>
              <a:rPr lang="en-US" sz="1600" dirty="0" smtClean="0"/>
              <a:t> et al);                         </a:t>
            </a:r>
          </a:p>
          <a:p>
            <a:pPr lvl="1">
              <a:defRPr/>
            </a:pPr>
            <a:r>
              <a:rPr lang="en-US" sz="1600" dirty="0" smtClean="0"/>
              <a:t>Zinc for diarrhea Rx can decrease diarrhea mortality by 23% (Fischer-Walker &amp; Black)</a:t>
            </a:r>
            <a:endParaRPr lang="en-US" sz="1600" b="1" i="1" dirty="0" smtClean="0"/>
          </a:p>
          <a:p>
            <a:pPr marL="503238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Focus on Equity and diseases of poverty </a:t>
            </a:r>
          </a:p>
          <a:p>
            <a:pPr marL="503238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Increased involvement of social marketing sector, private/informal sectors </a:t>
            </a:r>
          </a:p>
          <a:p>
            <a:pPr marL="503238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Global Advocacy – GAPP and Diarrhea Reports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0"/>
            <a:ext cx="8534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z="24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z="2100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928688"/>
            <a:ext cx="4205287" cy="554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b="2000"/>
          <a:stretch>
            <a:fillRect/>
          </a:stretch>
        </p:blipFill>
        <p:spPr bwMode="auto">
          <a:xfrm>
            <a:off x="4648200" y="928688"/>
            <a:ext cx="4191000" cy="5548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1428750" y="274638"/>
            <a:ext cx="725805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CCM - Challenges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28625" y="1643063"/>
            <a:ext cx="8186738" cy="48402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smtClean="0"/>
              <a:t>Policy adoption – allowing CHWs to diagnose and treat at the community level (esp. pneumonia)</a:t>
            </a:r>
          </a:p>
          <a:p>
            <a:r>
              <a:rPr lang="en-US" sz="2400" smtClean="0"/>
              <a:t>Weak health systems – financial flows, HR/training, referral, commodities, monitoring and supervision</a:t>
            </a:r>
          </a:p>
          <a:p>
            <a:r>
              <a:rPr lang="en-US" sz="2400" smtClean="0"/>
              <a:t>Different models of CCM and CHWs – e.g. length of training; paid vs. volunteer; connection to formal health system</a:t>
            </a:r>
          </a:p>
          <a:p>
            <a:r>
              <a:rPr lang="en-US" sz="2400" smtClean="0"/>
              <a:t>CHWs managing multiple diseases – effectiveness of “integrated” CCM (up to 5 if newborn care &amp; CMAM) </a:t>
            </a:r>
          </a:p>
          <a:p>
            <a:r>
              <a:rPr lang="en-US" sz="2400" smtClean="0"/>
              <a:t>Costs of sustaining CCM services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 bwMode="auto">
          <a:xfrm>
            <a:off x="2286000" y="274638"/>
            <a:ext cx="6643688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smtClean="0"/>
              <a:t>CCM Operational Research &amp; Evaluation 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4313" y="1785938"/>
            <a:ext cx="8715375" cy="5072062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sz="3400" dirty="0" smtClean="0"/>
              <a:t>How can CHWs be realistically supported to deliver CCM?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600" dirty="0" smtClean="0"/>
              <a:t>Optimum # of CHWs and pop. coverage, intervention load, and skill mix 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600" dirty="0" smtClean="0"/>
              <a:t>How to measure and maintain quality of care for services delivered by CHWs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600" dirty="0" smtClean="0"/>
              <a:t>How to motivate/compensate and improve retention of CHWs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600" dirty="0" smtClean="0"/>
              <a:t>How to provide effective supervision for CHWs</a:t>
            </a:r>
          </a:p>
          <a:p>
            <a:pPr>
              <a:defRPr/>
            </a:pPr>
            <a:r>
              <a:rPr lang="en-US" sz="3400" dirty="0" smtClean="0"/>
              <a:t>How to ensure consistent and quality drug supply?</a:t>
            </a:r>
          </a:p>
          <a:p>
            <a:pPr>
              <a:defRPr/>
            </a:pPr>
            <a:r>
              <a:rPr lang="en-US" sz="3400" dirty="0" smtClean="0"/>
              <a:t>CCM in the face of changing epidemiology/disease patterns</a:t>
            </a:r>
          </a:p>
          <a:p>
            <a:pPr>
              <a:defRPr/>
            </a:pPr>
            <a:r>
              <a:rPr lang="en-US" sz="3400" dirty="0" smtClean="0"/>
              <a:t>Global CCM Task Force and Operational Research Group:</a:t>
            </a:r>
          </a:p>
          <a:p>
            <a:pPr marL="903288" lvl="1" indent="-503238">
              <a:lnSpc>
                <a:spcPct val="110000"/>
              </a:lnSpc>
              <a:spcBef>
                <a:spcPct val="25000"/>
              </a:spcBef>
              <a:spcAft>
                <a:spcPct val="5000"/>
              </a:spcAft>
              <a:buFont typeface="Arial" pitchFamily="34" charset="0"/>
              <a:buChar char="•"/>
              <a:defRPr/>
            </a:pPr>
            <a:r>
              <a:rPr lang="en-US" sz="2600" dirty="0" smtClean="0"/>
              <a:t>Policy advocacy, Fund-raising; Tools; Indicators; Research priorities</a:t>
            </a:r>
          </a:p>
          <a:p>
            <a:pPr lvl="1">
              <a:buFontTx/>
              <a:buNone/>
              <a:defRPr/>
            </a:pPr>
            <a:endParaRPr lang="en-US" sz="1800" dirty="0" smtClean="0"/>
          </a:p>
          <a:p>
            <a:pPr lvl="1" algn="ctr">
              <a:buFontTx/>
              <a:buNone/>
              <a:defRPr/>
            </a:pPr>
            <a:r>
              <a:rPr lang="en-US" sz="3400" b="1" i="1" dirty="0" smtClean="0"/>
              <a:t>Need to have good, rigorous evaluation of functioning and emerging CCM programs to document and disseminate good practice in order to inform scale-up</a:t>
            </a:r>
          </a:p>
          <a:p>
            <a:pPr lvl="1">
              <a:defRPr/>
            </a:pPr>
            <a:endParaRPr lang="en-US" sz="24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4637</TotalTime>
  <Words>351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ＭＳ Ｐゴシック</vt:lpstr>
      <vt:lpstr>Default Design</vt:lpstr>
      <vt:lpstr>Community Case Management: Opportunities, Challenges &amp; Operational Research Priorities</vt:lpstr>
      <vt:lpstr>CCM - Opportunities</vt:lpstr>
      <vt:lpstr>Slide 3</vt:lpstr>
      <vt:lpstr>CCM - Challenges</vt:lpstr>
      <vt:lpstr>CCM Operational Research &amp; Evaluation Agenda</vt:lpstr>
    </vt:vector>
  </TitlesOfParts>
  <Company>World Health 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Logistics Aspects of the Countdown Conference 2008</dc:title>
  <dc:creator>unterlerchnerp</dc:creator>
  <cp:lastModifiedBy> </cp:lastModifiedBy>
  <cp:revision>103</cp:revision>
  <dcterms:created xsi:type="dcterms:W3CDTF">2008-01-10T17:37:13Z</dcterms:created>
  <dcterms:modified xsi:type="dcterms:W3CDTF">2010-06-07T17:05:52Z</dcterms:modified>
</cp:coreProperties>
</file>