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docx" ContentType="application/vnd.openxmlformats-officedocument.wordprocessingml.document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309" r:id="rId2"/>
    <p:sldId id="352" r:id="rId3"/>
    <p:sldId id="314" r:id="rId4"/>
    <p:sldId id="353" r:id="rId5"/>
    <p:sldId id="361" r:id="rId6"/>
    <p:sldId id="315" r:id="rId7"/>
    <p:sldId id="351" r:id="rId8"/>
    <p:sldId id="354" r:id="rId9"/>
    <p:sldId id="357" r:id="rId10"/>
    <p:sldId id="322" r:id="rId11"/>
    <p:sldId id="326" r:id="rId12"/>
    <p:sldId id="362" r:id="rId13"/>
    <p:sldId id="327" r:id="rId14"/>
    <p:sldId id="329" r:id="rId15"/>
    <p:sldId id="331" r:id="rId16"/>
    <p:sldId id="332" r:id="rId17"/>
    <p:sldId id="356" r:id="rId18"/>
    <p:sldId id="363" r:id="rId19"/>
    <p:sldId id="316" r:id="rId20"/>
    <p:sldId id="358" r:id="rId21"/>
    <p:sldId id="359" r:id="rId22"/>
    <p:sldId id="336" r:id="rId23"/>
    <p:sldId id="345" r:id="rId24"/>
    <p:sldId id="346" r:id="rId25"/>
    <p:sldId id="323" r:id="rId26"/>
    <p:sldId id="343" r:id="rId27"/>
    <p:sldId id="360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DEDE"/>
    <a:srgbClr val="F4D8D8"/>
    <a:srgbClr val="FFCCCC"/>
    <a:srgbClr val="800000"/>
    <a:srgbClr val="FFFFCC"/>
    <a:srgbClr val="008000"/>
    <a:srgbClr val="FF0000"/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786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74"/>
    </p:cViewPr>
  </p:sorterViewPr>
  <p:notesViewPr>
    <p:cSldViewPr>
      <p:cViewPr varScale="1">
        <p:scale>
          <a:sx n="56" d="100"/>
          <a:sy n="56" d="100"/>
        </p:scale>
        <p:origin x="-1800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My%20Files\Wpfiles\Countdown%20to%202015\Countdown%202008%20equity\Brazil%20coverage%201996-2006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My%20Files\Wpfiles\Countdown%20to%202015\Countdown%202008%20equity\Brazil%20coverage%201996-2006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3.xlsx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alicia\Documentos\Papers\Cesar%20-%20Mortalidade%20infantil%20-%20OMS\Resubmission\196816_matijasevich_F3.xls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alicia\Documentos\Papers\Cesar%20-%20Mortalidade%20infantil%20-%20OMS\Resubmission\196816_matijasevich_F3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file:///F:\MS\Mortalidade\MortalidadeMaterna\Mar&#231;o2010\Graficos.xls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23255813953488391"/>
          <c:y val="0.17404129793510434"/>
          <c:w val="0.68655207280080888"/>
          <c:h val="0.6333148431218506"/>
        </c:manualLayout>
      </c:layout>
      <c:lineChart>
        <c:grouping val="standard"/>
        <c:ser>
          <c:idx val="4"/>
          <c:order val="0"/>
          <c:tx>
            <c:strRef>
              <c:f>Sheet1!$A$2</c:f>
              <c:strCache>
                <c:ptCount val="1"/>
                <c:pt idx="0">
                  <c:v>1996</c:v>
                </c:pt>
              </c:strCache>
            </c:strRef>
          </c:tx>
          <c:spPr>
            <a:ln w="38102">
              <a:solidFill>
                <a:srgbClr val="339966"/>
              </a:solidFill>
              <a:prstDash val="solid"/>
            </a:ln>
          </c:spPr>
          <c:marker>
            <c:symbol val="triangle"/>
            <c:size val="9"/>
            <c:spPr>
              <a:solidFill>
                <a:srgbClr val="339966"/>
              </a:solidFill>
              <a:ln>
                <a:solidFill>
                  <a:srgbClr val="339966"/>
                </a:solidFill>
                <a:prstDash val="solid"/>
              </a:ln>
            </c:spPr>
          </c:marker>
          <c:cat>
            <c:strRef>
              <c:f>Sheet1!$B$1:$F$1</c:f>
              <c:strCache>
                <c:ptCount val="5"/>
                <c:pt idx="0">
                  <c:v>Poorest</c:v>
                </c:pt>
                <c:pt idx="1">
                  <c:v>2nd</c:v>
                </c:pt>
                <c:pt idx="2">
                  <c:v>3rd</c:v>
                </c:pt>
                <c:pt idx="3">
                  <c:v>4th</c:v>
                </c:pt>
                <c:pt idx="4">
                  <c:v>Richest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0.72000000000000064</c:v>
                </c:pt>
                <c:pt idx="1">
                  <c:v>0.89</c:v>
                </c:pt>
                <c:pt idx="2">
                  <c:v>0.96000000000000063</c:v>
                </c:pt>
                <c:pt idx="3">
                  <c:v>0.98</c:v>
                </c:pt>
                <c:pt idx="4">
                  <c:v>0.98</c:v>
                </c:pt>
              </c:numCache>
            </c:numRef>
          </c:val>
        </c:ser>
        <c:ser>
          <c:idx val="5"/>
          <c:order val="1"/>
          <c:tx>
            <c:strRef>
              <c:f>Sheet1!$A$3</c:f>
              <c:strCache>
                <c:ptCount val="1"/>
                <c:pt idx="0">
                  <c:v>2006</c:v>
                </c:pt>
              </c:strCache>
            </c:strRef>
          </c:tx>
          <c:spPr>
            <a:ln w="38102">
              <a:solidFill>
                <a:srgbClr val="800080"/>
              </a:solidFill>
              <a:prstDash val="solid"/>
            </a:ln>
          </c:spPr>
          <c:marker>
            <c:symbol val="diamond"/>
            <c:size val="9"/>
            <c:spPr>
              <a:solidFill>
                <a:srgbClr val="800080"/>
              </a:solidFill>
              <a:ln>
                <a:solidFill>
                  <a:srgbClr val="800080"/>
                </a:solidFill>
                <a:prstDash val="solid"/>
              </a:ln>
            </c:spPr>
          </c:marker>
          <c:cat>
            <c:strRef>
              <c:f>Sheet1!$B$1:$F$1</c:f>
              <c:strCache>
                <c:ptCount val="5"/>
                <c:pt idx="0">
                  <c:v>Poorest</c:v>
                </c:pt>
                <c:pt idx="1">
                  <c:v>2nd</c:v>
                </c:pt>
                <c:pt idx="2">
                  <c:v>3rd</c:v>
                </c:pt>
                <c:pt idx="3">
                  <c:v>4th</c:v>
                </c:pt>
                <c:pt idx="4">
                  <c:v>Richest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0.97000000000000064</c:v>
                </c:pt>
                <c:pt idx="1">
                  <c:v>0.98</c:v>
                </c:pt>
                <c:pt idx="2">
                  <c:v>1</c:v>
                </c:pt>
                <c:pt idx="3">
                  <c:v>0.99</c:v>
                </c:pt>
                <c:pt idx="4">
                  <c:v>1</c:v>
                </c:pt>
              </c:numCache>
            </c:numRef>
          </c:val>
        </c:ser>
        <c:marker val="1"/>
        <c:axId val="66807680"/>
        <c:axId val="66834816"/>
      </c:lineChart>
      <c:catAx>
        <c:axId val="66807680"/>
        <c:scaling>
          <c:orientation val="minMax"/>
        </c:scaling>
        <c:axPos val="b"/>
        <c:title>
          <c:tx>
            <c:rich>
              <a:bodyPr rot="60000" vert="horz"/>
              <a:lstStyle/>
              <a:p>
                <a:pPr algn="ctr">
                  <a:defRPr sz="1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pt-BR" sz="1800" dirty="0" err="1"/>
                  <a:t>Income</a:t>
                </a:r>
                <a:r>
                  <a:rPr lang="pt-BR" sz="1800"/>
                  <a:t> quintiles</a:t>
                </a:r>
              </a:p>
            </c:rich>
          </c:tx>
          <c:layout>
            <c:manualLayout>
              <c:xMode val="edge"/>
              <c:yMode val="edge"/>
              <c:x val="0.46511627906977066"/>
              <c:y val="0.92772861356932956"/>
            </c:manualLayout>
          </c:layout>
          <c:spPr>
            <a:noFill/>
            <a:ln w="25401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834816"/>
        <c:crosses val="autoZero"/>
        <c:auto val="1"/>
        <c:lblAlgn val="ctr"/>
        <c:lblOffset val="100"/>
        <c:tickLblSkip val="1"/>
        <c:tickMarkSkip val="1"/>
      </c:catAx>
      <c:valAx>
        <c:axId val="66834816"/>
        <c:scaling>
          <c:orientation val="minMax"/>
          <c:max val="1"/>
          <c:min val="0.60000000000000064"/>
        </c:scaling>
        <c:axPos val="l"/>
        <c:majorGridlines>
          <c:spPr>
            <a:ln w="12701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pt-BR" sz="1800"/>
                  <a:t>Skilled attendant</a:t>
                </a:r>
                <a:r>
                  <a:rPr lang="pt-BR" sz="1800" baseline="0"/>
                  <a:t> at birth</a:t>
                </a:r>
                <a:endParaRPr lang="pt-BR" sz="1800"/>
              </a:p>
            </c:rich>
          </c:tx>
          <c:layout>
            <c:manualLayout>
              <c:xMode val="edge"/>
              <c:yMode val="edge"/>
              <c:x val="5.5295734748801957E-2"/>
              <c:y val="0.20360452913049074"/>
            </c:manualLayout>
          </c:layout>
          <c:spPr>
            <a:noFill/>
            <a:ln w="25401">
              <a:noFill/>
            </a:ln>
          </c:spPr>
        </c:title>
        <c:numFmt formatCode="0%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807680"/>
        <c:crosses val="autoZero"/>
        <c:crossBetween val="between"/>
        <c:majorUnit val="0.1"/>
        <c:minorUnit val="0.1"/>
      </c:valAx>
      <c:spPr>
        <a:noFill/>
        <a:ln w="12701">
          <a:solidFill>
            <a:srgbClr val="00000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38252805527283196"/>
          <c:y val="0.53037177596110752"/>
          <c:w val="0.49039433771486746"/>
          <c:h val="6.3421828908554495E-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8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34746250090787967"/>
          <c:y val="0.12709448818897737"/>
          <c:w val="0.60979861020892656"/>
          <c:h val="0.70986423287998468"/>
        </c:manualLayout>
      </c:layout>
      <c:barChart>
        <c:barDir val="bar"/>
        <c:grouping val="stacked"/>
        <c:ser>
          <c:idx val="0"/>
          <c:order val="0"/>
          <c:tx>
            <c:v>Poorest</c:v>
          </c:tx>
          <c:spPr>
            <a:noFill/>
            <a:ln>
              <a:noFill/>
            </a:ln>
          </c:spPr>
          <c:cat>
            <c:strRef>
              <c:f>Plan1!$C$2:$D$2</c:f>
              <c:strCache>
                <c:ptCount val="1"/>
                <c:pt idx="0">
                  <c:v>Skilled birth attendant</c:v>
                </c:pt>
              </c:strCache>
            </c:strRef>
          </c:cat>
          <c:val>
            <c:numRef>
              <c:f>Plan1!$C$3:$D$3</c:f>
              <c:numCache>
                <c:formatCode>0.0%</c:formatCode>
                <c:ptCount val="2"/>
                <c:pt idx="0">
                  <c:v>0.73000000000000065</c:v>
                </c:pt>
                <c:pt idx="1">
                  <c:v>0.9700000000000002</c:v>
                </c:pt>
              </c:numCache>
            </c:numRef>
          </c:val>
        </c:ser>
        <c:ser>
          <c:idx val="1"/>
          <c:order val="1"/>
          <c:tx>
            <c:v>Richest</c:v>
          </c:tx>
          <c:spPr>
            <a:gradFill flip="none" rotWithShape="1">
              <a:gsLst>
                <a:gs pos="0">
                  <a:srgbClr val="000082"/>
                </a:gs>
                <a:gs pos="0">
                  <a:srgbClr val="000082"/>
                </a:gs>
                <a:gs pos="0">
                  <a:srgbClr val="000082"/>
                </a:gs>
                <a:gs pos="0">
                  <a:srgbClr val="000082"/>
                </a:gs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10800000" scaled="1"/>
              <a:tileRect/>
            </a:gradFill>
          </c:spPr>
          <c:cat>
            <c:strRef>
              <c:f>Plan1!$C$2:$D$2</c:f>
              <c:strCache>
                <c:ptCount val="1"/>
                <c:pt idx="0">
                  <c:v>Skilled birth attendant</c:v>
                </c:pt>
              </c:strCache>
            </c:strRef>
          </c:cat>
          <c:val>
            <c:numRef>
              <c:f>Plan1!$C$4:$D$4</c:f>
              <c:numCache>
                <c:formatCode>0.0%</c:formatCode>
                <c:ptCount val="2"/>
                <c:pt idx="0">
                  <c:v>0.27</c:v>
                </c:pt>
                <c:pt idx="1">
                  <c:v>3.0000000000000068E-2</c:v>
                </c:pt>
              </c:numCache>
            </c:numRef>
          </c:val>
        </c:ser>
        <c:gapWidth val="27"/>
        <c:overlap val="100"/>
        <c:axId val="52485120"/>
        <c:axId val="52712192"/>
      </c:barChart>
      <c:catAx>
        <c:axId val="52485120"/>
        <c:scaling>
          <c:orientation val="minMax"/>
        </c:scaling>
        <c:axPos val="l"/>
        <c:numFmt formatCode="General" sourceLinked="1"/>
        <c:tickLblPos val="nextTo"/>
        <c:crossAx val="52712192"/>
        <c:crosses val="autoZero"/>
        <c:auto val="1"/>
        <c:lblAlgn val="ctr"/>
        <c:lblOffset val="100"/>
      </c:catAx>
      <c:valAx>
        <c:axId val="52712192"/>
        <c:scaling>
          <c:orientation val="minMax"/>
          <c:max val="1"/>
        </c:scaling>
        <c:axPos val="b"/>
        <c:majorGridlines/>
        <c:numFmt formatCode="0%" sourceLinked="0"/>
        <c:tickLblPos val="nextTo"/>
        <c:crossAx val="52485120"/>
        <c:crosses val="autoZero"/>
        <c:crossBetween val="between"/>
      </c:valAx>
    </c:plotArea>
    <c:legend>
      <c:legendPos val="tr"/>
      <c:layout>
        <c:manualLayout>
          <c:xMode val="edge"/>
          <c:yMode val="edge"/>
          <c:x val="2.4821208246405244E-2"/>
          <c:y val="0"/>
          <c:w val="0.28999360656840967"/>
          <c:h val="7.3463612502982584E-2"/>
        </c:manualLayout>
      </c:layout>
      <c:overlay val="1"/>
      <c:spPr>
        <a:gradFill>
          <a:gsLst>
            <a:gs pos="0">
              <a:srgbClr val="000082"/>
            </a:gs>
            <a:gs pos="0">
              <a:srgbClr val="000082"/>
            </a:gs>
            <a:gs pos="0">
              <a:srgbClr val="000082"/>
            </a:gs>
            <a:gs pos="0">
              <a:srgbClr val="000082"/>
            </a:gs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10800000" scaled="1"/>
        </a:gradFill>
      </c:spPr>
      <c:txPr>
        <a:bodyPr/>
        <a:lstStyle/>
        <a:p>
          <a:pPr>
            <a:defRPr sz="1800">
              <a:solidFill>
                <a:schemeClr val="bg1"/>
              </a:solidFill>
            </a:defRPr>
          </a:pPr>
          <a:endParaRPr lang="en-US"/>
        </a:p>
      </c:txPr>
    </c:legend>
    <c:plotVisOnly val="1"/>
  </c:chart>
  <c:txPr>
    <a:bodyPr/>
    <a:lstStyle/>
    <a:p>
      <a:pPr>
        <a:defRPr sz="2000" b="1"/>
      </a:pPr>
      <a:endParaRPr lang="en-US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4746250090787928"/>
          <c:y val="0.12709448818897742"/>
          <c:w val="0.60979861020892689"/>
          <c:h val="0.70986423287998479"/>
        </c:manualLayout>
      </c:layout>
      <c:barChart>
        <c:barDir val="bar"/>
        <c:grouping val="stacked"/>
        <c:ser>
          <c:idx val="0"/>
          <c:order val="0"/>
          <c:tx>
            <c:v>Poorest</c:v>
          </c:tx>
          <c:spPr>
            <a:noFill/>
            <a:ln>
              <a:noFill/>
            </a:ln>
          </c:spPr>
          <c:cat>
            <c:strRef>
              <c:f>Plan1!$C$2:$L$2</c:f>
              <c:strCache>
                <c:ptCount val="9"/>
                <c:pt idx="0">
                  <c:v>Contraceptive use</c:v>
                </c:pt>
                <c:pt idx="2">
                  <c:v>Skilled birth attendant</c:v>
                </c:pt>
                <c:pt idx="4">
                  <c:v>Antenatal care (4+)</c:v>
                </c:pt>
                <c:pt idx="6">
                  <c:v>Safe water</c:v>
                </c:pt>
                <c:pt idx="8">
                  <c:v>Pneumonia careseeking</c:v>
                </c:pt>
              </c:strCache>
            </c:strRef>
          </c:cat>
          <c:val>
            <c:numRef>
              <c:f>Plan1!$C$3:$L$3</c:f>
              <c:numCache>
                <c:formatCode>0.0%</c:formatCode>
                <c:ptCount val="10"/>
                <c:pt idx="0">
                  <c:v>0.56000000000000005</c:v>
                </c:pt>
                <c:pt idx="1">
                  <c:v>0.83000000000000063</c:v>
                </c:pt>
                <c:pt idx="2">
                  <c:v>0.73000000000000065</c:v>
                </c:pt>
                <c:pt idx="3">
                  <c:v>0.97000000000000064</c:v>
                </c:pt>
                <c:pt idx="4">
                  <c:v>0.53</c:v>
                </c:pt>
                <c:pt idx="5">
                  <c:v>0.93</c:v>
                </c:pt>
                <c:pt idx="6">
                  <c:v>0.35000000000000031</c:v>
                </c:pt>
                <c:pt idx="7">
                  <c:v>0.75000000000000355</c:v>
                </c:pt>
                <c:pt idx="8">
                  <c:v>0.34000000000000008</c:v>
                </c:pt>
                <c:pt idx="9">
                  <c:v>0.49000000000000032</c:v>
                </c:pt>
              </c:numCache>
            </c:numRef>
          </c:val>
        </c:ser>
        <c:ser>
          <c:idx val="1"/>
          <c:order val="1"/>
          <c:tx>
            <c:v>Richest</c:v>
          </c:tx>
          <c:spPr>
            <a:gradFill flip="none" rotWithShape="1">
              <a:gsLst>
                <a:gs pos="0">
                  <a:srgbClr val="000082"/>
                </a:gs>
                <a:gs pos="0">
                  <a:srgbClr val="000082"/>
                </a:gs>
                <a:gs pos="0">
                  <a:srgbClr val="000082"/>
                </a:gs>
                <a:gs pos="0">
                  <a:srgbClr val="000082"/>
                </a:gs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10800000" scaled="1"/>
              <a:tileRect/>
            </a:gradFill>
          </c:spPr>
          <c:cat>
            <c:strRef>
              <c:f>Plan1!$C$2:$L$2</c:f>
              <c:strCache>
                <c:ptCount val="9"/>
                <c:pt idx="0">
                  <c:v>Contraceptive use</c:v>
                </c:pt>
                <c:pt idx="2">
                  <c:v>Skilled birth attendant</c:v>
                </c:pt>
                <c:pt idx="4">
                  <c:v>Antenatal care (4+)</c:v>
                </c:pt>
                <c:pt idx="6">
                  <c:v>Safe water</c:v>
                </c:pt>
                <c:pt idx="8">
                  <c:v>Pneumonia careseeking</c:v>
                </c:pt>
              </c:strCache>
            </c:strRef>
          </c:cat>
          <c:val>
            <c:numRef>
              <c:f>Plan1!$C$4:$L$4</c:f>
              <c:numCache>
                <c:formatCode>0.0%</c:formatCode>
                <c:ptCount val="10"/>
                <c:pt idx="0">
                  <c:v>0.27</c:v>
                </c:pt>
                <c:pt idx="1">
                  <c:v>1.0000000000000007E-2</c:v>
                </c:pt>
                <c:pt idx="2">
                  <c:v>0.27</c:v>
                </c:pt>
                <c:pt idx="3">
                  <c:v>3.0000000000000016E-2</c:v>
                </c:pt>
                <c:pt idx="4">
                  <c:v>0.45</c:v>
                </c:pt>
                <c:pt idx="5">
                  <c:v>7.0000000000000034E-2</c:v>
                </c:pt>
                <c:pt idx="6">
                  <c:v>0.65000000000000402</c:v>
                </c:pt>
                <c:pt idx="7">
                  <c:v>0.25</c:v>
                </c:pt>
                <c:pt idx="8">
                  <c:v>0.31000000000000172</c:v>
                </c:pt>
                <c:pt idx="9">
                  <c:v>0.14000000000000001</c:v>
                </c:pt>
              </c:numCache>
            </c:numRef>
          </c:val>
        </c:ser>
        <c:gapWidth val="27"/>
        <c:overlap val="100"/>
        <c:axId val="52755072"/>
        <c:axId val="53244288"/>
      </c:barChart>
      <c:catAx>
        <c:axId val="52755072"/>
        <c:scaling>
          <c:orientation val="minMax"/>
        </c:scaling>
        <c:axPos val="l"/>
        <c:numFmt formatCode="General" sourceLinked="1"/>
        <c:tickLblPos val="nextTo"/>
        <c:crossAx val="53244288"/>
        <c:crosses val="autoZero"/>
        <c:auto val="1"/>
        <c:lblAlgn val="ctr"/>
        <c:lblOffset val="100"/>
      </c:catAx>
      <c:valAx>
        <c:axId val="53244288"/>
        <c:scaling>
          <c:orientation val="minMax"/>
          <c:max val="1"/>
        </c:scaling>
        <c:axPos val="b"/>
        <c:majorGridlines/>
        <c:numFmt formatCode="0%" sourceLinked="0"/>
        <c:tickLblPos val="nextTo"/>
        <c:crossAx val="52755072"/>
        <c:crosses val="autoZero"/>
        <c:crossBetween val="between"/>
      </c:valAx>
    </c:plotArea>
    <c:legend>
      <c:legendPos val="tr"/>
      <c:layout>
        <c:manualLayout>
          <c:xMode val="edge"/>
          <c:yMode val="edge"/>
          <c:x val="2.4821208246405192E-2"/>
          <c:y val="0"/>
          <c:w val="0.28999360656840967"/>
          <c:h val="7.3463612502982584E-2"/>
        </c:manualLayout>
      </c:layout>
      <c:overlay val="1"/>
      <c:spPr>
        <a:gradFill>
          <a:gsLst>
            <a:gs pos="0">
              <a:srgbClr val="000082"/>
            </a:gs>
            <a:gs pos="0">
              <a:srgbClr val="000082"/>
            </a:gs>
            <a:gs pos="0">
              <a:srgbClr val="000082"/>
            </a:gs>
            <a:gs pos="0">
              <a:srgbClr val="000082"/>
            </a:gs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10800000" scaled="1"/>
        </a:gradFill>
      </c:spPr>
      <c:txPr>
        <a:bodyPr/>
        <a:lstStyle/>
        <a:p>
          <a:pPr>
            <a:defRPr sz="1800">
              <a:solidFill>
                <a:schemeClr val="bg1"/>
              </a:solidFill>
            </a:defRPr>
          </a:pPr>
          <a:endParaRPr lang="en-US"/>
        </a:p>
      </c:txPr>
    </c:legend>
    <c:plotVisOnly val="1"/>
  </c:chart>
  <c:txPr>
    <a:bodyPr/>
    <a:lstStyle/>
    <a:p>
      <a:pPr>
        <a:defRPr sz="2000" b="1"/>
      </a:pPr>
      <a:endParaRPr lang="en-US"/>
    </a:p>
  </c:txPr>
  <c:externalData r:id="rId2"/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0"/>
      <c:hPercent val="169"/>
      <c:rotY val="0"/>
      <c:depthPercent val="100"/>
      <c:rAngAx val="1"/>
    </c:view3D>
    <c:floor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0893854748603442"/>
          <c:y val="0.2018663766959734"/>
          <c:w val="0.85661080074488338"/>
          <c:h val="0.56450059287349663"/>
        </c:manualLayout>
      </c:layout>
      <c:bar3DChart>
        <c:barDir val="bar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Richest</c:v>
                </c:pt>
              </c:strCache>
            </c:strRef>
          </c:tx>
          <c:spPr>
            <a:noFill/>
            <a:ln w="21040">
              <a:noFill/>
            </a:ln>
          </c:spPr>
          <c:cat>
            <c:strRef>
              <c:f>Sheet1!$B$1:$C$1</c:f>
              <c:strCache>
                <c:ptCount val="2"/>
                <c:pt idx="0">
                  <c:v>1991</c:v>
                </c:pt>
                <c:pt idx="1">
                  <c:v>2001-2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31</c:v>
                </c:pt>
                <c:pt idx="1">
                  <c:v>8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Poorest</c:v>
                </c:pt>
              </c:strCache>
            </c:strRef>
          </c:tx>
          <c:spPr>
            <a:gradFill rotWithShape="0">
              <a:gsLst>
                <a:gs pos="0">
                  <a:srgbClr val="333399"/>
                </a:gs>
                <a:gs pos="100000">
                  <a:srgbClr val="FF0000"/>
                </a:gs>
              </a:gsLst>
              <a:lin ang="0" scaled="1"/>
            </a:gradFill>
            <a:ln w="10520">
              <a:solidFill>
                <a:schemeClr val="tx1"/>
              </a:solidFill>
              <a:prstDash val="solid"/>
            </a:ln>
          </c:spPr>
          <c:cat>
            <c:strRef>
              <c:f>Sheet1!$B$1:$C$1</c:f>
              <c:strCache>
                <c:ptCount val="2"/>
                <c:pt idx="0">
                  <c:v>1991</c:v>
                </c:pt>
                <c:pt idx="1">
                  <c:v>2001-2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65</c:v>
                </c:pt>
                <c:pt idx="1">
                  <c:v>31</c:v>
                </c:pt>
              </c:numCache>
            </c:numRef>
          </c:val>
        </c:ser>
        <c:ser>
          <c:idx val="4"/>
          <c:order val="2"/>
          <c:tx>
            <c:strRef>
              <c:f>Sheet1!$A$4</c:f>
              <c:strCache>
                <c:ptCount val="1"/>
              </c:strCache>
            </c:strRef>
          </c:tx>
          <c:spPr>
            <a:noFill/>
            <a:ln w="21040">
              <a:noFill/>
            </a:ln>
          </c:spPr>
          <c:cat>
            <c:strRef>
              <c:f>Sheet1!$B$1:$C$1</c:f>
              <c:strCache>
                <c:ptCount val="2"/>
                <c:pt idx="0">
                  <c:v>1991</c:v>
                </c:pt>
                <c:pt idx="1">
                  <c:v>2001-2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>
                  <c:v>96</c:v>
                </c:pt>
                <c:pt idx="1">
                  <c:v>39</c:v>
                </c:pt>
              </c:numCache>
            </c:numRef>
          </c:val>
        </c:ser>
        <c:shape val="box"/>
        <c:axId val="67871872"/>
        <c:axId val="67873408"/>
        <c:axId val="0"/>
      </c:bar3DChart>
      <c:catAx>
        <c:axId val="67871872"/>
        <c:scaling>
          <c:orientation val="minMax"/>
        </c:scaling>
        <c:axPos val="l"/>
        <c:numFmt formatCode="General" sourceLinked="1"/>
        <c:majorTickMark val="in"/>
        <c:tickLblPos val="low"/>
        <c:spPr>
          <a:ln w="263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chemeClr val="tx1"/>
                </a:solidFill>
                <a:latin typeface="Verdana"/>
                <a:ea typeface="Verdana"/>
                <a:cs typeface="Verdana"/>
              </a:defRPr>
            </a:pPr>
            <a:endParaRPr lang="en-US"/>
          </a:p>
        </c:txPr>
        <c:crossAx val="67873408"/>
        <c:crosses val="autoZero"/>
        <c:auto val="1"/>
        <c:lblAlgn val="ctr"/>
        <c:lblOffset val="100"/>
        <c:tickLblSkip val="1"/>
        <c:tickMarkSkip val="1"/>
      </c:catAx>
      <c:valAx>
        <c:axId val="67873408"/>
        <c:scaling>
          <c:orientation val="minMax"/>
          <c:max val="100"/>
          <c:min val="0"/>
        </c:scaling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Verdana"/>
                    <a:ea typeface="Verdana"/>
                    <a:cs typeface="Verdana"/>
                  </a:defRPr>
                </a:pPr>
                <a:r>
                  <a:rPr lang="en-US" sz="1600" dirty="0" smtClean="0"/>
                  <a:t>Under-five</a:t>
                </a:r>
                <a:r>
                  <a:rPr lang="en-US" sz="1600" baseline="0" dirty="0" smtClean="0"/>
                  <a:t> mortality </a:t>
                </a:r>
                <a:r>
                  <a:rPr lang="en-US" sz="1600" dirty="0" smtClean="0"/>
                  <a:t>gap </a:t>
                </a:r>
                <a:r>
                  <a:rPr lang="en-US" sz="1600" dirty="0"/>
                  <a:t>between the poorest (red) and richest (blue) quintiles (%)</a:t>
                </a:r>
              </a:p>
            </c:rich>
          </c:tx>
          <c:layout>
            <c:manualLayout>
              <c:xMode val="edge"/>
              <c:yMode val="edge"/>
              <c:x val="0.13873370577281191"/>
              <c:y val="0.89823008849557562"/>
            </c:manualLayout>
          </c:layout>
          <c:spPr>
            <a:noFill/>
            <a:ln w="21040">
              <a:noFill/>
            </a:ln>
          </c:spPr>
        </c:title>
        <c:numFmt formatCode="0" sourceLinked="0"/>
        <c:majorTickMark val="in"/>
        <c:tickLblPos val="nextTo"/>
        <c:spPr>
          <a:ln w="263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chemeClr val="tx1"/>
                </a:solidFill>
                <a:latin typeface="Verdana"/>
                <a:ea typeface="Verdana"/>
                <a:cs typeface="Verdana"/>
              </a:defRPr>
            </a:pPr>
            <a:endParaRPr lang="en-US"/>
          </a:p>
        </c:txPr>
        <c:crossAx val="67871872"/>
        <c:crosses val="autoZero"/>
        <c:crossBetween val="between"/>
        <c:majorUnit val="20"/>
        <c:minorUnit val="10"/>
      </c:valAx>
      <c:spPr>
        <a:noFill/>
        <a:ln w="21040">
          <a:noFill/>
        </a:ln>
      </c:spPr>
    </c:plotArea>
    <c:legend>
      <c:legendPos val="t"/>
      <c:layout>
        <c:manualLayout>
          <c:xMode val="edge"/>
          <c:yMode val="edge"/>
          <c:x val="0.55524428341059351"/>
          <c:y val="8.3275503122831565E-2"/>
          <c:w val="0.43440087983860998"/>
          <c:h val="7.676952247728229E-2"/>
        </c:manualLayout>
      </c:layout>
      <c:overlay val="1"/>
      <c:spPr>
        <a:gradFill flip="none"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0" scaled="1"/>
          <a:tileRect/>
        </a:gradFill>
      </c:spPr>
      <c:txPr>
        <a:bodyPr/>
        <a:lstStyle/>
        <a:p>
          <a:pPr>
            <a:defRPr sz="1800"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340" b="1" i="0" u="none" strike="noStrike" baseline="0">
          <a:solidFill>
            <a:schemeClr val="tx1"/>
          </a:solidFill>
          <a:latin typeface="Verdana"/>
          <a:ea typeface="Verdana"/>
          <a:cs typeface="Verdana"/>
        </a:defRPr>
      </a:pPr>
      <a:endParaRPr lang="en-US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2463747639021759"/>
          <c:y val="6.0798893415552953E-2"/>
          <c:w val="0.84794819339171612"/>
          <c:h val="0.74270961110206812"/>
        </c:manualLayout>
      </c:layout>
      <c:lineChart>
        <c:grouping val="standard"/>
        <c:ser>
          <c:idx val="0"/>
          <c:order val="0"/>
          <c:tx>
            <c:strRef>
              <c:f>Plan1!$B$3</c:f>
              <c:strCache>
                <c:ptCount val="1"/>
                <c:pt idx="0">
                  <c:v>Perinatal</c:v>
                </c:pt>
              </c:strCache>
            </c:strRef>
          </c:tx>
          <c:cat>
            <c:numRef>
              <c:f>Plan1!$A$4:$A$21</c:f>
              <c:numCache>
                <c:formatCode>General</c:formatCode>
                <c:ptCount val="1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</c:numCache>
            </c:numRef>
          </c:cat>
          <c:val>
            <c:numRef>
              <c:f>Plan1!$B$4:$B$21</c:f>
              <c:numCache>
                <c:formatCode>0.0</c:formatCode>
                <c:ptCount val="18"/>
                <c:pt idx="0">
                  <c:v>23.246998623700065</c:v>
                </c:pt>
                <c:pt idx="1">
                  <c:v>23.694333750973009</c:v>
                </c:pt>
                <c:pt idx="2">
                  <c:v>21.475020295804686</c:v>
                </c:pt>
                <c:pt idx="3">
                  <c:v>20.342527000599503</c:v>
                </c:pt>
                <c:pt idx="4">
                  <c:v>19.746664947224527</c:v>
                </c:pt>
                <c:pt idx="5">
                  <c:v>19.288910954761469</c:v>
                </c:pt>
                <c:pt idx="6">
                  <c:v>19.185653929849774</c:v>
                </c:pt>
                <c:pt idx="7">
                  <c:v>18.956420497700414</c:v>
                </c:pt>
                <c:pt idx="8">
                  <c:v>17.482365047663887</c:v>
                </c:pt>
                <c:pt idx="9">
                  <c:v>17.059898045598747</c:v>
                </c:pt>
                <c:pt idx="10">
                  <c:v>16.376757135319362</c:v>
                </c:pt>
                <c:pt idx="11">
                  <c:v>15.734802899629656</c:v>
                </c:pt>
                <c:pt idx="12">
                  <c:v>14.971793150819639</c:v>
                </c:pt>
                <c:pt idx="13">
                  <c:v>14.277945785067647</c:v>
                </c:pt>
                <c:pt idx="14">
                  <c:v>13.827756889387476</c:v>
                </c:pt>
                <c:pt idx="15">
                  <c:v>12.880951950652321</c:v>
                </c:pt>
                <c:pt idx="16">
                  <c:v>12.6</c:v>
                </c:pt>
                <c:pt idx="17">
                  <c:v>12.3</c:v>
                </c:pt>
              </c:numCache>
            </c:numRef>
          </c:val>
        </c:ser>
        <c:ser>
          <c:idx val="1"/>
          <c:order val="1"/>
          <c:tx>
            <c:strRef>
              <c:f>Plan1!$C$3</c:f>
              <c:strCache>
                <c:ptCount val="1"/>
                <c:pt idx="0">
                  <c:v>Malformations</c:v>
                </c:pt>
              </c:strCache>
            </c:strRef>
          </c:tx>
          <c:cat>
            <c:numRef>
              <c:f>Plan1!$A$4:$A$21</c:f>
              <c:numCache>
                <c:formatCode>General</c:formatCode>
                <c:ptCount val="1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</c:numCache>
            </c:numRef>
          </c:cat>
          <c:val>
            <c:numRef>
              <c:f>Plan1!$C$4:$C$21</c:f>
              <c:numCache>
                <c:formatCode>0.0</c:formatCode>
                <c:ptCount val="18"/>
                <c:pt idx="0">
                  <c:v>3.9023418212822185</c:v>
                </c:pt>
                <c:pt idx="1">
                  <c:v>4.2953343625447244</c:v>
                </c:pt>
                <c:pt idx="2">
                  <c:v>4.0068771341065803</c:v>
                </c:pt>
                <c:pt idx="3">
                  <c:v>3.8327461722155927</c:v>
                </c:pt>
                <c:pt idx="4">
                  <c:v>3.6692005161389982</c:v>
                </c:pt>
                <c:pt idx="5">
                  <c:v>3.7083131718752216</c:v>
                </c:pt>
                <c:pt idx="6">
                  <c:v>3.7606926881101352</c:v>
                </c:pt>
                <c:pt idx="7">
                  <c:v>3.8451361370617594</c:v>
                </c:pt>
                <c:pt idx="8">
                  <c:v>3.5750161283643105</c:v>
                </c:pt>
                <c:pt idx="9">
                  <c:v>3.4986597840985825</c:v>
                </c:pt>
                <c:pt idx="10">
                  <c:v>3.4905688553331977</c:v>
                </c:pt>
                <c:pt idx="11">
                  <c:v>3.4659148801621602</c:v>
                </c:pt>
                <c:pt idx="12">
                  <c:v>3.480642906613018</c:v>
                </c:pt>
                <c:pt idx="13">
                  <c:v>3.5451343136611002</c:v>
                </c:pt>
                <c:pt idx="14">
                  <c:v>3.6158018014967888</c:v>
                </c:pt>
                <c:pt idx="15">
                  <c:v>3.3965735089111493</c:v>
                </c:pt>
                <c:pt idx="16">
                  <c:v>3.5</c:v>
                </c:pt>
                <c:pt idx="17">
                  <c:v>3.6</c:v>
                </c:pt>
              </c:numCache>
            </c:numRef>
          </c:val>
        </c:ser>
        <c:ser>
          <c:idx val="2"/>
          <c:order val="2"/>
          <c:tx>
            <c:strRef>
              <c:f>Plan1!$D$3</c:f>
              <c:strCache>
                <c:ptCount val="1"/>
                <c:pt idx="0">
                  <c:v>Respiratory infections</c:v>
                </c:pt>
              </c:strCache>
            </c:strRef>
          </c:tx>
          <c:cat>
            <c:numRef>
              <c:f>Plan1!$A$4:$A$21</c:f>
              <c:numCache>
                <c:formatCode>General</c:formatCode>
                <c:ptCount val="1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</c:numCache>
            </c:numRef>
          </c:cat>
          <c:val>
            <c:numRef>
              <c:f>Plan1!$D$4:$D$21</c:f>
              <c:numCache>
                <c:formatCode>0.0</c:formatCode>
                <c:ptCount val="18"/>
                <c:pt idx="0">
                  <c:v>6.5624219637782852</c:v>
                </c:pt>
                <c:pt idx="1">
                  <c:v>5.2030491747445042</c:v>
                </c:pt>
                <c:pt idx="2">
                  <c:v>5.3925165786625771</c:v>
                </c:pt>
                <c:pt idx="3">
                  <c:v>5.2017420640802721</c:v>
                </c:pt>
                <c:pt idx="4">
                  <c:v>4.8034695909437373</c:v>
                </c:pt>
                <c:pt idx="5">
                  <c:v>4.1913223577590895</c:v>
                </c:pt>
                <c:pt idx="6">
                  <c:v>3.4078223305607467</c:v>
                </c:pt>
                <c:pt idx="7">
                  <c:v>2.8018158213380562</c:v>
                </c:pt>
                <c:pt idx="8">
                  <c:v>2.7523904741818437</c:v>
                </c:pt>
                <c:pt idx="9">
                  <c:v>2.319642889642302</c:v>
                </c:pt>
                <c:pt idx="10">
                  <c:v>2.1083071696100752</c:v>
                </c:pt>
                <c:pt idx="11">
                  <c:v>1.9332235844768133</c:v>
                </c:pt>
                <c:pt idx="12">
                  <c:v>1.7133660644032889</c:v>
                </c:pt>
                <c:pt idx="13">
                  <c:v>1.7024151418009561</c:v>
                </c:pt>
                <c:pt idx="14">
                  <c:v>1.5058382502520595</c:v>
                </c:pt>
                <c:pt idx="15">
                  <c:v>1.415455856906396</c:v>
                </c:pt>
                <c:pt idx="16">
                  <c:v>1.3</c:v>
                </c:pt>
                <c:pt idx="17">
                  <c:v>1.2</c:v>
                </c:pt>
              </c:numCache>
            </c:numRef>
          </c:val>
        </c:ser>
        <c:ser>
          <c:idx val="3"/>
          <c:order val="3"/>
          <c:tx>
            <c:strRef>
              <c:f>Plan1!$E$3</c:f>
              <c:strCache>
                <c:ptCount val="1"/>
                <c:pt idx="0">
                  <c:v>Diarrhea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2">
                  <a:lumMod val="75000"/>
                </a:schemeClr>
              </a:solidFill>
              <a:ln>
                <a:solidFill>
                  <a:srgbClr val="FF6F61">
                    <a:lumMod val="75000"/>
                  </a:srgbClr>
                </a:solidFill>
              </a:ln>
            </c:spPr>
          </c:marker>
          <c:cat>
            <c:numRef>
              <c:f>Plan1!$A$4:$A$21</c:f>
              <c:numCache>
                <c:formatCode>General</c:formatCode>
                <c:ptCount val="1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</c:numCache>
            </c:numRef>
          </c:cat>
          <c:val>
            <c:numRef>
              <c:f>Plan1!$E$4:$E$21</c:f>
              <c:numCache>
                <c:formatCode>0.0</c:formatCode>
                <c:ptCount val="18"/>
                <c:pt idx="0">
                  <c:v>6.5751786851741754</c:v>
                </c:pt>
                <c:pt idx="1">
                  <c:v>5.2537241119224234</c:v>
                </c:pt>
                <c:pt idx="2">
                  <c:v>5.0236902036448914</c:v>
                </c:pt>
                <c:pt idx="3">
                  <c:v>4.7693693712538758</c:v>
                </c:pt>
                <c:pt idx="4">
                  <c:v>4.2743537811989434</c:v>
                </c:pt>
                <c:pt idx="5">
                  <c:v>3.5028313228384906</c:v>
                </c:pt>
                <c:pt idx="6">
                  <c:v>2.6943657913173227</c:v>
                </c:pt>
                <c:pt idx="7">
                  <c:v>2.0302721435742224</c:v>
                </c:pt>
                <c:pt idx="8">
                  <c:v>2.3780305904523042</c:v>
                </c:pt>
                <c:pt idx="9">
                  <c:v>1.7465546463189159</c:v>
                </c:pt>
                <c:pt idx="10">
                  <c:v>1.3446613030803958</c:v>
                </c:pt>
                <c:pt idx="11">
                  <c:v>1.216772027717802</c:v>
                </c:pt>
                <c:pt idx="12">
                  <c:v>1.1375627148907081</c:v>
                </c:pt>
                <c:pt idx="13">
                  <c:v>1.0665787253225409</c:v>
                </c:pt>
                <c:pt idx="14">
                  <c:v>0.89455294569208765</c:v>
                </c:pt>
                <c:pt idx="15">
                  <c:v>0.86237396369289465</c:v>
                </c:pt>
                <c:pt idx="16">
                  <c:v>0.70000000000000062</c:v>
                </c:pt>
                <c:pt idx="17">
                  <c:v>0.5</c:v>
                </c:pt>
              </c:numCache>
            </c:numRef>
          </c:val>
        </c:ser>
        <c:ser>
          <c:idx val="4"/>
          <c:order val="4"/>
          <c:tx>
            <c:strRef>
              <c:f>Plan1!$F$3</c:f>
              <c:strCache>
                <c:ptCount val="1"/>
                <c:pt idx="0">
                  <c:v>Other infections</c:v>
                </c:pt>
              </c:strCache>
            </c:strRef>
          </c:tx>
          <c:marker>
            <c:symbol val="circle"/>
            <c:size val="7"/>
          </c:marker>
          <c:cat>
            <c:numRef>
              <c:f>Plan1!$A$4:$A$21</c:f>
              <c:numCache>
                <c:formatCode>General</c:formatCode>
                <c:ptCount val="1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</c:numCache>
            </c:numRef>
          </c:cat>
          <c:val>
            <c:numRef>
              <c:f>Plan1!$F$4:$F$21</c:f>
              <c:numCache>
                <c:formatCode>0.0</c:formatCode>
                <c:ptCount val="18"/>
                <c:pt idx="0">
                  <c:v>2.5707830927251476</c:v>
                </c:pt>
                <c:pt idx="1">
                  <c:v>2.5001747130163836</c:v>
                </c:pt>
                <c:pt idx="2">
                  <c:v>2.5501026188421112</c:v>
                </c:pt>
                <c:pt idx="3">
                  <c:v>2.4062480296425557</c:v>
                </c:pt>
                <c:pt idx="4">
                  <c:v>2.3309413025922305</c:v>
                </c:pt>
                <c:pt idx="5">
                  <c:v>1.9147864154682048</c:v>
                </c:pt>
                <c:pt idx="6">
                  <c:v>2.0390351272970269</c:v>
                </c:pt>
                <c:pt idx="7">
                  <c:v>1.7635284063173298</c:v>
                </c:pt>
                <c:pt idx="8">
                  <c:v>1.7631142911133237</c:v>
                </c:pt>
                <c:pt idx="9">
                  <c:v>1.4426652388423458</c:v>
                </c:pt>
                <c:pt idx="10">
                  <c:v>1.2631938073544793</c:v>
                </c:pt>
                <c:pt idx="11">
                  <c:v>1.1257210596572838</c:v>
                </c:pt>
                <c:pt idx="12">
                  <c:v>1.0487684926212619</c:v>
                </c:pt>
                <c:pt idx="13">
                  <c:v>1.018768116353328</c:v>
                </c:pt>
                <c:pt idx="14">
                  <c:v>0.91469045572518015</c:v>
                </c:pt>
                <c:pt idx="15">
                  <c:v>0.87018217865590852</c:v>
                </c:pt>
                <c:pt idx="16">
                  <c:v>0.8</c:v>
                </c:pt>
                <c:pt idx="17">
                  <c:v>0.8</c:v>
                </c:pt>
              </c:numCache>
            </c:numRef>
          </c:val>
        </c:ser>
        <c:marker val="1"/>
        <c:axId val="53161344"/>
        <c:axId val="53167232"/>
      </c:lineChart>
      <c:catAx>
        <c:axId val="53161344"/>
        <c:scaling>
          <c:orientation val="minMax"/>
        </c:scaling>
        <c:axPos val="b"/>
        <c:numFmt formatCode="0" sourceLinked="0"/>
        <c:maj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53167232"/>
        <c:crosses val="autoZero"/>
        <c:auto val="1"/>
        <c:lblAlgn val="ctr"/>
        <c:lblOffset val="100"/>
      </c:catAx>
      <c:valAx>
        <c:axId val="53167232"/>
        <c:scaling>
          <c:orientation val="minMax"/>
        </c:scaling>
        <c:axPos val="l"/>
        <c:majorGridlines/>
        <c:numFmt formatCode="0" sourceLinked="0"/>
        <c:tickLblPos val="nextTo"/>
        <c:crossAx val="5316134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6503794314684467"/>
          <c:y val="0.39506060188156783"/>
          <c:w val="0.6802800282789857"/>
          <c:h val="0.16730090656557542"/>
        </c:manualLayout>
      </c:layout>
      <c:overlay val="1"/>
    </c:legend>
    <c:plotVisOnly val="1"/>
    <c:dispBlanksAs val="gap"/>
  </c:chart>
  <c:txPr>
    <a:bodyPr/>
    <a:lstStyle/>
    <a:p>
      <a:pPr>
        <a:defRPr sz="1800" b="0"/>
      </a:pPr>
      <a:endParaRPr lang="en-US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2463747639021759"/>
          <c:y val="6.0798893415552953E-2"/>
          <c:w val="0.84794819339171579"/>
          <c:h val="0.74270961110206779"/>
        </c:manualLayout>
      </c:layout>
      <c:lineChart>
        <c:grouping val="standard"/>
        <c:ser>
          <c:idx val="0"/>
          <c:order val="0"/>
          <c:tx>
            <c:strRef>
              <c:f>Plan1!$B$3</c:f>
              <c:strCache>
                <c:ptCount val="1"/>
                <c:pt idx="0">
                  <c:v>Perinatal</c:v>
                </c:pt>
              </c:strCache>
            </c:strRef>
          </c:tx>
          <c:cat>
            <c:numRef>
              <c:f>Plan1!$A$4:$A$21</c:f>
              <c:numCache>
                <c:formatCode>General</c:formatCode>
                <c:ptCount val="1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</c:numCache>
            </c:numRef>
          </c:cat>
          <c:val>
            <c:numRef>
              <c:f>Plan1!$B$4:$B$21</c:f>
              <c:numCache>
                <c:formatCode>0.0</c:formatCode>
                <c:ptCount val="18"/>
                <c:pt idx="0">
                  <c:v>23.246998623700065</c:v>
                </c:pt>
                <c:pt idx="1">
                  <c:v>23.694333750973009</c:v>
                </c:pt>
                <c:pt idx="2">
                  <c:v>21.475020295804686</c:v>
                </c:pt>
                <c:pt idx="3">
                  <c:v>20.342527000599514</c:v>
                </c:pt>
                <c:pt idx="4">
                  <c:v>19.746664947224527</c:v>
                </c:pt>
                <c:pt idx="5">
                  <c:v>19.28891095476148</c:v>
                </c:pt>
                <c:pt idx="6">
                  <c:v>19.185653929849774</c:v>
                </c:pt>
                <c:pt idx="7">
                  <c:v>18.956420497700414</c:v>
                </c:pt>
                <c:pt idx="8">
                  <c:v>17.482365047663908</c:v>
                </c:pt>
                <c:pt idx="9">
                  <c:v>17.059898045598736</c:v>
                </c:pt>
                <c:pt idx="10">
                  <c:v>16.376757135319362</c:v>
                </c:pt>
                <c:pt idx="11">
                  <c:v>15.734802899629656</c:v>
                </c:pt>
                <c:pt idx="12">
                  <c:v>14.971793150819639</c:v>
                </c:pt>
                <c:pt idx="13">
                  <c:v>14.277945785067647</c:v>
                </c:pt>
                <c:pt idx="14">
                  <c:v>13.827756889387476</c:v>
                </c:pt>
                <c:pt idx="15">
                  <c:v>12.880951950652321</c:v>
                </c:pt>
                <c:pt idx="16">
                  <c:v>12.6</c:v>
                </c:pt>
                <c:pt idx="17">
                  <c:v>12.3</c:v>
                </c:pt>
              </c:numCache>
            </c:numRef>
          </c:val>
        </c:ser>
        <c:ser>
          <c:idx val="1"/>
          <c:order val="1"/>
          <c:tx>
            <c:strRef>
              <c:f>Plan1!$C$3</c:f>
              <c:strCache>
                <c:ptCount val="1"/>
                <c:pt idx="0">
                  <c:v>Malformations</c:v>
                </c:pt>
              </c:strCache>
            </c:strRef>
          </c:tx>
          <c:cat>
            <c:numRef>
              <c:f>Plan1!$A$4:$A$21</c:f>
              <c:numCache>
                <c:formatCode>General</c:formatCode>
                <c:ptCount val="1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</c:numCache>
            </c:numRef>
          </c:cat>
          <c:val>
            <c:numRef>
              <c:f>Plan1!$C$4:$C$21</c:f>
              <c:numCache>
                <c:formatCode>0.0</c:formatCode>
                <c:ptCount val="18"/>
                <c:pt idx="0">
                  <c:v>3.9023418212822185</c:v>
                </c:pt>
                <c:pt idx="1">
                  <c:v>4.2953343625447244</c:v>
                </c:pt>
                <c:pt idx="2">
                  <c:v>4.0068771341065803</c:v>
                </c:pt>
                <c:pt idx="3">
                  <c:v>3.8327461722155927</c:v>
                </c:pt>
                <c:pt idx="4">
                  <c:v>3.6692005161389982</c:v>
                </c:pt>
                <c:pt idx="5">
                  <c:v>3.7083131718752216</c:v>
                </c:pt>
                <c:pt idx="6">
                  <c:v>3.7606926881101352</c:v>
                </c:pt>
                <c:pt idx="7">
                  <c:v>3.8451361370617594</c:v>
                </c:pt>
                <c:pt idx="8">
                  <c:v>3.5750161283643105</c:v>
                </c:pt>
                <c:pt idx="9">
                  <c:v>3.4986597840985842</c:v>
                </c:pt>
                <c:pt idx="10">
                  <c:v>3.4905688553331977</c:v>
                </c:pt>
                <c:pt idx="11">
                  <c:v>3.4659148801621602</c:v>
                </c:pt>
                <c:pt idx="12">
                  <c:v>3.4806429066130193</c:v>
                </c:pt>
                <c:pt idx="13">
                  <c:v>3.5451343136611002</c:v>
                </c:pt>
                <c:pt idx="14">
                  <c:v>3.6158018014967888</c:v>
                </c:pt>
                <c:pt idx="15">
                  <c:v>3.3965735089111493</c:v>
                </c:pt>
                <c:pt idx="16">
                  <c:v>3.5</c:v>
                </c:pt>
                <c:pt idx="17">
                  <c:v>3.6</c:v>
                </c:pt>
              </c:numCache>
            </c:numRef>
          </c:val>
        </c:ser>
        <c:ser>
          <c:idx val="2"/>
          <c:order val="2"/>
          <c:tx>
            <c:strRef>
              <c:f>Plan1!$D$3</c:f>
              <c:strCache>
                <c:ptCount val="1"/>
                <c:pt idx="0">
                  <c:v>Respiratory infections</c:v>
                </c:pt>
              </c:strCache>
            </c:strRef>
          </c:tx>
          <c:cat>
            <c:numRef>
              <c:f>Plan1!$A$4:$A$21</c:f>
              <c:numCache>
                <c:formatCode>General</c:formatCode>
                <c:ptCount val="1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</c:numCache>
            </c:numRef>
          </c:cat>
          <c:val>
            <c:numRef>
              <c:f>Plan1!$D$4:$D$21</c:f>
              <c:numCache>
                <c:formatCode>0.0</c:formatCode>
                <c:ptCount val="18"/>
                <c:pt idx="0">
                  <c:v>6.5624219637782879</c:v>
                </c:pt>
                <c:pt idx="1">
                  <c:v>5.2030491747444998</c:v>
                </c:pt>
                <c:pt idx="2">
                  <c:v>5.3925165786625833</c:v>
                </c:pt>
                <c:pt idx="3">
                  <c:v>5.2017420640802694</c:v>
                </c:pt>
                <c:pt idx="4">
                  <c:v>4.8034695909437337</c:v>
                </c:pt>
                <c:pt idx="5">
                  <c:v>4.1913223577590895</c:v>
                </c:pt>
                <c:pt idx="6">
                  <c:v>3.4078223305607467</c:v>
                </c:pt>
                <c:pt idx="7">
                  <c:v>2.8018158213380575</c:v>
                </c:pt>
                <c:pt idx="8">
                  <c:v>2.7523904741818437</c:v>
                </c:pt>
                <c:pt idx="9">
                  <c:v>2.3196428896423034</c:v>
                </c:pt>
                <c:pt idx="10">
                  <c:v>2.1083071696100752</c:v>
                </c:pt>
                <c:pt idx="11">
                  <c:v>1.9332235844768126</c:v>
                </c:pt>
                <c:pt idx="12">
                  <c:v>1.7133660644032889</c:v>
                </c:pt>
                <c:pt idx="13">
                  <c:v>1.7024151418009561</c:v>
                </c:pt>
                <c:pt idx="14">
                  <c:v>1.5058382502520606</c:v>
                </c:pt>
                <c:pt idx="15">
                  <c:v>1.415455856906396</c:v>
                </c:pt>
                <c:pt idx="16">
                  <c:v>1.3</c:v>
                </c:pt>
                <c:pt idx="17">
                  <c:v>1.2</c:v>
                </c:pt>
              </c:numCache>
            </c:numRef>
          </c:val>
        </c:ser>
        <c:ser>
          <c:idx val="3"/>
          <c:order val="3"/>
          <c:tx>
            <c:strRef>
              <c:f>Plan1!$E$3</c:f>
              <c:strCache>
                <c:ptCount val="1"/>
                <c:pt idx="0">
                  <c:v>Diarrhea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2">
                  <a:lumMod val="75000"/>
                </a:schemeClr>
              </a:solidFill>
              <a:ln>
                <a:solidFill>
                  <a:srgbClr val="FF6F61">
                    <a:lumMod val="75000"/>
                  </a:srgbClr>
                </a:solidFill>
              </a:ln>
            </c:spPr>
          </c:marker>
          <c:cat>
            <c:numRef>
              <c:f>Plan1!$A$4:$A$21</c:f>
              <c:numCache>
                <c:formatCode>General</c:formatCode>
                <c:ptCount val="1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</c:numCache>
            </c:numRef>
          </c:cat>
          <c:val>
            <c:numRef>
              <c:f>Plan1!$E$4:$E$21</c:f>
              <c:numCache>
                <c:formatCode>0.0</c:formatCode>
                <c:ptCount val="18"/>
                <c:pt idx="0">
                  <c:v>6.57517868517417</c:v>
                </c:pt>
                <c:pt idx="1">
                  <c:v>5.2537241119224234</c:v>
                </c:pt>
                <c:pt idx="2">
                  <c:v>5.0236902036448914</c:v>
                </c:pt>
                <c:pt idx="3">
                  <c:v>4.7693693712538723</c:v>
                </c:pt>
                <c:pt idx="4">
                  <c:v>4.2743537811989434</c:v>
                </c:pt>
                <c:pt idx="5">
                  <c:v>3.5028313228384906</c:v>
                </c:pt>
                <c:pt idx="6">
                  <c:v>2.6943657913173213</c:v>
                </c:pt>
                <c:pt idx="7">
                  <c:v>2.0302721435742241</c:v>
                </c:pt>
                <c:pt idx="8">
                  <c:v>2.3780305904523042</c:v>
                </c:pt>
                <c:pt idx="9">
                  <c:v>1.7465546463189159</c:v>
                </c:pt>
                <c:pt idx="10">
                  <c:v>1.3446613030803958</c:v>
                </c:pt>
                <c:pt idx="11">
                  <c:v>1.216772027717802</c:v>
                </c:pt>
                <c:pt idx="12">
                  <c:v>1.1375627148907081</c:v>
                </c:pt>
                <c:pt idx="13">
                  <c:v>1.0665787253225409</c:v>
                </c:pt>
                <c:pt idx="14">
                  <c:v>0.89455294569208799</c:v>
                </c:pt>
                <c:pt idx="15">
                  <c:v>0.86237396369289465</c:v>
                </c:pt>
                <c:pt idx="16">
                  <c:v>0.70000000000000062</c:v>
                </c:pt>
                <c:pt idx="17">
                  <c:v>0.5</c:v>
                </c:pt>
              </c:numCache>
            </c:numRef>
          </c:val>
        </c:ser>
        <c:ser>
          <c:idx val="4"/>
          <c:order val="4"/>
          <c:tx>
            <c:strRef>
              <c:f>Plan1!$F$3</c:f>
              <c:strCache>
                <c:ptCount val="1"/>
                <c:pt idx="0">
                  <c:v>Other infections</c:v>
                </c:pt>
              </c:strCache>
            </c:strRef>
          </c:tx>
          <c:marker>
            <c:symbol val="circle"/>
            <c:size val="7"/>
          </c:marker>
          <c:cat>
            <c:numRef>
              <c:f>Plan1!$A$4:$A$21</c:f>
              <c:numCache>
                <c:formatCode>General</c:formatCode>
                <c:ptCount val="1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</c:numCache>
            </c:numRef>
          </c:cat>
          <c:val>
            <c:numRef>
              <c:f>Plan1!$F$4:$F$21</c:f>
              <c:numCache>
                <c:formatCode>0.0</c:formatCode>
                <c:ptCount val="18"/>
                <c:pt idx="0">
                  <c:v>2.5707830927251476</c:v>
                </c:pt>
                <c:pt idx="1">
                  <c:v>2.5001747130163818</c:v>
                </c:pt>
                <c:pt idx="2">
                  <c:v>2.5501026188421112</c:v>
                </c:pt>
                <c:pt idx="3">
                  <c:v>2.406248029642557</c:v>
                </c:pt>
                <c:pt idx="4">
                  <c:v>2.3309413025922305</c:v>
                </c:pt>
                <c:pt idx="5">
                  <c:v>1.9147864154682042</c:v>
                </c:pt>
                <c:pt idx="6">
                  <c:v>2.0390351272970269</c:v>
                </c:pt>
                <c:pt idx="7">
                  <c:v>1.7635284063173298</c:v>
                </c:pt>
                <c:pt idx="8">
                  <c:v>1.7631142911133244</c:v>
                </c:pt>
                <c:pt idx="9">
                  <c:v>1.4426652388423458</c:v>
                </c:pt>
                <c:pt idx="10">
                  <c:v>1.2631938073544806</c:v>
                </c:pt>
                <c:pt idx="11">
                  <c:v>1.1257210596572838</c:v>
                </c:pt>
                <c:pt idx="12">
                  <c:v>1.0487684926212619</c:v>
                </c:pt>
                <c:pt idx="13">
                  <c:v>1.018768116353328</c:v>
                </c:pt>
                <c:pt idx="14">
                  <c:v>0.91469045572517982</c:v>
                </c:pt>
                <c:pt idx="15">
                  <c:v>0.87018217865590852</c:v>
                </c:pt>
                <c:pt idx="16">
                  <c:v>0.8</c:v>
                </c:pt>
                <c:pt idx="17">
                  <c:v>0.8</c:v>
                </c:pt>
              </c:numCache>
            </c:numRef>
          </c:val>
        </c:ser>
        <c:marker val="1"/>
        <c:axId val="53297152"/>
        <c:axId val="53298688"/>
      </c:lineChart>
      <c:catAx>
        <c:axId val="53297152"/>
        <c:scaling>
          <c:orientation val="minMax"/>
        </c:scaling>
        <c:axPos val="b"/>
        <c:numFmt formatCode="0" sourceLinked="0"/>
        <c:maj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53298688"/>
        <c:crosses val="autoZero"/>
        <c:auto val="1"/>
        <c:lblAlgn val="ctr"/>
        <c:lblOffset val="100"/>
      </c:catAx>
      <c:valAx>
        <c:axId val="53298688"/>
        <c:scaling>
          <c:logBase val="10"/>
          <c:orientation val="minMax"/>
        </c:scaling>
        <c:axPos val="l"/>
        <c:majorGridlines/>
        <c:numFmt formatCode="0" sourceLinked="0"/>
        <c:tickLblPos val="nextTo"/>
        <c:crossAx val="5329715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4098131667979056"/>
          <c:y val="0.60356480843017191"/>
          <c:w val="0.6802800282789857"/>
          <c:h val="0.16730090656557542"/>
        </c:manualLayout>
      </c:layout>
      <c:overlay val="1"/>
    </c:legend>
    <c:plotVisOnly val="1"/>
    <c:dispBlanksAs val="gap"/>
  </c:chart>
  <c:txPr>
    <a:bodyPr/>
    <a:lstStyle/>
    <a:p>
      <a:pPr>
        <a:defRPr sz="1800" b="0"/>
      </a:pPr>
      <a:endParaRPr lang="en-US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Plan1!$B$1</c:f>
              <c:strCache>
                <c:ptCount val="1"/>
                <c:pt idx="0">
                  <c:v>Colunas1</c:v>
                </c:pt>
              </c:strCache>
            </c:strRef>
          </c:tx>
          <c:cat>
            <c:strRef>
              <c:f>Plan1!$A$2:$A$5</c:f>
              <c:strCache>
                <c:ptCount val="4"/>
                <c:pt idx="0">
                  <c:v>1974/5</c:v>
                </c:pt>
                <c:pt idx="1">
                  <c:v>1989</c:v>
                </c:pt>
                <c:pt idx="2">
                  <c:v>1996</c:v>
                </c:pt>
                <c:pt idx="3">
                  <c:v>2006/7</c:v>
                </c:pt>
              </c:strCache>
            </c:strRef>
          </c:cat>
          <c:val>
            <c:numRef>
              <c:f>Plan1!$B$2:$B$5</c:f>
              <c:numCache>
                <c:formatCode>General</c:formatCode>
                <c:ptCount val="4"/>
                <c:pt idx="0">
                  <c:v>2.5</c:v>
                </c:pt>
                <c:pt idx="1">
                  <c:v>5.5</c:v>
                </c:pt>
                <c:pt idx="2">
                  <c:v>7</c:v>
                </c:pt>
                <c:pt idx="3">
                  <c:v>14</c:v>
                </c:pt>
              </c:numCache>
            </c:numRef>
          </c:val>
        </c:ser>
        <c:axId val="69311872"/>
        <c:axId val="69313664"/>
      </c:barChart>
      <c:catAx>
        <c:axId val="69311872"/>
        <c:scaling>
          <c:orientation val="minMax"/>
        </c:scaling>
        <c:axPos val="b"/>
        <c:tickLblPos val="nextTo"/>
        <c:crossAx val="69313664"/>
        <c:crosses val="autoZero"/>
        <c:auto val="1"/>
        <c:lblAlgn val="ctr"/>
        <c:lblOffset val="100"/>
      </c:catAx>
      <c:valAx>
        <c:axId val="6931366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 dirty="0"/>
                  <a:t>Median </a:t>
                </a:r>
                <a:r>
                  <a:rPr lang="en-US" sz="1800" dirty="0" smtClean="0"/>
                  <a:t>BF</a:t>
                </a:r>
                <a:r>
                  <a:rPr lang="en-US" sz="1800" baseline="0" dirty="0" smtClean="0"/>
                  <a:t> </a:t>
                </a:r>
                <a:r>
                  <a:rPr lang="en-US" sz="1800" dirty="0" smtClean="0"/>
                  <a:t>duration </a:t>
                </a:r>
                <a:r>
                  <a:rPr lang="en-US" sz="1800" dirty="0"/>
                  <a:t>(months)</a:t>
                </a:r>
                <a:endParaRPr lang="pt-BR" sz="1800" dirty="0"/>
              </a:p>
            </c:rich>
          </c:tx>
        </c:title>
        <c:numFmt formatCode="General" sourceLinked="1"/>
        <c:tickLblPos val="nextTo"/>
        <c:crossAx val="69311872"/>
        <c:crosses val="autoZero"/>
        <c:crossBetween val="between"/>
      </c:valAx>
    </c:plotArea>
    <c:plotVisOnly val="1"/>
  </c:chart>
  <c:txPr>
    <a:bodyPr/>
    <a:lstStyle/>
    <a:p>
      <a:pPr>
        <a:defRPr sz="1600" b="1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74671749258789"/>
          <c:y val="6.0046218360635964E-2"/>
          <c:w val="0.84008444306596353"/>
          <c:h val="0.73533113048369525"/>
        </c:manualLayout>
      </c:layout>
      <c:lineChart>
        <c:grouping val="standard"/>
        <c:ser>
          <c:idx val="0"/>
          <c:order val="0"/>
          <c:tx>
            <c:strRef>
              <c:f>Gráf_1!$B$3</c:f>
              <c:strCache>
                <c:ptCount val="1"/>
                <c:pt idx="0">
                  <c:v>RMM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dLblPos val="t"/>
              <c:showVal val="1"/>
            </c:dLbl>
            <c:dLbl>
              <c:idx val="17"/>
              <c:dLblPos val="t"/>
              <c:showVal val="1"/>
            </c:dLbl>
            <c:delete val="1"/>
          </c:dLbls>
          <c:cat>
            <c:numRef>
              <c:f>Gráf_1!$C$2:$T$2</c:f>
              <c:numCache>
                <c:formatCode>General</c:formatCode>
                <c:ptCount val="1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</c:numCache>
            </c:numRef>
          </c:cat>
          <c:val>
            <c:numRef>
              <c:f>Gráf_1!$C$3:$T$3</c:f>
              <c:numCache>
                <c:formatCode>0</c:formatCode>
                <c:ptCount val="18"/>
                <c:pt idx="0">
                  <c:v>139.9520300000014</c:v>
                </c:pt>
                <c:pt idx="1">
                  <c:v>133.03365999999932</c:v>
                </c:pt>
                <c:pt idx="2">
                  <c:v>129.28364999999999</c:v>
                </c:pt>
                <c:pt idx="3">
                  <c:v>126.38226</c:v>
                </c:pt>
                <c:pt idx="4">
                  <c:v>122.95780999999999</c:v>
                </c:pt>
                <c:pt idx="5">
                  <c:v>118.37129</c:v>
                </c:pt>
                <c:pt idx="6">
                  <c:v>112.52325999999999</c:v>
                </c:pt>
                <c:pt idx="7">
                  <c:v>105.68304000000001</c:v>
                </c:pt>
                <c:pt idx="8">
                  <c:v>98.34008</c:v>
                </c:pt>
                <c:pt idx="9">
                  <c:v>91.077670000000012</c:v>
                </c:pt>
                <c:pt idx="10">
                  <c:v>84.468810000000005</c:v>
                </c:pt>
                <c:pt idx="11">
                  <c:v>79.726345000000009</c:v>
                </c:pt>
                <c:pt idx="12">
                  <c:v>74.983879999999999</c:v>
                </c:pt>
                <c:pt idx="13">
                  <c:v>72.577420000000004</c:v>
                </c:pt>
                <c:pt idx="14">
                  <c:v>71.711420000000686</c:v>
                </c:pt>
                <c:pt idx="15">
                  <c:v>72.125399999999658</c:v>
                </c:pt>
                <c:pt idx="16">
                  <c:v>73.391540000000006</c:v>
                </c:pt>
                <c:pt idx="17">
                  <c:v>74.966399999999993</c:v>
                </c:pt>
              </c:numCache>
            </c:numRef>
          </c:val>
        </c:ser>
        <c:marker val="1"/>
        <c:axId val="53308800"/>
        <c:axId val="53363840"/>
      </c:lineChart>
      <c:catAx>
        <c:axId val="53308800"/>
        <c:scaling>
          <c:orientation val="minMax"/>
        </c:scaling>
        <c:axPos val="b"/>
        <c:numFmt formatCode="General" sourceLinked="1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53363840"/>
        <c:crosses val="autoZero"/>
        <c:auto val="1"/>
        <c:lblAlgn val="ctr"/>
        <c:lblOffset val="100"/>
      </c:catAx>
      <c:valAx>
        <c:axId val="53363840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Óbitos por 100.000 NV</a:t>
                </a:r>
              </a:p>
            </c:rich>
          </c:tx>
          <c:layout>
            <c:manualLayout>
              <c:xMode val="edge"/>
              <c:yMode val="edge"/>
              <c:x val="2.0463102792000212E-2"/>
              <c:y val="0.19841831858587064"/>
            </c:manualLayout>
          </c:layout>
        </c:title>
        <c:numFmt formatCode="0" sourceLinked="0"/>
        <c:tickLblPos val="nextTo"/>
        <c:crossAx val="53308800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400" b="1">
          <a:latin typeface="Gill Sans MT" pitchFamily="34" charset="0"/>
        </a:defRPr>
      </a:pPr>
      <a:endParaRPr lang="en-US"/>
    </a:p>
  </c:txPr>
  <c:externalData r:id="rId2"/>
  <c:userShapes r:id="rId3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0.60096</cdr:x>
      <cdr:y>0.12727</cdr:y>
    </cdr:from>
    <cdr:to>
      <cdr:x>0.70352</cdr:x>
      <cdr:y>1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5357818" y="585782"/>
          <a:ext cx="914363" cy="36576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2050" b="1" i="1" dirty="0" smtClean="0"/>
        </a:p>
        <a:p xmlns:a="http://schemas.openxmlformats.org/drawingml/2006/main">
          <a:endParaRPr lang="en-US" sz="2050" b="1" i="1" dirty="0"/>
        </a:p>
        <a:p xmlns:a="http://schemas.openxmlformats.org/drawingml/2006/main">
          <a:r>
            <a:rPr lang="en-US" sz="2050" b="1" i="1" dirty="0" smtClean="0"/>
            <a:t>2006</a:t>
          </a:r>
        </a:p>
        <a:p xmlns:a="http://schemas.openxmlformats.org/drawingml/2006/main">
          <a:endParaRPr lang="en-US" sz="2050" b="1" i="1" dirty="0" smtClean="0"/>
        </a:p>
        <a:p xmlns:a="http://schemas.openxmlformats.org/drawingml/2006/main">
          <a:endParaRPr lang="en-US" sz="2050" b="1" i="1" dirty="0"/>
        </a:p>
        <a:p xmlns:a="http://schemas.openxmlformats.org/drawingml/2006/main">
          <a:endParaRPr lang="en-US" sz="2050" b="1" i="1" dirty="0" smtClean="0"/>
        </a:p>
        <a:p xmlns:a="http://schemas.openxmlformats.org/drawingml/2006/main">
          <a:endParaRPr lang="en-US" sz="2050" b="1" i="1" dirty="0"/>
        </a:p>
        <a:p xmlns:a="http://schemas.openxmlformats.org/drawingml/2006/main">
          <a:r>
            <a:rPr lang="en-US" sz="2050" b="1" i="1" dirty="0" smtClean="0"/>
            <a:t>1996</a:t>
          </a:r>
        </a:p>
        <a:p xmlns:a="http://schemas.openxmlformats.org/drawingml/2006/main">
          <a:endParaRPr lang="pt-BR" sz="16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0.41026</cdr:x>
      <cdr:y>0.09091</cdr:y>
    </cdr:from>
    <cdr:to>
      <cdr:x>0.51282</cdr:x>
      <cdr:y>0.96364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3657600" y="381000"/>
          <a:ext cx="914400" cy="3657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050" b="1" i="1" dirty="0" smtClean="0"/>
            <a:t>2006</a:t>
          </a:r>
        </a:p>
        <a:p xmlns:a="http://schemas.openxmlformats.org/drawingml/2006/main">
          <a:r>
            <a:rPr lang="en-US" sz="2050" b="1" i="1" dirty="0" smtClean="0"/>
            <a:t>1996</a:t>
          </a:r>
        </a:p>
        <a:p xmlns:a="http://schemas.openxmlformats.org/drawingml/2006/main">
          <a:r>
            <a:rPr lang="en-US" sz="2050" b="1" i="1" dirty="0" smtClean="0"/>
            <a:t>2006</a:t>
          </a:r>
        </a:p>
        <a:p xmlns:a="http://schemas.openxmlformats.org/drawingml/2006/main">
          <a:r>
            <a:rPr lang="en-US" sz="2050" b="1" i="1" dirty="0" smtClean="0"/>
            <a:t>1996</a:t>
          </a:r>
        </a:p>
        <a:p xmlns:a="http://schemas.openxmlformats.org/drawingml/2006/main">
          <a:r>
            <a:rPr lang="en-US" sz="2050" b="1" i="1" dirty="0" smtClean="0"/>
            <a:t>2006</a:t>
          </a:r>
        </a:p>
        <a:p xmlns:a="http://schemas.openxmlformats.org/drawingml/2006/main">
          <a:r>
            <a:rPr lang="en-US" sz="2050" b="1" i="1" dirty="0" smtClean="0"/>
            <a:t>1996</a:t>
          </a:r>
        </a:p>
        <a:p xmlns:a="http://schemas.openxmlformats.org/drawingml/2006/main">
          <a:r>
            <a:rPr lang="en-US" sz="2050" b="1" i="1" dirty="0" smtClean="0"/>
            <a:t>2006</a:t>
          </a:r>
        </a:p>
        <a:p xmlns:a="http://schemas.openxmlformats.org/drawingml/2006/main">
          <a:r>
            <a:rPr lang="en-US" sz="2050" b="1" i="1" dirty="0" smtClean="0"/>
            <a:t>1996</a:t>
          </a:r>
        </a:p>
        <a:p xmlns:a="http://schemas.openxmlformats.org/drawingml/2006/main">
          <a:r>
            <a:rPr lang="en-US" sz="2050" b="1" i="1" dirty="0" smtClean="0"/>
            <a:t>2006</a:t>
          </a:r>
        </a:p>
        <a:p xmlns:a="http://schemas.openxmlformats.org/drawingml/2006/main">
          <a:r>
            <a:rPr lang="en-US" sz="2050" b="1" i="1" dirty="0" smtClean="0"/>
            <a:t>1996</a:t>
          </a:r>
        </a:p>
        <a:p xmlns:a="http://schemas.openxmlformats.org/drawingml/2006/main">
          <a:endParaRPr lang="pt-BR" sz="16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0.44656</cdr:y>
    </cdr:from>
    <cdr:to>
      <cdr:x>0.17944</cdr:x>
      <cdr:y>0.74584</cdr:y>
    </cdr:to>
    <cdr:sp macro="" textlink="">
      <cdr:nvSpPr>
        <cdr:cNvPr id="2" name="CaixaDeTexto 1"/>
        <cdr:cNvSpPr txBox="1"/>
      </cdr:nvSpPr>
      <cdr:spPr>
        <a:xfrm xmlns:a="http://schemas.openxmlformats.org/drawingml/2006/main" rot="16200000">
          <a:off x="-142875" y="1933575"/>
          <a:ext cx="120015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t-BR" sz="1800" b="1" dirty="0" err="1"/>
            <a:t>Mortality</a:t>
          </a:r>
          <a:r>
            <a:rPr lang="pt-BR" sz="1800" b="1" dirty="0"/>
            <a:t> rates x 1000 </a:t>
          </a:r>
          <a:r>
            <a:rPr lang="pt-BR" sz="1800" b="1" dirty="0" err="1"/>
            <a:t>livebirths</a:t>
          </a:r>
          <a:endParaRPr lang="pt-BR" sz="18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0.44656</cdr:y>
    </cdr:from>
    <cdr:to>
      <cdr:x>0.17944</cdr:x>
      <cdr:y>0.74584</cdr:y>
    </cdr:to>
    <cdr:sp macro="" textlink="">
      <cdr:nvSpPr>
        <cdr:cNvPr id="2" name="CaixaDeTexto 1"/>
        <cdr:cNvSpPr txBox="1"/>
      </cdr:nvSpPr>
      <cdr:spPr>
        <a:xfrm xmlns:a="http://schemas.openxmlformats.org/drawingml/2006/main" rot="16200000">
          <a:off x="-142875" y="1933575"/>
          <a:ext cx="120015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t-BR" sz="1800" b="1" dirty="0" err="1"/>
            <a:t>Mortality</a:t>
          </a:r>
          <a:r>
            <a:rPr lang="pt-BR" sz="1800" b="1" dirty="0"/>
            <a:t> rates x 1000 </a:t>
          </a:r>
          <a:r>
            <a:rPr lang="pt-BR" sz="1800" b="1" dirty="0" err="1"/>
            <a:t>livebirths</a:t>
          </a:r>
          <a:endParaRPr lang="pt-BR" sz="1800" b="1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0.13708</cdr:x>
      <cdr:y>0.59389</cdr:y>
    </cdr:from>
    <cdr:to>
      <cdr:x>0.97781</cdr:x>
      <cdr:y>0.67904</cdr:y>
    </cdr:to>
    <cdr:grpSp>
      <cdr:nvGrpSpPr>
        <cdr:cNvPr id="18" name="Grupo 4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998858" y="2842563"/>
          <a:ext cx="6126127" cy="407557"/>
          <a:chOff x="1028403" y="2468461"/>
          <a:chExt cx="4108002" cy="356409"/>
        </a:xfrm>
      </cdr:grpSpPr>
    </cdr:grpSp>
  </cdr:relSizeAnchor>
  <cdr:relSizeAnchor xmlns:cdr="http://schemas.openxmlformats.org/drawingml/2006/chartDrawing">
    <cdr:from>
      <cdr:x>0.13725</cdr:x>
      <cdr:y>0.5</cdr:y>
    </cdr:from>
    <cdr:to>
      <cdr:x>0.97798</cdr:x>
      <cdr:y>0.63872</cdr:y>
    </cdr:to>
    <cdr:grpSp>
      <cdr:nvGrpSpPr>
        <cdr:cNvPr id="77827" name="Grupo 4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1000096" y="2393173"/>
          <a:ext cx="6126127" cy="663962"/>
          <a:chOff x="1028403" y="2244229"/>
          <a:chExt cx="4108002" cy="580641"/>
        </a:xfrm>
      </cdr:grpSpPr>
      <cdr:sp macro="" textlink="">
        <cdr:nvSpPr>
          <cdr:cNvPr id="3" name="Conector reto 2"/>
          <cdr:cNvSpPr/>
        </cdr:nvSpPr>
        <cdr:spPr>
          <a:xfrm xmlns:a="http://schemas.openxmlformats.org/drawingml/2006/main">
            <a:off x="1028403" y="2806593"/>
            <a:ext cx="4108002" cy="18277"/>
          </a:xfrm>
          <a:prstGeom xmlns:a="http://schemas.openxmlformats.org/drawingml/2006/main" prst="line">
            <a:avLst/>
          </a:prstGeom>
          <a:ln xmlns:a="http://schemas.openxmlformats.org/drawingml/2006/main" w="31750">
            <a:solidFill>
              <a:schemeClr val="tx1"/>
            </a:solidFill>
            <a:prstDash val="sysDot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  <cdr:txBody>
          <a:bodyPr xmlns:a="http://schemas.openxmlformats.org/drawingml/2006/main" vertOverflow="clip"/>
          <a:lstStyle xmlns:a="http://schemas.openxmlformats.org/drawingml/2006/main"/>
          <a:p xmlns:a="http://schemas.openxmlformats.org/drawingml/2006/main">
            <a:endParaRPr lang="pt-BR"/>
          </a:p>
        </cdr:txBody>
      </cdr:sp>
      <cdr:sp macro="" textlink="">
        <cdr:nvSpPr>
          <cdr:cNvPr id="4" name="CaixaDeTexto 3"/>
          <cdr:cNvSpPr txBox="1"/>
        </cdr:nvSpPr>
        <cdr:spPr>
          <a:xfrm xmlns:a="http://schemas.openxmlformats.org/drawingml/2006/main">
            <a:off x="3986920" y="2244229"/>
            <a:ext cx="983879" cy="449059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square" rtlCol="0"/>
          <a:lstStyle xmlns:a="http://schemas.openxmlformats.org/drawingml/2006/main"/>
          <a:p xmlns:a="http://schemas.openxmlformats.org/drawingml/2006/main">
            <a:r>
              <a:rPr lang="pt-BR" sz="1400" b="1" dirty="0" smtClean="0">
                <a:latin typeface="Gill Sans MT" pitchFamily="34" charset="0"/>
              </a:rPr>
              <a:t>MDG: </a:t>
            </a:r>
            <a:r>
              <a:rPr lang="pt-BR" sz="1400" b="1" dirty="0">
                <a:latin typeface="Gill Sans MT" pitchFamily="34" charset="0"/>
              </a:rPr>
              <a:t>35</a:t>
            </a:r>
          </a:p>
        </cdr:txBody>
      </cdr:sp>
    </cdr:grp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16F0411-3593-442A-AF6D-34D2B85A5F33}" type="datetimeFigureOut">
              <a:rPr lang="en-US"/>
              <a:pPr>
                <a:defRPr/>
              </a:pPr>
              <a:t>6/7/2010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052479C-A940-49A3-80F1-05417EE263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BB8322-E2D2-473F-A188-595C4FDEE620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616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6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BB8322-E2D2-473F-A188-595C4FDEE620}" type="slidenum">
              <a:rPr lang="en-US"/>
              <a:pPr/>
              <a:t>27</a:t>
            </a:fld>
            <a:endParaRPr lang="en-US"/>
          </a:p>
        </p:txBody>
      </p:sp>
      <p:sp>
        <p:nvSpPr>
          <p:cNvPr id="616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6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58D2B-647C-4A2F-8996-4B7676165F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5F721-AC3E-45F8-9ED4-D70345F3AC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B905A-567B-46C0-99D0-CCCEF931F8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301E5EE-94EB-493A-A1DF-B1565570B0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40"/>
            <a:ext cx="8229600" cy="1143000"/>
          </a:xfrm>
          <a:prstGeom prst="rect">
            <a:avLst/>
          </a:prstGeom>
        </p:spPr>
        <p:txBody>
          <a:bodyPr/>
          <a:lstStyle>
            <a:lvl1pPr algn="r">
              <a:defRPr sz="36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143116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010400" y="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E73EE-1665-4896-B36E-8BE82F7CC9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8A750-D051-4FED-9A33-87B66256DC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AE770-F063-47E9-93F8-A51EA1FBB7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69D99-845B-4012-B591-7681926CA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7E74C-8281-4B6F-B72A-588782FEEE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14A27-043D-4E04-867C-3D86589D03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57C27-B784-47A2-AE6B-9CD136A4E7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50F95-5EB2-4718-8846-58B1139FB9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 userDrawn="1"/>
        </p:nvPicPr>
        <p:blipFill>
          <a:blip r:embed="rId14" cstate="print"/>
          <a:srcRect l="13901" t="26044" r="15279" b="33716"/>
          <a:stretch>
            <a:fillRect/>
          </a:stretch>
        </p:blipFill>
        <p:spPr bwMode="auto">
          <a:xfrm>
            <a:off x="0" y="0"/>
            <a:ext cx="27717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8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636000" y="5876925"/>
            <a:ext cx="508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F3EB28B-058E-4956-A4AA-80FC3D7700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7" name="Rectangle 3"/>
          <p:cNvSpPr>
            <a:spLocks noGrp="1" noChangeArrowheads="1"/>
          </p:cNvSpPr>
          <p:nvPr>
            <p:ph idx="1"/>
          </p:nvPr>
        </p:nvSpPr>
        <p:spPr>
          <a:xfrm>
            <a:off x="4495800" y="1409720"/>
            <a:ext cx="4191000" cy="4876800"/>
          </a:xfrm>
          <a:noFill/>
          <a:ln/>
        </p:spPr>
        <p:txBody>
          <a:bodyPr>
            <a:normAutofit/>
          </a:bodyPr>
          <a:lstStyle/>
          <a:p>
            <a:pPr algn="ctr">
              <a:buNone/>
            </a:pPr>
            <a:endParaRPr lang="en-GB" sz="4300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en-GB" sz="4300" b="1" dirty="0" smtClean="0">
                <a:solidFill>
                  <a:srgbClr val="C00000"/>
                </a:solidFill>
              </a:rPr>
              <a:t>The Health of Brazilian mothers and children,</a:t>
            </a:r>
          </a:p>
          <a:p>
            <a:pPr algn="ctr">
              <a:buNone/>
            </a:pPr>
            <a:r>
              <a:rPr lang="en-GB" sz="4300" b="1" dirty="0" smtClean="0">
                <a:solidFill>
                  <a:srgbClr val="C00000"/>
                </a:solidFill>
              </a:rPr>
              <a:t>1970-2010</a:t>
            </a: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BA9BF7-CE68-4142-98DF-0E60CA6A3A56}" type="slidenum">
              <a:rPr lang="en-US"/>
              <a:pPr/>
              <a:t>1</a:t>
            </a:fld>
            <a:endParaRPr lang="en-US" dirty="0"/>
          </a:p>
        </p:txBody>
      </p:sp>
      <p:pic>
        <p:nvPicPr>
          <p:cNvPr id="2" name="Picture 2" descr="C:\My Files\Wpfiles\Fotos de criancas e saude\artesanato nordestino\G_0404_P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1768492"/>
            <a:ext cx="3590414" cy="444659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1260475"/>
            <a:ext cx="7391400" cy="559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>
              <a:lnSpc>
                <a:spcPct val="80000"/>
              </a:lnSpc>
            </a:pP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Infant mortality trends</a:t>
            </a:r>
            <a:endParaRPr lang="pt-BR" sz="3600" b="1" dirty="0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4040188" cy="979487"/>
          </a:xfrm>
        </p:spPr>
        <p:txBody>
          <a:bodyPr>
            <a:normAutofit/>
          </a:bodyPr>
          <a:lstStyle/>
          <a:p>
            <a:r>
              <a:rPr lang="en-US" dirty="0" smtClean="0"/>
              <a:t>Annual rates of </a:t>
            </a:r>
          </a:p>
          <a:p>
            <a:r>
              <a:rPr lang="en-US" dirty="0" smtClean="0"/>
              <a:t>decline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half" idx="2"/>
          </p:nvPr>
        </p:nvSpPr>
        <p:spPr>
          <a:xfrm>
            <a:off x="457200" y="2678112"/>
            <a:ext cx="4040188" cy="3951288"/>
          </a:xfrm>
        </p:spPr>
        <p:txBody>
          <a:bodyPr/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1930-1970 </a:t>
            </a:r>
            <a:r>
              <a:rPr lang="pt-BR" dirty="0" smtClean="0">
                <a:latin typeface="Calibri"/>
              </a:rPr>
              <a:t>≈ </a:t>
            </a:r>
            <a:r>
              <a:rPr lang="pt-BR" dirty="0" smtClean="0"/>
              <a:t>1%</a:t>
            </a:r>
          </a:p>
          <a:p>
            <a:pPr>
              <a:buNone/>
            </a:pPr>
            <a:r>
              <a:rPr lang="pt-BR" dirty="0" smtClean="0"/>
              <a:t>1970s = 3.2%</a:t>
            </a:r>
          </a:p>
          <a:p>
            <a:pPr>
              <a:buNone/>
            </a:pPr>
            <a:r>
              <a:rPr lang="pt-BR" dirty="0" smtClean="0"/>
              <a:t>1980s = 5.5%</a:t>
            </a:r>
          </a:p>
          <a:p>
            <a:pPr>
              <a:buNone/>
            </a:pPr>
            <a:r>
              <a:rPr lang="pt-BR" dirty="0" smtClean="0"/>
              <a:t>1990s = 5.5%</a:t>
            </a:r>
          </a:p>
          <a:p>
            <a:pPr>
              <a:buNone/>
            </a:pPr>
            <a:r>
              <a:rPr lang="pt-BR" dirty="0" smtClean="0"/>
              <a:t>2000s = 4.4%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32E6ECD-5FA2-4E20-94BE-FFD2B120A14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6DB14F-1292-4992-A1FF-1BF5A2DF0B69}" type="slidenum">
              <a:rPr lang="en-US"/>
              <a:pPr/>
              <a:t>11</a:t>
            </a:fld>
            <a:endParaRPr lang="en-US"/>
          </a:p>
        </p:txBody>
      </p:sp>
      <p:sp>
        <p:nvSpPr>
          <p:cNvPr id="664579" name="Text Box 3"/>
          <p:cNvSpPr txBox="1">
            <a:spLocks noChangeArrowheads="1"/>
          </p:cNvSpPr>
          <p:nvPr/>
        </p:nvSpPr>
        <p:spPr bwMode="auto">
          <a:xfrm>
            <a:off x="-36513" y="6629400"/>
            <a:ext cx="215315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Source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: new analyses.</a:t>
            </a:r>
            <a:endParaRPr lang="pt-BR" sz="1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64580" name="Rectangle 4"/>
          <p:cNvSpPr>
            <a:spLocks noChangeArrowheads="1"/>
          </p:cNvSpPr>
          <p:nvPr/>
        </p:nvSpPr>
        <p:spPr bwMode="auto">
          <a:xfrm>
            <a:off x="228600" y="494886"/>
            <a:ext cx="8610600" cy="978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 eaLnBrk="0" hangingPunct="0">
              <a:lnSpc>
                <a:spcPct val="80000"/>
              </a:lnSpc>
            </a:pPr>
            <a:r>
              <a:rPr lang="en-U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Poor-rich gaps in under-five </a:t>
            </a:r>
          </a:p>
          <a:p>
            <a:pPr algn="r" eaLnBrk="0" hangingPunct="0">
              <a:lnSpc>
                <a:spcPct val="80000"/>
              </a:lnSpc>
            </a:pPr>
            <a:r>
              <a:rPr lang="en-U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mortality, 1991 and 2001-2</a:t>
            </a:r>
            <a:endParaRPr lang="en-US" sz="3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914400" y="1597025"/>
          <a:ext cx="7410450" cy="4575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aixaDeTexto 7"/>
          <p:cNvSpPr txBox="1"/>
          <p:nvPr/>
        </p:nvSpPr>
        <p:spPr>
          <a:xfrm rot="16200000">
            <a:off x="7408236" y="3897516"/>
            <a:ext cx="31329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>
                <a:solidFill>
                  <a:schemeClr val="tx1"/>
                </a:solidFill>
              </a:rPr>
              <a:t>Barros F et al, AJPH (</a:t>
            </a:r>
            <a:r>
              <a:rPr lang="en-US" sz="1600" b="1" i="1" dirty="0" smtClean="0"/>
              <a:t>in press</a:t>
            </a:r>
            <a:r>
              <a:rPr lang="en-US" sz="1600" b="1" i="1" dirty="0" smtClean="0">
                <a:solidFill>
                  <a:schemeClr val="tx1"/>
                </a:solidFill>
              </a:rPr>
              <a:t>)</a:t>
            </a:r>
            <a:endParaRPr lang="pt-BR" sz="16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Chart bld="category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>
              <a:lnSpc>
                <a:spcPct val="80000"/>
              </a:lnSpc>
            </a:pPr>
            <a:r>
              <a:rPr lang="en-US" sz="3600" b="1" kern="1200" dirty="0" smtClean="0"/>
              <a:t>Infant deaths by cause </a:t>
            </a:r>
            <a:br>
              <a:rPr lang="en-US" sz="3600" b="1" kern="1200" dirty="0" smtClean="0"/>
            </a:br>
            <a:r>
              <a:rPr lang="en-US" sz="3600" b="1" kern="1200" dirty="0" smtClean="0"/>
              <a:t>1990-2007</a:t>
            </a:r>
            <a:endParaRPr lang="pt-BR" sz="3600" b="1" kern="12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33B332-9AFA-4E62-80A1-D4084BF4ED64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6" name="Gráfico 5"/>
          <p:cNvGraphicFramePr>
            <a:graphicFrameLocks/>
          </p:cNvGraphicFramePr>
          <p:nvPr/>
        </p:nvGraphicFramePr>
        <p:xfrm>
          <a:off x="642910" y="1071546"/>
          <a:ext cx="7358114" cy="5786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aixaDeTexto 6"/>
          <p:cNvSpPr txBox="1"/>
          <p:nvPr/>
        </p:nvSpPr>
        <p:spPr>
          <a:xfrm rot="16200000">
            <a:off x="7408236" y="3897516"/>
            <a:ext cx="31329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>
                <a:solidFill>
                  <a:schemeClr val="tx1"/>
                </a:solidFill>
              </a:rPr>
              <a:t>Barros F et al, AJPH (</a:t>
            </a:r>
            <a:r>
              <a:rPr lang="en-US" sz="1600" b="1" i="1" dirty="0" smtClean="0"/>
              <a:t>in press</a:t>
            </a:r>
            <a:r>
              <a:rPr lang="en-US" sz="1600" b="1" i="1" dirty="0" smtClean="0">
                <a:solidFill>
                  <a:schemeClr val="tx1"/>
                </a:solidFill>
              </a:rPr>
              <a:t>)</a:t>
            </a:r>
            <a:endParaRPr lang="pt-BR" sz="16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>
              <a:lnSpc>
                <a:spcPct val="80000"/>
              </a:lnSpc>
            </a:pPr>
            <a:r>
              <a:rPr lang="en-US" sz="3600" b="1" kern="1200" dirty="0" smtClean="0"/>
              <a:t>Infant deaths by cause </a:t>
            </a:r>
            <a:br>
              <a:rPr lang="en-US" sz="3600" b="1" kern="1200" dirty="0" smtClean="0"/>
            </a:br>
            <a:r>
              <a:rPr lang="en-US" sz="3600" b="1" kern="1200" dirty="0" smtClean="0"/>
              <a:t>1990-2007</a:t>
            </a:r>
            <a:endParaRPr lang="pt-BR" sz="3600" b="1" kern="12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33B332-9AFA-4E62-80A1-D4084BF4ED64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6" name="Gráfico 5"/>
          <p:cNvGraphicFramePr>
            <a:graphicFrameLocks/>
          </p:cNvGraphicFramePr>
          <p:nvPr/>
        </p:nvGraphicFramePr>
        <p:xfrm>
          <a:off x="642910" y="1071546"/>
          <a:ext cx="7358114" cy="5786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aixaDeTexto 6"/>
          <p:cNvSpPr txBox="1"/>
          <p:nvPr/>
        </p:nvSpPr>
        <p:spPr>
          <a:xfrm rot="16200000">
            <a:off x="7408236" y="3897516"/>
            <a:ext cx="31329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>
                <a:solidFill>
                  <a:schemeClr val="tx1"/>
                </a:solidFill>
              </a:rPr>
              <a:t>Barros F et al, AJPH (</a:t>
            </a:r>
            <a:r>
              <a:rPr lang="en-US" sz="1600" b="1" i="1" dirty="0" smtClean="0"/>
              <a:t>in press</a:t>
            </a:r>
            <a:r>
              <a:rPr lang="en-US" sz="1600" b="1" i="1" dirty="0" smtClean="0">
                <a:solidFill>
                  <a:schemeClr val="tx1"/>
                </a:solidFill>
              </a:rPr>
              <a:t>)</a:t>
            </a:r>
            <a:endParaRPr lang="pt-BR" sz="16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Chart bld="series" animBg="0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Undernutrition prevalence</a:t>
            </a:r>
            <a:br>
              <a:rPr lang="en-US" dirty="0" smtClean="0"/>
            </a:br>
            <a:r>
              <a:rPr lang="en-US" dirty="0" smtClean="0"/>
              <a:t>1989-2006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32E6ECD-5FA2-4E20-94BE-FFD2B120A145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685800" y="2628926"/>
          <a:ext cx="9296400" cy="4514850"/>
        </p:xfrm>
        <a:graphic>
          <a:graphicData uri="http://schemas.openxmlformats.org/presentationml/2006/ole">
            <p:oleObj spid="_x0000_s16386" name="Document" r:id="rId3" imgW="5561714" imgH="2701158" progId="Word.Document.12">
              <p:embed/>
            </p:oleObj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28797" y="6457890"/>
            <a:ext cx="3830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tx1"/>
                </a:solidFill>
              </a:rPr>
              <a:t>Monteiro CA et al, Bull WHO (2010)</a:t>
            </a:r>
            <a:endParaRPr lang="pt-BR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6199" y="857232"/>
            <a:ext cx="9143999" cy="6086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kern="1200" dirty="0" smtClean="0"/>
              <a:t>Child nutrition: </a:t>
            </a:r>
            <a:br>
              <a:rPr lang="en-US" kern="1200" dirty="0" smtClean="0"/>
            </a:br>
            <a:r>
              <a:rPr lang="en-US" kern="1200" dirty="0" smtClean="0"/>
              <a:t>stunting by income</a:t>
            </a:r>
            <a:endParaRPr lang="pt-BR" kern="12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32E6ECD-5FA2-4E20-94BE-FFD2B120A14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aixaDeTexto 4"/>
          <p:cNvSpPr txBox="1"/>
          <p:nvPr/>
        </p:nvSpPr>
        <p:spPr>
          <a:xfrm>
            <a:off x="28797" y="6429396"/>
            <a:ext cx="3830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tx1"/>
                </a:solidFill>
              </a:rPr>
              <a:t>Monteiro CA et al, Bull WHO (2010)</a:t>
            </a:r>
            <a:endParaRPr lang="pt-BR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kern="1200" dirty="0" smtClean="0"/>
              <a:t>Median duration of any breastfeeding (months)</a:t>
            </a:r>
            <a:endParaRPr lang="pt-BR" kern="1200" dirty="0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5334000" y="6519446"/>
            <a:ext cx="36518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National surveys (current status analyses)</a:t>
            </a:r>
            <a:endParaRPr lang="pt-BR" sz="1600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+mn-lt"/>
              </a:rPr>
              <a:t>Any success in reducing maternal mortality?</a:t>
            </a:r>
            <a:endParaRPr lang="pt-BR" sz="3600" dirty="0"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1428728" y="1857364"/>
          <a:ext cx="7286676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ítulo 3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143000"/>
          </a:xfrm>
        </p:spPr>
        <p:txBody>
          <a:bodyPr>
            <a:noAutofit/>
          </a:bodyPr>
          <a:lstStyle/>
          <a:p>
            <a:pPr algn="r">
              <a:lnSpc>
                <a:spcPct val="80000"/>
              </a:lnSpc>
            </a:pPr>
            <a:r>
              <a:rPr lang="en-US" kern="1200" cap="none" dirty="0" smtClean="0"/>
              <a:t>Maternal  mortality</a:t>
            </a:r>
            <a:br>
              <a:rPr lang="en-US" kern="1200" cap="none" dirty="0" smtClean="0"/>
            </a:br>
            <a:r>
              <a:rPr lang="en-US" kern="1200" cap="none" dirty="0" smtClean="0"/>
              <a:t>trends</a:t>
            </a:r>
            <a:endParaRPr lang="pt-BR" kern="1200" cap="none" dirty="0"/>
          </a:p>
        </p:txBody>
      </p:sp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0650" y="990599"/>
            <a:ext cx="6991350" cy="5895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C-sections: time trends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32E6ECD-5FA2-4E20-94BE-FFD2B120A14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The situation in the 1970s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Military dictatorship</a:t>
            </a:r>
          </a:p>
          <a:p>
            <a:r>
              <a:rPr lang="en-US" sz="2800" dirty="0" smtClean="0"/>
              <a:t>Rapid economic growth</a:t>
            </a:r>
          </a:p>
          <a:p>
            <a:r>
              <a:rPr lang="en-US" sz="2800" dirty="0" smtClean="0"/>
              <a:t>One of world’s highest income concentration</a:t>
            </a:r>
          </a:p>
          <a:p>
            <a:r>
              <a:rPr lang="en-US" sz="2800" dirty="0" smtClean="0"/>
              <a:t>IMR &gt; 100</a:t>
            </a:r>
          </a:p>
          <a:p>
            <a:r>
              <a:rPr lang="en-US" sz="2800" dirty="0" smtClean="0"/>
              <a:t>MMR &gt; 150</a:t>
            </a:r>
          </a:p>
          <a:p>
            <a:r>
              <a:rPr lang="en-US" sz="2800" dirty="0" smtClean="0"/>
              <a:t>Three tiered health care: </a:t>
            </a:r>
          </a:p>
          <a:p>
            <a:pPr lvl="1"/>
            <a:r>
              <a:rPr lang="en-US" dirty="0" smtClean="0"/>
              <a:t>private / social security / charity</a:t>
            </a:r>
            <a:endParaRPr lang="pt-B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about maternal mortality?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does mortality seem to have stabilized at relatively high levels, in spite of increased access and coverage to antenatal, delivery and post-partum care?</a:t>
            </a:r>
          </a:p>
          <a:p>
            <a:pPr lvl="1"/>
            <a:r>
              <a:rPr lang="en-US" dirty="0" smtClean="0"/>
              <a:t>Improved reporting?</a:t>
            </a:r>
          </a:p>
          <a:p>
            <a:pPr lvl="1"/>
            <a:r>
              <a:rPr lang="en-US" dirty="0" smtClean="0"/>
              <a:t>Poor quality of services?</a:t>
            </a:r>
          </a:p>
          <a:p>
            <a:pPr lvl="1"/>
            <a:r>
              <a:rPr lang="en-US" dirty="0" smtClean="0"/>
              <a:t>Too many C-sections?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33B332-9AFA-4E62-80A1-D4084BF4ED6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+mn-lt"/>
              </a:rPr>
              <a:t>How to explain the observed improvements?</a:t>
            </a:r>
            <a:endParaRPr lang="pt-BR" sz="3600" dirty="0"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23" name="Picture 3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2400" y="990600"/>
            <a:ext cx="7924800" cy="5105400"/>
          </a:xfrm>
          <a:noFill/>
          <a:ln/>
        </p:spPr>
      </p:pic>
      <p:sp>
        <p:nvSpPr>
          <p:cNvPr id="4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0EF0B-50C4-4949-BC68-F28795EEFBCE}" type="slidenum">
              <a:rPr lang="en-US"/>
              <a:pPr/>
              <a:t>22</a:t>
            </a:fld>
            <a:endParaRPr lang="en-US"/>
          </a:p>
        </p:txBody>
      </p:sp>
      <p:sp>
        <p:nvSpPr>
          <p:cNvPr id="593924" name="Rectangle 4"/>
          <p:cNvSpPr>
            <a:spLocks noChangeArrowheads="1"/>
          </p:cNvSpPr>
          <p:nvPr/>
        </p:nvSpPr>
        <p:spPr bwMode="auto">
          <a:xfrm>
            <a:off x="2209800" y="2667000"/>
            <a:ext cx="6705600" cy="251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chemeClr val="tx1"/>
                </a:solidFill>
                <a:latin typeface="Swis721 Cn BT" pitchFamily="34" charset="0"/>
              </a:rPr>
              <a:t>MDG1: Reduce underweight by 1/2	</a:t>
            </a: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en-US" sz="2000" b="1" dirty="0" smtClean="0">
                <a:solidFill>
                  <a:schemeClr val="tx1"/>
                </a:solidFill>
                <a:latin typeface="Swis721 Cn BT" pitchFamily="34" charset="0"/>
              </a:rPr>
              <a:t>1989: 5.6%     </a:t>
            </a:r>
            <a:r>
              <a:rPr lang="en-US" sz="2000" b="1" dirty="0">
                <a:solidFill>
                  <a:schemeClr val="tx1"/>
                </a:solidFill>
                <a:latin typeface="Swis721 Cn BT" pitchFamily="34" charset="0"/>
              </a:rPr>
              <a:t>-- </a:t>
            </a:r>
            <a:r>
              <a:rPr lang="en-US" sz="2000" b="1" dirty="0" smtClean="0">
                <a:solidFill>
                  <a:schemeClr val="tx1"/>
                </a:solidFill>
                <a:latin typeface="Swis721 Cn BT" pitchFamily="34" charset="0"/>
              </a:rPr>
              <a:t>2006/7: 2.2%</a:t>
            </a:r>
            <a:endParaRPr lang="en-US" sz="2000" b="1" dirty="0">
              <a:solidFill>
                <a:schemeClr val="tx1"/>
              </a:solidFill>
              <a:latin typeface="Swis721 Cn BT" pitchFamily="34" charset="0"/>
            </a:endParaRPr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chemeClr val="tx1"/>
                </a:solidFill>
                <a:latin typeface="Swis721 Cn BT" pitchFamily="34" charset="0"/>
              </a:rPr>
              <a:t>MDG4: Reduce underfive mortality by 2/3</a:t>
            </a: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en-US" sz="2000" b="1" dirty="0">
                <a:solidFill>
                  <a:schemeClr val="tx1"/>
                </a:solidFill>
                <a:latin typeface="Swis721 Cn BT" pitchFamily="34" charset="0"/>
              </a:rPr>
              <a:t>1990: 57         -- </a:t>
            </a:r>
            <a:r>
              <a:rPr lang="en-US" sz="2000" b="1" dirty="0" smtClean="0">
                <a:solidFill>
                  <a:schemeClr val="tx1"/>
                </a:solidFill>
                <a:latin typeface="Swis721 Cn BT" pitchFamily="34" charset="0"/>
              </a:rPr>
              <a:t>2007: 20</a:t>
            </a:r>
          </a:p>
          <a:p>
            <a:pPr marL="285750" indent="-285750" algn="l">
              <a:spcBef>
                <a:spcPct val="20000"/>
              </a:spcBef>
              <a:buFontTx/>
              <a:buChar char="–"/>
            </a:pPr>
            <a:r>
              <a:rPr lang="en-US" sz="2400" b="1" dirty="0" smtClean="0">
                <a:solidFill>
                  <a:schemeClr val="tx1"/>
                </a:solidFill>
                <a:latin typeface="Swis721 Cn BT" pitchFamily="34" charset="0"/>
              </a:rPr>
              <a:t>MDG5: Reduce maternal mortality by 3/4</a:t>
            </a: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en-US" sz="2000" b="1" dirty="0" smtClean="0">
                <a:solidFill>
                  <a:schemeClr val="tx1"/>
                </a:solidFill>
                <a:latin typeface="Swis721 Cn BT" pitchFamily="34" charset="0"/>
              </a:rPr>
              <a:t>Unlikely to be reached</a:t>
            </a:r>
            <a:endParaRPr lang="en-US" sz="1800" b="1" dirty="0">
              <a:solidFill>
                <a:schemeClr val="tx1"/>
              </a:solidFill>
              <a:latin typeface="Swis721 Cn BT" pitchFamily="34" charset="0"/>
            </a:endParaRPr>
          </a:p>
          <a:p>
            <a:pPr marL="342900" indent="-342900" algn="l">
              <a:spcBef>
                <a:spcPct val="20000"/>
              </a:spcBef>
            </a:pPr>
            <a:endParaRPr lang="en-US" sz="2400" b="1" dirty="0">
              <a:solidFill>
                <a:schemeClr val="tx1"/>
              </a:solidFill>
              <a:latin typeface="Swis721 Cn BT" pitchFamily="34" charset="0"/>
            </a:endParaRPr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endParaRPr lang="pt-BR" sz="2400" b="1" dirty="0">
              <a:solidFill>
                <a:schemeClr val="tx1"/>
              </a:solidFill>
              <a:latin typeface="Swis721 Cn B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for Brazil’s progress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4525963"/>
          </a:xfrm>
        </p:spPr>
        <p:txBody>
          <a:bodyPr>
            <a:noAutofit/>
          </a:bodyPr>
          <a:lstStyle/>
          <a:p>
            <a:r>
              <a:rPr lang="en-US" sz="2800" dirty="0" smtClean="0"/>
              <a:t>Socioeconomic and demographic factors</a:t>
            </a:r>
          </a:p>
          <a:p>
            <a:pPr lvl="1"/>
            <a:r>
              <a:rPr lang="en-US" sz="2400" dirty="0" smtClean="0"/>
              <a:t>Moderate economic growth </a:t>
            </a:r>
          </a:p>
          <a:p>
            <a:pPr lvl="1"/>
            <a:r>
              <a:rPr lang="en-US" sz="2400" dirty="0" smtClean="0"/>
              <a:t>Reduction of socioeconomic inequalities (&gt;2000)</a:t>
            </a:r>
          </a:p>
          <a:p>
            <a:pPr lvl="1"/>
            <a:r>
              <a:rPr lang="en-US" sz="2400" dirty="0" smtClean="0"/>
              <a:t>Improved maternal education</a:t>
            </a:r>
          </a:p>
          <a:p>
            <a:pPr lvl="1"/>
            <a:r>
              <a:rPr lang="en-US" sz="2400" dirty="0" smtClean="0"/>
              <a:t>Sharp decline in fertility</a:t>
            </a:r>
          </a:p>
          <a:p>
            <a:pPr lvl="1"/>
            <a:r>
              <a:rPr lang="en-US" sz="2400" dirty="0" smtClean="0"/>
              <a:t>Urbanization</a:t>
            </a:r>
          </a:p>
          <a:p>
            <a:r>
              <a:rPr lang="en-US" sz="2800" dirty="0" smtClean="0"/>
              <a:t>Non health-sector interventions</a:t>
            </a:r>
          </a:p>
          <a:p>
            <a:pPr lvl="1"/>
            <a:r>
              <a:rPr lang="en-US" sz="2400" dirty="0" smtClean="0"/>
              <a:t>Huge conditional cash transfer program</a:t>
            </a:r>
          </a:p>
          <a:p>
            <a:pPr lvl="1"/>
            <a:r>
              <a:rPr lang="en-US" sz="2400" dirty="0" smtClean="0"/>
              <a:t>Marked improvement in water supply</a:t>
            </a:r>
          </a:p>
          <a:p>
            <a:pPr lvl="1"/>
            <a:r>
              <a:rPr lang="en-US" sz="2400" dirty="0" smtClean="0"/>
              <a:t>Rural social security</a:t>
            </a: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684F54B-0382-41A4-8A22-43AA188E1361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for Brazil’s progress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2578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Health sector interventions</a:t>
            </a:r>
          </a:p>
          <a:p>
            <a:pPr lvl="1"/>
            <a:r>
              <a:rPr lang="en-US" sz="2600" dirty="0" smtClean="0"/>
              <a:t>Vertical programs in the 1980s-1990s</a:t>
            </a:r>
          </a:p>
          <a:p>
            <a:pPr lvl="2"/>
            <a:r>
              <a:rPr lang="en-US" sz="1900" dirty="0" smtClean="0"/>
              <a:t>Oral rehydration</a:t>
            </a:r>
          </a:p>
          <a:p>
            <a:pPr lvl="2"/>
            <a:r>
              <a:rPr lang="en-US" sz="1900" dirty="0" smtClean="0"/>
              <a:t>Immunizations</a:t>
            </a:r>
          </a:p>
          <a:p>
            <a:pPr lvl="2"/>
            <a:r>
              <a:rPr lang="en-US" sz="1900" dirty="0" smtClean="0"/>
              <a:t>Breastfeeding promotion</a:t>
            </a:r>
          </a:p>
          <a:p>
            <a:pPr lvl="1"/>
            <a:r>
              <a:rPr lang="en-US" sz="2600" dirty="0" smtClean="0"/>
              <a:t>Creation of a national health system in 1989</a:t>
            </a:r>
          </a:p>
          <a:p>
            <a:pPr lvl="1"/>
            <a:r>
              <a:rPr lang="en-US" sz="2600" dirty="0" smtClean="0"/>
              <a:t>Strong popular participation at all levels of the NHS</a:t>
            </a:r>
          </a:p>
          <a:p>
            <a:pPr lvl="1"/>
            <a:r>
              <a:rPr lang="en-US" sz="2600" dirty="0" smtClean="0"/>
              <a:t>Family health program with geographical targeting</a:t>
            </a:r>
          </a:p>
          <a:p>
            <a:pPr lvl="1"/>
            <a:r>
              <a:rPr lang="en-US" sz="2600" dirty="0" smtClean="0"/>
              <a:t>High visibility of child health </a:t>
            </a:r>
          </a:p>
          <a:p>
            <a:pPr lvl="1">
              <a:buNone/>
            </a:pPr>
            <a:endParaRPr lang="pt-BR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684F54B-0382-41A4-8A22-43AA188E1361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dirty="0" smtClean="0"/>
              <a:t>Infant mortality by region</a:t>
            </a:r>
            <a:endParaRPr lang="pt-BR" dirty="0" smtClean="0"/>
          </a:p>
        </p:txBody>
      </p:sp>
      <p:pic>
        <p:nvPicPr>
          <p:cNvPr id="2560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920875"/>
            <a:ext cx="5410200" cy="427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838200" y="1905000"/>
            <a:ext cx="7772400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1600" b="1">
                <a:solidFill>
                  <a:schemeClr val="tx2"/>
                </a:solidFill>
                <a:latin typeface="Libre SansSerif Black SSi" pitchFamily="34" charset="0"/>
              </a:rPr>
              <a:t>Infant mortality rate, 2000</a:t>
            </a:r>
            <a:endParaRPr lang="pt-BR" sz="1600" b="1">
              <a:solidFill>
                <a:schemeClr val="tx2"/>
              </a:solidFill>
              <a:latin typeface="Libre SansSerif Black SSi" pitchFamily="34" charset="0"/>
            </a:endParaRPr>
          </a:p>
        </p:txBody>
      </p:sp>
      <p:sp>
        <p:nvSpPr>
          <p:cNvPr id="25605" name="Text Box 6"/>
          <p:cNvSpPr txBox="1">
            <a:spLocks noChangeArrowheads="1"/>
          </p:cNvSpPr>
          <p:nvPr/>
        </p:nvSpPr>
        <p:spPr bwMode="auto">
          <a:xfrm>
            <a:off x="228600" y="6629400"/>
            <a:ext cx="1808163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200" b="1">
                <a:solidFill>
                  <a:schemeClr val="bg1"/>
                </a:solidFill>
              </a:rPr>
              <a:t>Cedeplar/UNDP, Brazil</a:t>
            </a:r>
            <a:endParaRPr lang="pt-BR" sz="1200" b="1">
              <a:solidFill>
                <a:schemeClr val="bg1"/>
              </a:solidFill>
            </a:endParaRPr>
          </a:p>
        </p:txBody>
      </p:sp>
      <p:sp>
        <p:nvSpPr>
          <p:cNvPr id="25606" name="CaixaDeTexto 7"/>
          <p:cNvSpPr txBox="1">
            <a:spLocks noChangeArrowheads="1"/>
          </p:cNvSpPr>
          <p:nvPr/>
        </p:nvSpPr>
        <p:spPr bwMode="auto">
          <a:xfrm>
            <a:off x="609600" y="4495800"/>
            <a:ext cx="3276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Infant mortality is highest in the Northeast and North</a:t>
            </a:r>
            <a:endParaRPr lang="pt-BR" sz="20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42926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Family health program</a:t>
            </a:r>
            <a:endParaRPr lang="pt-BR" dirty="0" smtClean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357290" y="1357298"/>
            <a:ext cx="6629400" cy="5181600"/>
            <a:chOff x="249" y="0"/>
            <a:chExt cx="5262" cy="4320"/>
          </a:xfrm>
        </p:grpSpPr>
        <p:pic>
          <p:nvPicPr>
            <p:cNvPr id="26630" name="Picture 7" descr="mapa coverage siab4"/>
            <p:cNvPicPr>
              <a:picLocks noChangeAspect="1" noChangeArrowheads="1"/>
            </p:cNvPicPr>
            <p:nvPr/>
          </p:nvPicPr>
          <p:blipFill>
            <a:blip r:embed="rId2" cstate="print"/>
            <a:srcRect l="10918" t="4660" r="10918" b="4660"/>
            <a:stretch>
              <a:fillRect/>
            </a:stretch>
          </p:blipFill>
          <p:spPr bwMode="auto">
            <a:xfrm>
              <a:off x="249" y="0"/>
              <a:ext cx="5262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631" name="Rectangle 8"/>
            <p:cNvSpPr>
              <a:spLocks noChangeArrowheads="1"/>
            </p:cNvSpPr>
            <p:nvPr/>
          </p:nvSpPr>
          <p:spPr bwMode="auto">
            <a:xfrm>
              <a:off x="4059" y="3566"/>
              <a:ext cx="91" cy="91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6628" name="Text Box 9"/>
          <p:cNvSpPr txBox="1">
            <a:spLocks noChangeArrowheads="1"/>
          </p:cNvSpPr>
          <p:nvPr/>
        </p:nvSpPr>
        <p:spPr bwMode="auto">
          <a:xfrm>
            <a:off x="8070850" y="6583363"/>
            <a:ext cx="996950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200" b="1">
                <a:solidFill>
                  <a:schemeClr val="bg1"/>
                </a:solidFill>
              </a:rPr>
              <a:t>Brazil MOH</a:t>
            </a:r>
            <a:endParaRPr lang="pt-BR" sz="12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7" name="Rectangle 3"/>
          <p:cNvSpPr>
            <a:spLocks noGrp="1" noChangeArrowheads="1"/>
          </p:cNvSpPr>
          <p:nvPr>
            <p:ph idx="1"/>
          </p:nvPr>
        </p:nvSpPr>
        <p:spPr>
          <a:xfrm>
            <a:off x="4495800" y="1409720"/>
            <a:ext cx="4191000" cy="4876800"/>
          </a:xfrm>
          <a:noFill/>
          <a:ln/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en-GB" sz="4300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en-GB" b="1" dirty="0" smtClean="0">
                <a:solidFill>
                  <a:srgbClr val="C00000"/>
                </a:solidFill>
              </a:rPr>
              <a:t> But most and foremost:</a:t>
            </a:r>
          </a:p>
          <a:p>
            <a:pPr algn="ctr">
              <a:buNone/>
            </a:pPr>
            <a:endParaRPr lang="en-GB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C00000"/>
                </a:solidFill>
              </a:rPr>
              <a:t>Reducing inequities of all types is a central component of governmental policies</a:t>
            </a:r>
          </a:p>
          <a:p>
            <a:pPr algn="ctr">
              <a:buNone/>
            </a:pPr>
            <a:endParaRPr lang="en-GB" sz="4300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endParaRPr lang="en-GB" sz="4300" b="1" dirty="0" smtClean="0">
              <a:solidFill>
                <a:srgbClr val="C00000"/>
              </a:solidFill>
            </a:endParaRP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FBA9BF7-CE68-4142-98DF-0E60CA6A3A56}" type="slidenum">
              <a:rPr lang="en-US"/>
              <a:pPr/>
              <a:t>27</a:t>
            </a:fld>
            <a:endParaRPr lang="en-US" dirty="0"/>
          </a:p>
        </p:txBody>
      </p:sp>
      <p:pic>
        <p:nvPicPr>
          <p:cNvPr id="2" name="Picture 2" descr="C:\My Files\Wpfiles\Fotos de criancas e saude\artesanato nordestino\G_0404_P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1768492"/>
            <a:ext cx="3590414" cy="444659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Underlying trends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Urbanization</a:t>
            </a:r>
          </a:p>
          <a:p>
            <a:pPr lvl="1"/>
            <a:r>
              <a:rPr lang="en-US" sz="2400" dirty="0" smtClean="0"/>
              <a:t>56% (1970) </a:t>
            </a:r>
            <a:r>
              <a:rPr lang="en-US" sz="2400" dirty="0" smtClean="0">
                <a:latin typeface="Calibri"/>
              </a:rPr>
              <a:t>→ </a:t>
            </a:r>
            <a:r>
              <a:rPr lang="en-US" sz="2400" dirty="0" smtClean="0"/>
              <a:t>83% (2010)</a:t>
            </a:r>
          </a:p>
          <a:p>
            <a:r>
              <a:rPr lang="en-US" sz="2800" dirty="0" smtClean="0"/>
              <a:t>Marked drop in fertility</a:t>
            </a:r>
          </a:p>
          <a:p>
            <a:pPr lvl="1"/>
            <a:r>
              <a:rPr lang="en-US" sz="2400" dirty="0" smtClean="0"/>
              <a:t>TFR 4.8 (1960s) </a:t>
            </a:r>
            <a:r>
              <a:rPr lang="en-US" sz="2400" dirty="0" smtClean="0">
                <a:latin typeface="Calibri"/>
              </a:rPr>
              <a:t>→</a:t>
            </a:r>
            <a:r>
              <a:rPr lang="en-US" sz="2400" dirty="0" smtClean="0"/>
              <a:t>1.8 (2000s)</a:t>
            </a:r>
          </a:p>
          <a:p>
            <a:pPr lvl="1"/>
            <a:r>
              <a:rPr lang="en-US" sz="2400" dirty="0" smtClean="0"/>
              <a:t>CPR 67% (1986)</a:t>
            </a:r>
            <a:r>
              <a:rPr lang="en-US" sz="2400" dirty="0" smtClean="0">
                <a:latin typeface="Calibri"/>
              </a:rPr>
              <a:t> →</a:t>
            </a:r>
            <a:r>
              <a:rPr lang="en-US" sz="2400" dirty="0" smtClean="0"/>
              <a:t> 79% (2007)</a:t>
            </a:r>
          </a:p>
          <a:p>
            <a:r>
              <a:rPr lang="en-US" sz="2800" dirty="0" smtClean="0"/>
              <a:t>Increased coverage</a:t>
            </a:r>
          </a:p>
          <a:p>
            <a:pPr lvl="1"/>
            <a:r>
              <a:rPr lang="en-US" sz="2400" dirty="0" smtClean="0"/>
              <a:t>ANC: 75% (1981) </a:t>
            </a:r>
            <a:r>
              <a:rPr lang="en-US" sz="2400" dirty="0" smtClean="0">
                <a:latin typeface="Calibri"/>
              </a:rPr>
              <a:t>→</a:t>
            </a:r>
            <a:r>
              <a:rPr lang="en-US" sz="2400" dirty="0" smtClean="0"/>
              <a:t> 99% (2007)</a:t>
            </a:r>
          </a:p>
          <a:p>
            <a:pPr lvl="1"/>
            <a:r>
              <a:rPr lang="en-US" sz="2400" dirty="0" smtClean="0"/>
              <a:t>Hospital delivery: 80% (1981)</a:t>
            </a:r>
            <a:r>
              <a:rPr lang="en-US" sz="2400" dirty="0"/>
              <a:t> </a:t>
            </a:r>
            <a:r>
              <a:rPr lang="en-US" sz="2400" dirty="0" smtClean="0">
                <a:latin typeface="Calibri"/>
              </a:rPr>
              <a:t>→ </a:t>
            </a:r>
            <a:r>
              <a:rPr lang="en-US" sz="2400" dirty="0" smtClean="0"/>
              <a:t>98% (2007)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32E6ECD-5FA2-4E20-94BE-FFD2B120A14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+mn-lt"/>
              </a:rPr>
              <a:t>Reduction in socioeconomic inequities</a:t>
            </a:r>
            <a:endParaRPr lang="pt-BR" sz="3600" dirty="0"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32E6ECD-5FA2-4E20-94BE-FFD2B120A145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87041" name="Object 1"/>
          <p:cNvGraphicFramePr>
            <a:graphicFrameLocks noChangeAspect="1"/>
          </p:cNvGraphicFramePr>
          <p:nvPr/>
        </p:nvGraphicFramePr>
        <p:xfrm>
          <a:off x="696912" y="285728"/>
          <a:ext cx="8447088" cy="8616936"/>
        </p:xfrm>
        <a:graphic>
          <a:graphicData uri="http://schemas.openxmlformats.org/presentationml/2006/ole">
            <p:oleObj spid="_x0000_s79874" name="Document" r:id="rId3" imgW="5543640" imgH="4707000" progId="Word.Document.12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8580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 Skilled birth attendance </a:t>
            </a:r>
            <a:br>
              <a:rPr lang="en-US" sz="4000" dirty="0" smtClean="0"/>
            </a:br>
            <a:r>
              <a:rPr lang="en-US" sz="4000" dirty="0" smtClean="0"/>
              <a:t>by income  quintiles, 1996-2006 </a:t>
            </a:r>
            <a:r>
              <a:rPr lang="en-US" dirty="0" smtClean="0"/>
              <a:t/>
            </a:r>
            <a:br>
              <a:rPr lang="en-US" dirty="0" smtClean="0"/>
            </a:b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32E6ECD-5FA2-4E20-94BE-FFD2B120A145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6" name="Object 2"/>
          <p:cNvGraphicFramePr/>
          <p:nvPr/>
        </p:nvGraphicFramePr>
        <p:xfrm>
          <a:off x="1000100" y="1636159"/>
          <a:ext cx="6619899" cy="5221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2357422" y="5172030"/>
            <a:ext cx="4667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=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 rot="16200000">
            <a:off x="7408236" y="3897516"/>
            <a:ext cx="31329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>
                <a:solidFill>
                  <a:schemeClr val="tx1"/>
                </a:solidFill>
              </a:rPr>
              <a:t>Barros F et al, AJPH (</a:t>
            </a:r>
            <a:r>
              <a:rPr lang="en-US" sz="1600" b="1" i="1" dirty="0" smtClean="0"/>
              <a:t>in press</a:t>
            </a:r>
            <a:r>
              <a:rPr lang="en-US" sz="1600" b="1" i="1" dirty="0" smtClean="0">
                <a:solidFill>
                  <a:schemeClr val="tx1"/>
                </a:solidFill>
              </a:rPr>
              <a:t>)</a:t>
            </a:r>
            <a:endParaRPr lang="pt-BR" sz="16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Chart bld="series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6DB14F-1292-4992-A1FF-1BF5A2DF0B69}" type="slidenum">
              <a:rPr lang="en-US"/>
              <a:pPr/>
              <a:t>7</a:t>
            </a:fld>
            <a:endParaRPr lang="en-US"/>
          </a:p>
        </p:txBody>
      </p:sp>
      <p:sp>
        <p:nvSpPr>
          <p:cNvPr id="664579" name="Text Box 3"/>
          <p:cNvSpPr txBox="1">
            <a:spLocks noChangeArrowheads="1"/>
          </p:cNvSpPr>
          <p:nvPr/>
        </p:nvSpPr>
        <p:spPr bwMode="auto">
          <a:xfrm>
            <a:off x="-36513" y="6629400"/>
            <a:ext cx="20746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Source: 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New analyses</a:t>
            </a:r>
          </a:p>
          <a:p>
            <a:pPr algn="l"/>
            <a:endParaRPr lang="pt-BR" sz="1400" b="1" dirty="0">
              <a:solidFill>
                <a:schemeClr val="bg1"/>
              </a:solidFill>
              <a:latin typeface="Arial" charset="0"/>
            </a:endParaRPr>
          </a:p>
        </p:txBody>
      </p:sp>
      <p:graphicFrame>
        <p:nvGraphicFramePr>
          <p:cNvPr id="6" name="Gráfico 5"/>
          <p:cNvGraphicFramePr/>
          <p:nvPr/>
        </p:nvGraphicFramePr>
        <p:xfrm>
          <a:off x="0" y="2057400"/>
          <a:ext cx="89154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ítulo 1"/>
          <p:cNvSpPr txBox="1">
            <a:spLocks/>
          </p:cNvSpPr>
          <p:nvPr/>
        </p:nvSpPr>
        <p:spPr>
          <a:xfrm>
            <a:off x="457200" y="571480"/>
            <a:ext cx="8229600" cy="1143000"/>
          </a:xfrm>
          <a:prstGeom prst="rect">
            <a:avLst/>
          </a:prstGeom>
        </p:spPr>
        <p:txBody>
          <a:bodyPr>
            <a:normAutofit fontScale="30000" lnSpcReduction="20000"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Skilled birth attendance: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Inequity gaps,</a:t>
            </a:r>
            <a:r>
              <a:rPr kumimoji="0" 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1996-2006 </a:t>
            </a: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CaixaDeTexto 8"/>
          <p:cNvSpPr txBox="1"/>
          <p:nvPr/>
        </p:nvSpPr>
        <p:spPr>
          <a:xfrm rot="16200000">
            <a:off x="7408236" y="3897516"/>
            <a:ext cx="31329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>
                <a:solidFill>
                  <a:schemeClr val="tx1"/>
                </a:solidFill>
              </a:rPr>
              <a:t>Barros F et al, AJPH (</a:t>
            </a:r>
            <a:r>
              <a:rPr lang="en-US" sz="1600" b="1" i="1" dirty="0" smtClean="0"/>
              <a:t>in press</a:t>
            </a:r>
            <a:r>
              <a:rPr lang="en-US" sz="1600" b="1" i="1" dirty="0" smtClean="0">
                <a:solidFill>
                  <a:schemeClr val="tx1"/>
                </a:solidFill>
              </a:rPr>
              <a:t>)</a:t>
            </a:r>
            <a:endParaRPr lang="pt-BR" sz="16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Chart bld="category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6DB14F-1292-4992-A1FF-1BF5A2DF0B69}" type="slidenum">
              <a:rPr lang="en-US"/>
              <a:pPr/>
              <a:t>8</a:t>
            </a:fld>
            <a:endParaRPr lang="en-US"/>
          </a:p>
        </p:txBody>
      </p:sp>
      <p:sp>
        <p:nvSpPr>
          <p:cNvPr id="664579" name="Text Box 3"/>
          <p:cNvSpPr txBox="1">
            <a:spLocks noChangeArrowheads="1"/>
          </p:cNvSpPr>
          <p:nvPr/>
        </p:nvSpPr>
        <p:spPr bwMode="auto">
          <a:xfrm>
            <a:off x="-36513" y="6629400"/>
            <a:ext cx="20746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Source: 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New analyses</a:t>
            </a:r>
          </a:p>
          <a:p>
            <a:pPr algn="l"/>
            <a:endParaRPr lang="pt-BR" sz="1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64580" name="Rectangle 4"/>
          <p:cNvSpPr>
            <a:spLocks noChangeArrowheads="1"/>
          </p:cNvSpPr>
          <p:nvPr/>
        </p:nvSpPr>
        <p:spPr bwMode="auto">
          <a:xfrm>
            <a:off x="228600" y="494885"/>
            <a:ext cx="8610600" cy="978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 eaLnBrk="0" hangingPunct="0">
              <a:lnSpc>
                <a:spcPct val="80000"/>
              </a:lnSpc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Inequity gaps in coverage,</a:t>
            </a:r>
          </a:p>
          <a:p>
            <a:pPr algn="r" eaLnBrk="0" hangingPunct="0">
              <a:lnSpc>
                <a:spcPct val="80000"/>
              </a:lnSpc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1996-2006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Gráfico 5"/>
          <p:cNvGraphicFramePr/>
          <p:nvPr/>
        </p:nvGraphicFramePr>
        <p:xfrm>
          <a:off x="0" y="2057400"/>
          <a:ext cx="89154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aixaDeTexto 7"/>
          <p:cNvSpPr txBox="1"/>
          <p:nvPr/>
        </p:nvSpPr>
        <p:spPr>
          <a:xfrm rot="16200000">
            <a:off x="7408236" y="3897516"/>
            <a:ext cx="31329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>
                <a:solidFill>
                  <a:schemeClr val="tx1"/>
                </a:solidFill>
              </a:rPr>
              <a:t>Barros F et al, AJPH (</a:t>
            </a:r>
            <a:r>
              <a:rPr lang="en-US" sz="1600" b="1" i="1" dirty="0" smtClean="0"/>
              <a:t>in press</a:t>
            </a:r>
            <a:r>
              <a:rPr lang="en-US" sz="1600" b="1" i="1" dirty="0" smtClean="0">
                <a:solidFill>
                  <a:schemeClr val="tx1"/>
                </a:solidFill>
              </a:rPr>
              <a:t>)</a:t>
            </a:r>
            <a:endParaRPr lang="pt-BR" sz="16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Chart bld="category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+mn-lt"/>
              </a:rPr>
              <a:t>Progress against infant and under-five mortality</a:t>
            </a:r>
            <a:endParaRPr lang="pt-BR" sz="3600" dirty="0"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luxe">
      <a:dk1>
        <a:sysClr val="windowText" lastClr="000000"/>
      </a:dk1>
      <a:lt1>
        <a:sysClr val="window" lastClr="FFFFFF"/>
      </a:lt1>
      <a:dk2>
        <a:srgbClr val="30356E"/>
      </a:dk2>
      <a:lt2>
        <a:srgbClr val="FFF9E5"/>
      </a:lt2>
      <a:accent1>
        <a:srgbClr val="CC4757"/>
      </a:accent1>
      <a:accent2>
        <a:srgbClr val="FF6F61"/>
      </a:accent2>
      <a:accent3>
        <a:srgbClr val="FF953E"/>
      </a:accent3>
      <a:accent4>
        <a:srgbClr val="F8BD52"/>
      </a:accent4>
      <a:accent5>
        <a:srgbClr val="46A6BD"/>
      </a:accent5>
      <a:accent6>
        <a:srgbClr val="5488BC"/>
      </a:accent6>
      <a:hlink>
        <a:srgbClr val="FA7D7A"/>
      </a:hlink>
      <a:folHlink>
        <a:srgbClr val="FFCF3E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luxe">
    <a:dk1>
      <a:sysClr val="windowText" lastClr="000000"/>
    </a:dk1>
    <a:lt1>
      <a:sysClr val="window" lastClr="FFFFFF"/>
    </a:lt1>
    <a:dk2>
      <a:srgbClr val="30356E"/>
    </a:dk2>
    <a:lt2>
      <a:srgbClr val="FFF9E5"/>
    </a:lt2>
    <a:accent1>
      <a:srgbClr val="CC4757"/>
    </a:accent1>
    <a:accent2>
      <a:srgbClr val="FF6F61"/>
    </a:accent2>
    <a:accent3>
      <a:srgbClr val="FF953E"/>
    </a:accent3>
    <a:accent4>
      <a:srgbClr val="F8BD52"/>
    </a:accent4>
    <a:accent5>
      <a:srgbClr val="46A6BD"/>
    </a:accent5>
    <a:accent6>
      <a:srgbClr val="5488BC"/>
    </a:accent6>
    <a:hlink>
      <a:srgbClr val="FA7D7A"/>
    </a:hlink>
    <a:folHlink>
      <a:srgbClr val="FFCF3E"/>
    </a:folHlink>
  </a:clrScheme>
  <a:fontScheme name="Default Design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Default Design">
    <a:majorFont>
      <a:latin typeface="Libre SansSerif Black SSi"/>
      <a:ea typeface=""/>
      <a:cs typeface=""/>
    </a:majorFont>
    <a:minorFont>
      <a:latin typeface="Swis721 Cn BT"/>
      <a:ea typeface=""/>
      <a:cs typeface="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4693</TotalTime>
  <Words>571</Words>
  <Application>Microsoft Office PowerPoint</Application>
  <PresentationFormat>On-screen Show (4:3)</PresentationFormat>
  <Paragraphs>147</Paragraphs>
  <Slides>27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Default Design</vt:lpstr>
      <vt:lpstr>Document</vt:lpstr>
      <vt:lpstr>Slide 1</vt:lpstr>
      <vt:lpstr>The situation in the 1970s</vt:lpstr>
      <vt:lpstr> Underlying trends</vt:lpstr>
      <vt:lpstr>Reduction in socioeconomic inequities</vt:lpstr>
      <vt:lpstr>Slide 5</vt:lpstr>
      <vt:lpstr> Skilled birth attendance  by income  quintiles, 1996-2006  </vt:lpstr>
      <vt:lpstr>Slide 7</vt:lpstr>
      <vt:lpstr>Slide 8</vt:lpstr>
      <vt:lpstr>Progress against infant and under-five mortality</vt:lpstr>
      <vt:lpstr> Infant mortality trends</vt:lpstr>
      <vt:lpstr>Slide 11</vt:lpstr>
      <vt:lpstr>Infant deaths by cause  1990-2007</vt:lpstr>
      <vt:lpstr>Infant deaths by cause  1990-2007</vt:lpstr>
      <vt:lpstr>Undernutrition prevalence 1989-2006</vt:lpstr>
      <vt:lpstr>Child nutrition:  stunting by income</vt:lpstr>
      <vt:lpstr>Median duration of any breastfeeding (months)</vt:lpstr>
      <vt:lpstr>Any success in reducing maternal mortality?</vt:lpstr>
      <vt:lpstr>Maternal  mortality trends</vt:lpstr>
      <vt:lpstr>C-sections: time trends</vt:lpstr>
      <vt:lpstr>What about maternal mortality?</vt:lpstr>
      <vt:lpstr>How to explain the observed improvements?</vt:lpstr>
      <vt:lpstr>Slide 22</vt:lpstr>
      <vt:lpstr>Reasons for Brazil’s progress</vt:lpstr>
      <vt:lpstr>Reasons for Brazil’s progress</vt:lpstr>
      <vt:lpstr>Infant mortality by region</vt:lpstr>
      <vt:lpstr>Family health program</vt:lpstr>
      <vt:lpstr>Slide 27</vt:lpstr>
    </vt:vector>
  </TitlesOfParts>
  <Company>World Health Organization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Logistics Aspects of the Countdown Conference 2008</dc:title>
  <dc:creator>unterlerchnerp</dc:creator>
  <cp:lastModifiedBy> </cp:lastModifiedBy>
  <cp:revision>124</cp:revision>
  <dcterms:created xsi:type="dcterms:W3CDTF">2008-01-10T17:37:13Z</dcterms:created>
  <dcterms:modified xsi:type="dcterms:W3CDTF">2010-06-07T16:54:36Z</dcterms:modified>
</cp:coreProperties>
</file>