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1" r:id="rId2"/>
    <p:sldId id="312" r:id="rId3"/>
    <p:sldId id="307" r:id="rId4"/>
    <p:sldId id="309" r:id="rId5"/>
    <p:sldId id="334" r:id="rId6"/>
    <p:sldId id="313" r:id="rId7"/>
    <p:sldId id="314" r:id="rId8"/>
    <p:sldId id="308" r:id="rId9"/>
    <p:sldId id="310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9" r:id="rId24"/>
    <p:sldId id="328" r:id="rId25"/>
    <p:sldId id="331" r:id="rId26"/>
    <p:sldId id="332" r:id="rId2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EDE"/>
    <a:srgbClr val="F4D8D8"/>
    <a:srgbClr val="FFCCCC"/>
    <a:srgbClr val="800000"/>
    <a:srgbClr val="FFFFCC"/>
    <a:srgbClr val="008000"/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0" y="-102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kgilroy\Desktop\QoC_analysis_dissemination\QoC.MW.results_preliminary_09nov22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Documents%20and%20Settings\kgilroy\Desktop\QoC_analysis_dissemination\QoC.MW.results_preliminary_09nov22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kgilroy\Desktop\QoC_analysis_dissemination\QoC.MW.results_preliminary_09nov24.xlsx" TargetMode="External"/><Relationship Id="rId2" Type="http://schemas.openxmlformats.org/officeDocument/2006/relationships/image" Target="../media/image17.jpeg"/><Relationship Id="rId1" Type="http://schemas.openxmlformats.org/officeDocument/2006/relationships/themeOverride" Target="../theme/themeOverrid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Documents%20and%20Settings\kgilroy\Desktop\QoC_analysis_dissemination\QoC.MW.results_preliminary_09nov22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Documents%20and%20Settings\kgilroy\Desktop\QoC_analysis_dissemination\QoC.MW.results_preliminary_09nov24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Proportion</a:t>
            </a:r>
            <a:r>
              <a:rPr lang="en-US" sz="2400" baseline="0" dirty="0"/>
              <a:t> of </a:t>
            </a:r>
            <a:r>
              <a:rPr lang="en-US" sz="2400" baseline="0" dirty="0" smtClean="0"/>
              <a:t>Child Deaths </a:t>
            </a:r>
            <a:r>
              <a:rPr lang="en-US" sz="2400" baseline="0" dirty="0"/>
              <a:t>Prevented </a:t>
            </a:r>
          </a:p>
          <a:p>
            <a:pPr>
              <a:defRPr sz="2400"/>
            </a:pPr>
            <a:r>
              <a:rPr lang="en-US" sz="2400" baseline="0" dirty="0"/>
              <a:t>by Intervention Packages, 2011</a:t>
            </a:r>
          </a:p>
        </c:rich>
      </c:tx>
      <c:layout>
        <c:manualLayout>
          <c:xMode val="edge"/>
          <c:yMode val="edge"/>
          <c:x val="0.53359700349956263"/>
          <c:y val="1.1423287998091147E-2"/>
        </c:manualLayout>
      </c:layout>
      <c:overlay val="1"/>
    </c:title>
    <c:plotArea>
      <c:layout>
        <c:manualLayout>
          <c:layoutTarget val="inner"/>
          <c:xMode val="edge"/>
          <c:yMode val="edge"/>
          <c:x val="0.1987497812773405"/>
          <c:y val="0.22700906704843724"/>
          <c:w val="0.50315518372703361"/>
          <c:h val="0.6861207050823194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F6FE8C">
                  <a:alpha val="49804"/>
                </a:srgbClr>
              </a:solidFill>
            </c:spPr>
          </c:dPt>
          <c:dLbls>
            <c:dLbl>
              <c:idx val="0"/>
              <c:layout>
                <c:manualLayout>
                  <c:x val="-0.18373369484571453"/>
                  <c:y val="3.0097825041106073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ORT</a:t>
                    </a:r>
                    <a:r>
                      <a:rPr lang="en-US" sz="1800" baseline="0" dirty="0" smtClean="0"/>
                      <a:t> +</a:t>
                    </a:r>
                    <a:r>
                      <a:rPr lang="en-US" sz="1800" dirty="0" smtClean="0"/>
                      <a:t> </a:t>
                    </a:r>
                    <a:r>
                      <a:rPr lang="en-US" sz="1800" dirty="0"/>
                      <a:t>Zinc, Antibiotics, </a:t>
                    </a:r>
                    <a:r>
                      <a:rPr lang="en-US" sz="1800" dirty="0" err="1"/>
                      <a:t>Antimalarials</a:t>
                    </a:r>
                    <a:r>
                      <a:rPr lang="en-US" sz="1800" dirty="0"/>
                      <a:t>
49%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-4.1666666666666678E-2"/>
                  <c:y val="-3.7878787878787901E-2"/>
                </c:manualLayout>
              </c:layout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1.1111111111111125E-2"/>
                  <c:y val="6.2522369362920573E-3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Postnatal Care
7%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4"/>
              <c:layout>
                <c:manualLayout>
                  <c:x val="4.1666666666666678E-2"/>
                  <c:y val="3.0188946552135547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Case management of neonatal Illnesses
6%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5"/>
              <c:layout>
                <c:manualLayout>
                  <c:x val="5.4166666666666696E-2"/>
                  <c:y val="-4.016064257028111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Antenatal Care
5%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6"/>
              <c:layout>
                <c:manualLayout>
                  <c:x val="4.4444444444444488E-2"/>
                  <c:y val="-8.8353413654618504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Skilled Delivery 5%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7"/>
              <c:layout>
                <c:manualLayout>
                  <c:x val="8.8888888888888878E-2"/>
                  <c:y val="0"/>
                </c:manualLayout>
              </c:layout>
              <c:dLblPos val="outEnd"/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Sheet2!$P$58:$P$65</c:f>
              <c:strCache>
                <c:ptCount val="8"/>
                <c:pt idx="0">
                  <c:v>Intervention: ORS, Zinc, Antibiotics, Antimalarials</c:v>
                </c:pt>
                <c:pt idx="1">
                  <c:v>ITN</c:v>
                </c:pt>
                <c:pt idx="2">
                  <c:v>Water and Sanitation</c:v>
                </c:pt>
                <c:pt idx="3">
                  <c:v>Community Post Natal Care</c:v>
                </c:pt>
                <c:pt idx="4">
                  <c:v>Facility Case management of neonatal Illnesses</c:v>
                </c:pt>
                <c:pt idx="5">
                  <c:v>Ante natal Care</c:v>
                </c:pt>
                <c:pt idx="6">
                  <c:v>Skilled Care</c:v>
                </c:pt>
                <c:pt idx="7">
                  <c:v>Breast Feeding</c:v>
                </c:pt>
              </c:strCache>
            </c:strRef>
          </c:cat>
          <c:val>
            <c:numRef>
              <c:f>Sheet2!$U$58:$U$65</c:f>
              <c:numCache>
                <c:formatCode>General</c:formatCode>
                <c:ptCount val="8"/>
                <c:pt idx="0">
                  <c:v>10972</c:v>
                </c:pt>
                <c:pt idx="1">
                  <c:v>2862</c:v>
                </c:pt>
                <c:pt idx="2">
                  <c:v>2373</c:v>
                </c:pt>
                <c:pt idx="3">
                  <c:v>1609</c:v>
                </c:pt>
                <c:pt idx="4">
                  <c:v>1306</c:v>
                </c:pt>
                <c:pt idx="5">
                  <c:v>1221</c:v>
                </c:pt>
                <c:pt idx="6">
                  <c:v>1021</c:v>
                </c:pt>
                <c:pt idx="7">
                  <c:v>793</c:v>
                </c:pt>
              </c:numCache>
            </c:numRef>
          </c:val>
        </c:ser>
        <c:firstSliceAng val="0"/>
      </c:pieChart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24851790413341"/>
          <c:y val="0.11114103132758078"/>
          <c:w val="0.87263716805176339"/>
          <c:h val="0.5337003640673945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4">
                <a:lumMod val="50000"/>
              </a:schemeClr>
            </a:solidFill>
          </c:spPr>
          <c:cat>
            <c:strRef>
              <c:f>'Quality_graphs,data'!$A$9:$A$13</c:f>
              <c:strCache>
                <c:ptCount val="5"/>
                <c:pt idx="0">
                  <c:v>Proportion of children with cough and fast breathing who are prescribed an antibiotic correctly‡ </c:v>
                </c:pt>
                <c:pt idx="1">
                  <c:v>Proportion of children with fever who are prescribed an antimalarial (ACT) correctly‡   </c:v>
                </c:pt>
                <c:pt idx="2">
                  <c:v>Proportion of children with diarrhea who are prescribed ORS correctly‡*</c:v>
                </c:pt>
                <c:pt idx="3">
                  <c:v>Proportion of children without cough and fast breathing who leave the HSA without having received an antibiotic‡</c:v>
                </c:pt>
                <c:pt idx="4">
                  <c:v>Proportion of children with danger signs needing referral who are referred**</c:v>
                </c:pt>
              </c:strCache>
            </c:strRef>
          </c:cat>
          <c:val>
            <c:numRef>
              <c:f>'Quality_graphs,data'!$B$9:$B$13</c:f>
              <c:numCache>
                <c:formatCode>General</c:formatCode>
                <c:ptCount val="5"/>
                <c:pt idx="0">
                  <c:v>0.59000000000000052</c:v>
                </c:pt>
                <c:pt idx="1">
                  <c:v>0.84000000000000064</c:v>
                </c:pt>
                <c:pt idx="2">
                  <c:v>0.62000000000000199</c:v>
                </c:pt>
                <c:pt idx="3">
                  <c:v>0.75000000000000211</c:v>
                </c:pt>
                <c:pt idx="4">
                  <c:v>0.53</c:v>
                </c:pt>
              </c:numCache>
            </c:numRef>
          </c:val>
        </c:ser>
        <c:axId val="50849664"/>
        <c:axId val="50905472"/>
      </c:barChart>
      <c:catAx>
        <c:axId val="50849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0905472"/>
        <c:crosses val="autoZero"/>
        <c:auto val="1"/>
        <c:lblAlgn val="ctr"/>
        <c:lblOffset val="100"/>
      </c:catAx>
      <c:valAx>
        <c:axId val="50905472"/>
        <c:scaling>
          <c:orientation val="minMax"/>
          <c:max val="1"/>
        </c:scaling>
        <c:axPos val="l"/>
        <c:majorGridlines/>
        <c:numFmt formatCode="0%" sourceLinked="0"/>
        <c:tickLblPos val="nextTo"/>
        <c:crossAx val="50849664"/>
        <c:crosses val="autoZero"/>
        <c:crossBetween val="between"/>
        <c:majorUnit val="0.2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831864262338727"/>
          <c:y val="0.11331683200899755"/>
          <c:w val="0.87263716805176339"/>
          <c:h val="0.5095992436429315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cat>
            <c:strRef>
              <c:f>'Quality_graphs,data'!$A$16:$A$19</c:f>
              <c:strCache>
                <c:ptCount val="4"/>
                <c:pt idx="0">
                  <c:v>Proportion of children who need an antibiotic, ORS, &amp;/or antimalarial who receive the correct first dose in presence of HSA‡ *</c:v>
                </c:pt>
                <c:pt idx="1">
                  <c:v>Proportion of children who have had their vaccination status checked‡ </c:v>
                </c:pt>
                <c:pt idx="2">
                  <c:v>Proportion of children with diarrhea whose caretakers are advised to give extra fluids and continue feeding</c:v>
                </c:pt>
                <c:pt idx="3">
                  <c:v>Proportion of children prescribed ORS &amp;/or oral antibiotic, &amp;/or antimalarial who received dose, duration and frequency counseling messages about administering treatments‡</c:v>
                </c:pt>
              </c:strCache>
            </c:strRef>
          </c:cat>
          <c:val>
            <c:numRef>
              <c:f>'Quality_graphs,data'!$B$16:$B$19</c:f>
              <c:numCache>
                <c:formatCode>General</c:formatCode>
                <c:ptCount val="4"/>
                <c:pt idx="0">
                  <c:v>0.44</c:v>
                </c:pt>
                <c:pt idx="1">
                  <c:v>0.69000000000000061</c:v>
                </c:pt>
                <c:pt idx="2">
                  <c:v>0.58000000000000007</c:v>
                </c:pt>
                <c:pt idx="3">
                  <c:v>0.78</c:v>
                </c:pt>
              </c:numCache>
            </c:numRef>
          </c:val>
        </c:ser>
        <c:axId val="50731264"/>
        <c:axId val="50733056"/>
      </c:barChart>
      <c:catAx>
        <c:axId val="50731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0733056"/>
        <c:crosses val="autoZero"/>
        <c:lblAlgn val="ctr"/>
        <c:lblOffset val="100"/>
        <c:noMultiLvlLbl val="1"/>
      </c:catAx>
      <c:valAx>
        <c:axId val="50733056"/>
        <c:scaling>
          <c:orientation val="minMax"/>
          <c:max val="1"/>
        </c:scaling>
        <c:axPos val="l"/>
        <c:majorGridlines/>
        <c:numFmt formatCode="0%" sourceLinked="0"/>
        <c:tickLblPos val="nextTo"/>
        <c:crossAx val="50731264"/>
        <c:crosses val="autoZero"/>
        <c:crossBetween val="between"/>
        <c:majorUnit val="0.2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4152788713910898"/>
          <c:y val="0.13137839731723891"/>
          <c:w val="0.58177909011373574"/>
          <c:h val="0.76821651796478263"/>
        </c:manualLayout>
      </c:layout>
      <c:barChart>
        <c:barDir val="bar"/>
        <c:grouping val="clustered"/>
        <c:ser>
          <c:idx val="1"/>
          <c:order val="0"/>
          <c:tx>
            <c:v>Stock-out in previous 3 months</c:v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rgbClr val="660033"/>
              </a:solidFill>
            </a:ln>
          </c:spPr>
          <c:cat>
            <c:strRef>
              <c:f>drug.supply.data!$B$3:$B$9</c:f>
              <c:strCache>
                <c:ptCount val="7"/>
                <c:pt idx="0">
                  <c:v>ORS</c:v>
                </c:pt>
                <c:pt idx="1">
                  <c:v>Cotrimoxizole</c:v>
                </c:pt>
                <c:pt idx="2">
                  <c:v>LA 1x6</c:v>
                </c:pt>
                <c:pt idx="3">
                  <c:v>LA 2x6</c:v>
                </c:pt>
                <c:pt idx="4">
                  <c:v>Paracetamol</c:v>
                </c:pt>
                <c:pt idx="5">
                  <c:v>Antibiotic eye ointment</c:v>
                </c:pt>
                <c:pt idx="6">
                  <c:v>VHC with ORS, Cotrim, and two formulations of LA </c:v>
                </c:pt>
              </c:strCache>
            </c:strRef>
          </c:cat>
          <c:val>
            <c:numRef>
              <c:f>drug.supply.data!$D$3:$D$9</c:f>
              <c:numCache>
                <c:formatCode>General</c:formatCode>
                <c:ptCount val="7"/>
                <c:pt idx="0">
                  <c:v>0.44274809160305345</c:v>
                </c:pt>
                <c:pt idx="1">
                  <c:v>0.12213740458015269</c:v>
                </c:pt>
                <c:pt idx="2">
                  <c:v>0.35114503816793879</c:v>
                </c:pt>
                <c:pt idx="3">
                  <c:v>0.47328244274809161</c:v>
                </c:pt>
                <c:pt idx="4">
                  <c:v>8.396946564885549E-2</c:v>
                </c:pt>
                <c:pt idx="5">
                  <c:v>0.72519083969465892</c:v>
                </c:pt>
              </c:numCache>
            </c:numRef>
          </c:val>
        </c:ser>
        <c:ser>
          <c:idx val="0"/>
          <c:order val="1"/>
          <c:tx>
            <c:v>Drugs present on day of visit</c:v>
          </c:tx>
          <c:spPr>
            <a:solidFill>
              <a:srgbClr val="660033"/>
            </a:solidFill>
          </c:spPr>
          <c:cat>
            <c:strRef>
              <c:f>drug.supply.data!$B$3:$B$9</c:f>
              <c:strCache>
                <c:ptCount val="7"/>
                <c:pt idx="0">
                  <c:v>ORS</c:v>
                </c:pt>
                <c:pt idx="1">
                  <c:v>Cotrimoxizole</c:v>
                </c:pt>
                <c:pt idx="2">
                  <c:v>LA 1x6</c:v>
                </c:pt>
                <c:pt idx="3">
                  <c:v>LA 2x6</c:v>
                </c:pt>
                <c:pt idx="4">
                  <c:v>Paracetamol</c:v>
                </c:pt>
                <c:pt idx="5">
                  <c:v>Antibiotic eye ointment</c:v>
                </c:pt>
                <c:pt idx="6">
                  <c:v>VHC with ORS, Cotrim, and two formulations of LA </c:v>
                </c:pt>
              </c:strCache>
            </c:strRef>
          </c:cat>
          <c:val>
            <c:numRef>
              <c:f>drug.supply.data!$C$3:$C$9</c:f>
              <c:numCache>
                <c:formatCode>General</c:formatCode>
                <c:ptCount val="7"/>
                <c:pt idx="0">
                  <c:v>0.72519083969465892</c:v>
                </c:pt>
                <c:pt idx="1">
                  <c:v>0.95419847328244489</c:v>
                </c:pt>
                <c:pt idx="2">
                  <c:v>0.88549618320610657</c:v>
                </c:pt>
                <c:pt idx="3">
                  <c:v>0.66412213740458437</c:v>
                </c:pt>
                <c:pt idx="4">
                  <c:v>0.95419847328244489</c:v>
                </c:pt>
                <c:pt idx="5">
                  <c:v>0.4274809160305354</c:v>
                </c:pt>
                <c:pt idx="6">
                  <c:v>0.49618320610687117</c:v>
                </c:pt>
              </c:numCache>
            </c:numRef>
          </c:val>
        </c:ser>
        <c:gapWidth val="44"/>
        <c:axId val="50740608"/>
        <c:axId val="50746496"/>
      </c:barChart>
      <c:catAx>
        <c:axId val="50740608"/>
        <c:scaling>
          <c:orientation val="minMax"/>
        </c:scaling>
        <c:axPos val="l"/>
        <c:numFmt formatCode="General" sourceLinked="1"/>
        <c:tickLblPos val="nextTo"/>
        <c:crossAx val="50746496"/>
        <c:crosses val="autoZero"/>
        <c:auto val="1"/>
        <c:lblAlgn val="ctr"/>
        <c:lblOffset val="100"/>
      </c:catAx>
      <c:valAx>
        <c:axId val="50746496"/>
        <c:scaling>
          <c:orientation val="minMax"/>
          <c:max val="1"/>
        </c:scaling>
        <c:axPos val="b"/>
        <c:majorGridlines/>
        <c:numFmt formatCode="0%" sourceLinked="0"/>
        <c:tickLblPos val="nextTo"/>
        <c:crossAx val="5074060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4090441819772734"/>
          <c:y val="0.11255717593426305"/>
          <c:w val="0.24136428258967701"/>
          <c:h val="0.17926293077616476"/>
        </c:manualLayout>
      </c:layout>
      <c:spPr>
        <a:solidFill>
          <a:schemeClr val="bg1">
            <a:lumMod val="95000"/>
          </a:schemeClr>
        </a:solidFill>
        <a:ln>
          <a:solidFill>
            <a:srgbClr val="660033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3"/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2754975940507439"/>
          <c:y val="0.12329357286694789"/>
          <c:w val="0.53617596237970455"/>
          <c:h val="0.7463773063433919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0033"/>
            </a:solidFill>
          </c:spPr>
          <c:cat>
            <c:strRef>
              <c:f>supervision!$B$2:$B$4</c:f>
              <c:strCache>
                <c:ptCount val="3"/>
                <c:pt idx="0">
                  <c:v>HSA  received a supervisory visit in the previous 3 months that included observation of sick child management </c:v>
                </c:pt>
                <c:pt idx="1">
                  <c:v>HSA received at least one routine CCM supervisory visit in the previous 3 months</c:v>
                </c:pt>
                <c:pt idx="2">
                  <c:v>HSA received a CCM supervision visit within eight weeks of CCM training</c:v>
                </c:pt>
              </c:strCache>
            </c:strRef>
          </c:cat>
          <c:val>
            <c:numRef>
              <c:f>supervision!$C$2:$C$4</c:f>
              <c:numCache>
                <c:formatCode>General</c:formatCode>
                <c:ptCount val="3"/>
                <c:pt idx="0">
                  <c:v>3.8167938931297704E-2</c:v>
                </c:pt>
                <c:pt idx="1">
                  <c:v>0.38931297709923968</c:v>
                </c:pt>
                <c:pt idx="2">
                  <c:v>0.15267175572519084</c:v>
                </c:pt>
              </c:numCache>
            </c:numRef>
          </c:val>
        </c:ser>
        <c:axId val="50767744"/>
        <c:axId val="50784128"/>
      </c:barChart>
      <c:catAx>
        <c:axId val="50767744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0784128"/>
        <c:crosses val="autoZero"/>
        <c:auto val="1"/>
        <c:lblAlgn val="ctr"/>
        <c:lblOffset val="100"/>
      </c:catAx>
      <c:valAx>
        <c:axId val="50784128"/>
        <c:scaling>
          <c:orientation val="minMax"/>
          <c:max val="1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0767744"/>
        <c:crosses val="autoZero"/>
        <c:crossBetween val="between"/>
        <c:majorUnit val="0.2"/>
      </c:valAx>
    </c:plotArea>
    <c:plotVisOnly val="1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625014836819211"/>
          <c:y val="0.15545248694262073"/>
          <c:w val="0.62344575678040481"/>
          <c:h val="0.74414242405109765"/>
        </c:manualLayout>
      </c:layout>
      <c:barChart>
        <c:barDir val="bar"/>
        <c:grouping val="clustered"/>
        <c:ser>
          <c:idx val="0"/>
          <c:order val="0"/>
          <c:tx>
            <c:v>Drugs present on day of visit</c:v>
          </c:tx>
          <c:spPr>
            <a:solidFill>
              <a:srgbClr val="660033"/>
            </a:solidFill>
          </c:spPr>
          <c:cat>
            <c:strRef>
              <c:f>drug.supply.data!$G$3:$G$8</c:f>
              <c:strCache>
                <c:ptCount val="6"/>
                <c:pt idx="0">
                  <c:v>Watch or timing device</c:v>
                </c:pt>
                <c:pt idx="1">
                  <c:v>Supplies to mix ORS</c:v>
                </c:pt>
                <c:pt idx="2">
                  <c:v>Laminated/copies of SCRF</c:v>
                </c:pt>
                <c:pt idx="3">
                  <c:v>MUAC tape</c:v>
                </c:pt>
                <c:pt idx="4">
                  <c:v>Referral forms</c:v>
                </c:pt>
                <c:pt idx="5">
                  <c:v>Sick child register</c:v>
                </c:pt>
              </c:strCache>
            </c:strRef>
          </c:cat>
          <c:val>
            <c:numRef>
              <c:f>drug.supply.data!$I$3:$I$8</c:f>
              <c:numCache>
                <c:formatCode>General</c:formatCode>
                <c:ptCount val="6"/>
                <c:pt idx="0">
                  <c:v>0.82442748091603058</c:v>
                </c:pt>
                <c:pt idx="1">
                  <c:v>0.35114503816793879</c:v>
                </c:pt>
                <c:pt idx="2">
                  <c:v>0.91603053435114501</c:v>
                </c:pt>
                <c:pt idx="3">
                  <c:v>0.79389312977099236</c:v>
                </c:pt>
                <c:pt idx="4">
                  <c:v>0.84732824427481113</c:v>
                </c:pt>
                <c:pt idx="5">
                  <c:v>0.90839694656488745</c:v>
                </c:pt>
              </c:numCache>
            </c:numRef>
          </c:val>
        </c:ser>
        <c:gapWidth val="44"/>
        <c:axId val="51188480"/>
        <c:axId val="51190016"/>
      </c:barChart>
      <c:catAx>
        <c:axId val="511884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1190016"/>
        <c:crosses val="autoZero"/>
        <c:auto val="1"/>
        <c:lblAlgn val="ctr"/>
        <c:lblOffset val="100"/>
      </c:catAx>
      <c:valAx>
        <c:axId val="51190016"/>
        <c:scaling>
          <c:orientation val="minMax"/>
          <c:max val="1"/>
        </c:scaling>
        <c:axPos val="b"/>
        <c:majorGridlines/>
        <c:numFmt formatCode="0%" sourceLinked="0"/>
        <c:tickLblPos val="nextTo"/>
        <c:crossAx val="51188480"/>
        <c:crosses val="autoZero"/>
        <c:crossBetween val="between"/>
        <c:majorUnit val="0.2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0.70833</cdr:x>
      <cdr:y>0.23864</cdr:y>
    </cdr:from>
    <cdr:to>
      <cdr:x>0.975</cdr:x>
      <cdr:y>0.44318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7000" y="1600200"/>
          <a:ext cx="2438400" cy="1371600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 smtClean="0">
              <a:solidFill>
                <a:srgbClr val="FF0000"/>
              </a:solidFill>
            </a:rPr>
            <a:t>Overall 36% reduction in U5  mortality</a:t>
          </a:r>
          <a:endParaRPr lang="en-US" sz="28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0.12195</cdr:x>
      <cdr:y>0.46237</cdr:y>
    </cdr:from>
    <cdr:to>
      <cdr:x>0.96633</cdr:x>
      <cdr:y>0.60352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3276599"/>
          <a:ext cx="7914036" cy="10002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28575">
          <a:solidFill>
            <a:schemeClr val="accent4">
              <a:lumMod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3200" dirty="0"/>
            <a:t>Preliminary Results:</a:t>
          </a:r>
          <a:r>
            <a:rPr lang="en-US" sz="3200" baseline="0" dirty="0"/>
            <a:t> </a:t>
          </a:r>
          <a:r>
            <a:rPr lang="en-US" sz="2000" baseline="0" dirty="0"/>
            <a:t>Final results p</a:t>
          </a:r>
          <a:r>
            <a:rPr lang="en-US" sz="2000" dirty="0"/>
            <a:t>ending further data</a:t>
          </a:r>
          <a:r>
            <a:rPr lang="en-US" sz="2000" baseline="0" dirty="0"/>
            <a:t> processing and confirmatory and uncertainty analyses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0.08943</cdr:x>
      <cdr:y>0.00597</cdr:y>
    </cdr:from>
    <cdr:to>
      <cdr:x>1</cdr:x>
      <cdr:y>0.1173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42307"/>
          <a:ext cx="8534400" cy="7889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Treatment </a:t>
          </a:r>
          <a:r>
            <a:rPr lang="en-U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referral of </a:t>
          </a:r>
          <a:r>
            <a: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sick children by CCM-trained HSAs in six districts in Malawi, 2009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0.125</cdr:x>
      <cdr:y>0.48387</cdr:y>
    </cdr:from>
    <cdr:to>
      <cdr:x>0.97771</cdr:x>
      <cdr:y>0.59521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3429000"/>
          <a:ext cx="7797211" cy="7890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28575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wrap="square" tIns="0" rtlCol="0"/>
        <a:lstStyle xmlns:a="http://schemas.openxmlformats.org/drawingml/2006/main"/>
        <a:p xmlns:a="http://schemas.openxmlformats.org/drawingml/2006/main">
          <a:r>
            <a:rPr lang="en-US" sz="2400" dirty="0"/>
            <a:t>Preliminary Results:</a:t>
          </a:r>
          <a:r>
            <a:rPr lang="en-US" sz="2800" baseline="0" dirty="0"/>
            <a:t> </a:t>
          </a:r>
          <a:r>
            <a:rPr lang="en-US" sz="1800" baseline="0" dirty="0"/>
            <a:t>Final results p</a:t>
          </a:r>
          <a:r>
            <a:rPr lang="en-US" sz="1800" dirty="0"/>
            <a:t>ending further data</a:t>
          </a:r>
          <a:r>
            <a:rPr lang="en-US" sz="1800" baseline="0" dirty="0"/>
            <a:t> processing and confirmatory and uncertainty analyses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0.03906</cdr:x>
      <cdr:y>0.00796</cdr:y>
    </cdr:from>
    <cdr:to>
      <cdr:x>1</cdr:x>
      <cdr:y>0.13978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7158" y="56409"/>
          <a:ext cx="8786842" cy="9341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Counseling of caretakers of sick children by CCM-trained HSAs in six districts in Malawi, 2009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0.025</cdr:x>
      <cdr:y>0.47778</cdr:y>
    </cdr:from>
    <cdr:to>
      <cdr:x>0.18333</cdr:x>
      <cdr:y>0.96667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0" y="3276599"/>
          <a:ext cx="1447800" cy="3352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85000"/>
          </a:sysClr>
        </a:solidFill>
        <a:ln xmlns:a="http://schemas.openxmlformats.org/drawingml/2006/main" w="28575">
          <a:solidFill>
            <a:srgbClr val="660033"/>
          </a:solidFill>
        </a:ln>
      </cdr:spPr>
      <cdr:txBody>
        <a:bodyPr xmlns:a="http://schemas.openxmlformats.org/drawingml/2006/main" wrap="square" t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dirty="0"/>
            <a:t>Preliminary Results</a:t>
          </a:r>
          <a:r>
            <a:rPr lang="en-US" sz="2400" dirty="0"/>
            <a:t>:</a:t>
          </a:r>
          <a:r>
            <a:rPr lang="en-US" sz="2800" baseline="0" dirty="0"/>
            <a:t> </a:t>
          </a:r>
        </a:p>
        <a:p xmlns:a="http://schemas.openxmlformats.org/drawingml/2006/main">
          <a:r>
            <a:rPr lang="en-US" sz="1800" baseline="0" dirty="0" smtClean="0"/>
            <a:t>Final </a:t>
          </a:r>
          <a:r>
            <a:rPr lang="en-US" sz="1800" baseline="0" dirty="0"/>
            <a:t>results p</a:t>
          </a:r>
          <a:r>
            <a:rPr lang="en-US" sz="1800" dirty="0"/>
            <a:t>ending further data</a:t>
          </a:r>
          <a:r>
            <a:rPr lang="en-US" sz="1800" baseline="0" dirty="0"/>
            <a:t> processing and confirmatory and uncertainty analyses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0.11458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0" y="0"/>
          <a:ext cx="9144000" cy="78579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 supplies </a:t>
          </a:r>
          <a:r>
            <a: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among</a:t>
          </a:r>
          <a:r>
            <a:rPr lang="en-US" sz="2800" b="1" baseline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CCM-trained HSAs with</a:t>
          </a:r>
          <a:r>
            <a:rPr lang="en-US" sz="2800" b="1" baseline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functional VHC </a:t>
          </a:r>
          <a:r>
            <a: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six districts in Malawi, 2009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0.725</cdr:x>
      <cdr:y>0.15556</cdr:y>
    </cdr:from>
    <cdr:to>
      <cdr:x>0.9224</cdr:x>
      <cdr:y>0.84144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29400" y="1066799"/>
          <a:ext cx="1805026" cy="470376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85000"/>
          </a:sysClr>
        </a:solidFill>
        <a:ln xmlns:a="http://schemas.openxmlformats.org/drawingml/2006/main" w="28575">
          <a:solidFill>
            <a:srgbClr val="660033"/>
          </a:solidFill>
        </a:ln>
      </cdr:spPr>
      <cdr:txBody>
        <a:bodyPr xmlns:a="http://schemas.openxmlformats.org/drawingml/2006/main" wrap="square" t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400" b="1" dirty="0"/>
            <a:t>Preliminary Results:</a:t>
          </a:r>
          <a:r>
            <a:rPr lang="en-US" sz="2800" b="1" baseline="0" dirty="0"/>
            <a:t> </a:t>
          </a:r>
        </a:p>
        <a:p xmlns:a="http://schemas.openxmlformats.org/drawingml/2006/main">
          <a:endParaRPr lang="en-US" sz="2800" baseline="0" dirty="0"/>
        </a:p>
        <a:p xmlns:a="http://schemas.openxmlformats.org/drawingml/2006/main">
          <a:r>
            <a:rPr lang="en-US" sz="1800" baseline="0" dirty="0"/>
            <a:t>Final results p</a:t>
          </a:r>
          <a:r>
            <a:rPr lang="en-US" sz="1800" dirty="0"/>
            <a:t>ending further data</a:t>
          </a:r>
          <a:r>
            <a:rPr lang="en-US" sz="1800" baseline="0" dirty="0"/>
            <a:t> processing and confirmatory and uncertainty analyses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0.0389</cdr:x>
      <cdr:y>0.00796</cdr:y>
    </cdr:from>
    <cdr:to>
      <cdr:x>0.96254</cdr:x>
      <cdr:y>0.13333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55702" y="54590"/>
          <a:ext cx="8445764" cy="8598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Supervision of CCM-trained HSAs in six districts in Malawi, 2009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0.04687</cdr:x>
      <cdr:y>0.00994</cdr:y>
    </cdr:from>
    <cdr:to>
      <cdr:x>1</cdr:x>
      <cdr:y>0.14583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28596" y="68168"/>
          <a:ext cx="8715404" cy="93193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CCM</a:t>
          </a:r>
          <a:r>
            <a:rPr lang="en-US" sz="2800" b="1" baseline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</a:t>
          </a:r>
          <a:r>
            <a: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upplies among</a:t>
          </a:r>
          <a:r>
            <a:rPr lang="en-US" sz="2800" b="1" baseline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CCM-trained HSAs with</a:t>
          </a:r>
          <a:r>
            <a:rPr lang="en-US" sz="2800" b="1" baseline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functional VHC </a:t>
          </a:r>
          <a:r>
            <a: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six districts in Malawi, 2009</a:t>
          </a:r>
        </a:p>
      </cdr:txBody>
    </cdr:sp>
  </cdr:relSizeAnchor>
  <cdr:relSizeAnchor xmlns:cdr="http://schemas.openxmlformats.org/drawingml/2006/chartDrawing">
    <cdr:from>
      <cdr:x>0.50833</cdr:x>
      <cdr:y>0.15556</cdr:y>
    </cdr:from>
    <cdr:to>
      <cdr:x>0.66667</cdr:x>
      <cdr:y>0.64444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48200" y="1066800"/>
          <a:ext cx="1447800" cy="3352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85000"/>
          </a:sysClr>
        </a:solidFill>
        <a:ln xmlns:a="http://schemas.openxmlformats.org/drawingml/2006/main" w="28575">
          <a:solidFill>
            <a:srgbClr val="660033"/>
          </a:solidFill>
        </a:ln>
      </cdr:spPr>
      <cdr:txBody>
        <a:bodyPr xmlns:a="http://schemas.openxmlformats.org/drawingml/2006/main" wrap="square" t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dirty="0"/>
            <a:t>Preliminary Results</a:t>
          </a:r>
          <a:r>
            <a:rPr lang="en-US" sz="2400" dirty="0"/>
            <a:t>:</a:t>
          </a:r>
          <a:r>
            <a:rPr lang="en-US" sz="2800" baseline="0" dirty="0"/>
            <a:t> </a:t>
          </a:r>
          <a:endParaRPr lang="en-US" sz="2800" baseline="0" dirty="0" smtClean="0"/>
        </a:p>
        <a:p xmlns:a="http://schemas.openxmlformats.org/drawingml/2006/main">
          <a:r>
            <a:rPr lang="en-US" sz="1800" baseline="0" dirty="0" smtClean="0"/>
            <a:t>Final </a:t>
          </a:r>
          <a:r>
            <a:rPr lang="en-US" sz="1800" baseline="0" dirty="0"/>
            <a:t>results p</a:t>
          </a:r>
          <a:r>
            <a:rPr lang="en-US" sz="1800" dirty="0"/>
            <a:t>ending further data</a:t>
          </a:r>
          <a:r>
            <a:rPr lang="en-US" sz="1800" baseline="0" dirty="0"/>
            <a:t> processing and confirmatory and uncertainty analyses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8BE3ED8-72D1-461C-BF7F-4E67E8D44A37}" type="datetimeFigureOut">
              <a:rPr lang="en-US"/>
              <a:pPr/>
              <a:t>6/7/2010</a:t>
            </a:fld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1A14C6D-F5FB-4D2D-A326-71B6933D13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567B0F-BD8E-43F3-B27C-BFDF522BDD5C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2962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7326BD-3B92-486F-8AFE-9EDF5DC60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Observation of work sites and HSA interviews; systems level supports such as drugs, equipment available, frequency and quality of supervision; training and refresher training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8FF17D-A6C7-4D4B-8B18-1362ED6FB7FA}" type="slidenum">
              <a:rPr lang="en-US" sz="1200"/>
              <a:pPr algn="r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D5BC11-DF19-4C96-AF32-4B020C9D2CBE}" type="slidenum">
              <a:rPr lang="en-US" sz="1200"/>
              <a:pPr algn="r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9584-CEE9-44D7-8146-86E4C7C28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40044-F139-4A17-92A1-59CB6DA32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B0419-7848-4D9D-B81E-0BC84AA06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470E22-E261-4109-9B73-999D64AF8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7CB9-400D-4195-8BAF-CDB51733D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687F4-3038-45CF-AB54-AB4A7D581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028A-F405-470A-B615-A07ED9116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7DB7-0C39-4B87-89D7-6136ACBD3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4E9A-E572-4F3F-8BBF-363525436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74BD-9CBD-478B-931C-835C29B82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2A5A6-F9AB-45F8-A8BB-5DEAC9364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D835-A896-43D6-9B94-27C0BCFAE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 l="13901" t="26044" r="15279" b="33716"/>
          <a:stretch>
            <a:fillRect/>
          </a:stretch>
        </p:blipFill>
        <p:spPr bwMode="auto">
          <a:xfrm>
            <a:off x="0" y="0"/>
            <a:ext cx="2771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36000" y="5876925"/>
            <a:ext cx="508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2FF6BF-9113-40F5-82EB-2394E9B64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1/Flag_of_Malawi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Chart5.xls"/><Relationship Id="rId5" Type="http://schemas.openxmlformats.org/officeDocument/2006/relationships/oleObject" Target="../embeddings/Microsoft_Office_Excel_Chart4.xls"/><Relationship Id="rId4" Type="http://schemas.openxmlformats.org/officeDocument/2006/relationships/oleObject" Target="../embeddings/Microsoft_Office_Excel_Char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6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395288" y="2636838"/>
            <a:ext cx="8424862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Caring for sick children</a:t>
            </a:r>
            <a:br>
              <a:rPr lang="en-US" sz="4000" b="1" smtClean="0"/>
            </a:br>
            <a:r>
              <a:rPr lang="en-US" sz="4000" b="1" smtClean="0"/>
              <a:t> in the community:  </a:t>
            </a:r>
            <a:br>
              <a:rPr lang="en-US" sz="4000" b="1" smtClean="0"/>
            </a:br>
            <a:r>
              <a:rPr lang="en-US" sz="4000" b="1" smtClean="0"/>
              <a:t>Experiences from Malawi</a:t>
            </a:r>
          </a:p>
        </p:txBody>
      </p:sp>
      <p:sp>
        <p:nvSpPr>
          <p:cNvPr id="5120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371600" y="5715000"/>
            <a:ext cx="64008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800" smtClean="0"/>
              <a:t>Humphreys Nsona</a:t>
            </a:r>
          </a:p>
          <a:p>
            <a:pPr marL="0" indent="0" algn="ctr" eaLnBrk="1" hangingPunct="1">
              <a:buFontTx/>
              <a:buNone/>
            </a:pPr>
            <a:r>
              <a:rPr lang="en-US" sz="2800" smtClean="0"/>
              <a:t>IMCI Unit</a:t>
            </a:r>
          </a:p>
        </p:txBody>
      </p:sp>
      <p:pic>
        <p:nvPicPr>
          <p:cNvPr id="51204" name="Picture 5" descr="Image:Flag of Malawi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638800"/>
            <a:ext cx="1447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6" name="Group 35"/>
          <p:cNvGrpSpPr>
            <a:grpSpLocks/>
          </p:cNvGrpSpPr>
          <p:nvPr/>
        </p:nvGrpSpPr>
        <p:grpSpPr bwMode="auto">
          <a:xfrm>
            <a:off x="0" y="2057400"/>
            <a:ext cx="9144000" cy="76200"/>
            <a:chOff x="-12700" y="1676400"/>
            <a:chExt cx="9144000" cy="76200"/>
          </a:xfrm>
        </p:grpSpPr>
        <p:cxnSp>
          <p:nvCxnSpPr>
            <p:cNvPr id="14" name="Straight Connector 36"/>
            <p:cNvCxnSpPr/>
            <p:nvPr/>
          </p:nvCxnSpPr>
          <p:spPr>
            <a:xfrm>
              <a:off x="-12700" y="1676400"/>
              <a:ext cx="9144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7"/>
            <p:cNvCxnSpPr/>
            <p:nvPr/>
          </p:nvCxnSpPr>
          <p:spPr>
            <a:xfrm>
              <a:off x="-12700" y="1752600"/>
              <a:ext cx="9144000" cy="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8"/>
            <p:cNvCxnSpPr/>
            <p:nvPr/>
          </p:nvCxnSpPr>
          <p:spPr>
            <a:xfrm>
              <a:off x="-12700" y="1714500"/>
              <a:ext cx="9144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10" name="Group 35"/>
          <p:cNvGrpSpPr>
            <a:grpSpLocks/>
          </p:cNvGrpSpPr>
          <p:nvPr/>
        </p:nvGrpSpPr>
        <p:grpSpPr bwMode="auto">
          <a:xfrm>
            <a:off x="0" y="5334000"/>
            <a:ext cx="9144000" cy="76200"/>
            <a:chOff x="-12700" y="1676400"/>
            <a:chExt cx="9144000" cy="76200"/>
          </a:xfrm>
        </p:grpSpPr>
        <p:cxnSp>
          <p:nvCxnSpPr>
            <p:cNvPr id="18" name="Straight Connector 36"/>
            <p:cNvCxnSpPr/>
            <p:nvPr/>
          </p:nvCxnSpPr>
          <p:spPr>
            <a:xfrm>
              <a:off x="-12700" y="1676400"/>
              <a:ext cx="9144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7"/>
            <p:cNvCxnSpPr/>
            <p:nvPr/>
          </p:nvCxnSpPr>
          <p:spPr>
            <a:xfrm>
              <a:off x="-12700" y="1752600"/>
              <a:ext cx="9144000" cy="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8"/>
            <p:cNvCxnSpPr/>
            <p:nvPr/>
          </p:nvCxnSpPr>
          <p:spPr>
            <a:xfrm>
              <a:off x="-12700" y="1714500"/>
              <a:ext cx="9144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15" name="Picture 25" descr="emble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28600"/>
            <a:ext cx="1779588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Picture 5" descr="Image:Flag of Malawi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638800"/>
            <a:ext cx="1447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28938" y="188913"/>
            <a:ext cx="58912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600" smtClean="0"/>
              <a:t>Can HSAs deliver services with quality? </a:t>
            </a:r>
            <a:br>
              <a:rPr lang="en-US" sz="3600" smtClean="0"/>
            </a:br>
            <a:r>
              <a:rPr lang="en-US" sz="3600" smtClean="0"/>
              <a:t> </a:t>
            </a:r>
          </a:p>
        </p:txBody>
      </p:sp>
      <p:pic>
        <p:nvPicPr>
          <p:cNvPr id="6" name="Content Placeholder 5" descr="IMG_1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97013" y="1578851"/>
            <a:ext cx="5943600" cy="4539374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1905000" y="6334125"/>
            <a:ext cx="525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/>
              <a:t>Picture taken by J Callaghan, with permission, during practice observations in training of evaluation team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2627313" y="260350"/>
            <a:ext cx="6357937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hangingPunct="1"/>
            <a:r>
              <a:rPr lang="en-US" sz="3600" smtClean="0"/>
              <a:t>Assessment of quality of care June – Nov 2009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81000" y="1828800"/>
            <a:ext cx="8763000" cy="50292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3000" u="sng" smtClean="0"/>
              <a:t>Objective 1:</a:t>
            </a:r>
            <a:r>
              <a:rPr lang="en-US" sz="3000" smtClean="0"/>
              <a:t> To determine the quality of care provided to sick children for pneumonia, diarrhea and malaria by HSAs in Malawi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§"/>
            </a:pPr>
            <a:endParaRPr lang="en-US" sz="900" u="sng" smtClean="0"/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3000" u="sng" smtClean="0"/>
              <a:t>Objective 2:</a:t>
            </a:r>
            <a:r>
              <a:rPr lang="en-US" sz="3000" smtClean="0"/>
              <a:t> To describe the processes in place to ensure the quality of CCM services provided by HSAs, including training, drug supply, and supervision</a:t>
            </a:r>
            <a:endParaRPr lang="en-US" sz="3000" u="sng" smtClean="0"/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§"/>
            </a:pPr>
            <a:endParaRPr lang="en-US" sz="900" u="sng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2643188" y="428625"/>
            <a:ext cx="671512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3600" smtClean="0"/>
              <a:t>Use of multiple methods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28600" y="2590800"/>
            <a:ext cx="1765300" cy="39989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76200" y="2584450"/>
            <a:ext cx="19050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/>
              <a:t> </a:t>
            </a:r>
            <a:r>
              <a:rPr lang="en-US" sz="2100" b="1"/>
              <a:t>Direct observation   with           Re-exam</a:t>
            </a:r>
          </a:p>
          <a:p>
            <a:pPr algn="ctr"/>
            <a:endParaRPr lang="en-US" sz="2100"/>
          </a:p>
          <a:p>
            <a:pPr algn="ctr"/>
            <a:endParaRPr lang="en-US" sz="2100"/>
          </a:p>
          <a:p>
            <a:pPr algn="ctr"/>
            <a:r>
              <a:rPr lang="en-US" sz="2100" i="1"/>
              <a:t>Quality of assessment,  classification, &amp; treatment    actions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133600" y="2590800"/>
            <a:ext cx="1600200" cy="4038600"/>
            <a:chOff x="1296" y="1536"/>
            <a:chExt cx="1104" cy="2640"/>
          </a:xfrm>
          <a:solidFill>
            <a:schemeClr val="accent2"/>
          </a:solidFill>
        </p:grpSpPr>
        <p:sp>
          <p:nvSpPr>
            <p:cNvPr id="14" name="Rounded Rectangle 13"/>
            <p:cNvSpPr>
              <a:spLocks noChangeArrowheads="1"/>
            </p:cNvSpPr>
            <p:nvPr/>
          </p:nvSpPr>
          <p:spPr bwMode="auto">
            <a:xfrm>
              <a:off x="1296" y="1536"/>
              <a:ext cx="1104" cy="2640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4831" name="TextBox 14"/>
            <p:cNvSpPr txBox="1">
              <a:spLocks noChangeArrowheads="1"/>
            </p:cNvSpPr>
            <p:nvPr/>
          </p:nvSpPr>
          <p:spPr bwMode="auto">
            <a:xfrm>
              <a:off x="1344" y="1729"/>
              <a:ext cx="1008" cy="2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200">
                <a:solidFill>
                  <a:schemeClr val="bg1"/>
                </a:solidFill>
                <a:cs typeface="+mn-cs"/>
              </a:endParaRPr>
            </a:p>
            <a:p>
              <a:pPr algn="ctr">
                <a:defRPr/>
              </a:pPr>
              <a:r>
                <a:rPr lang="en-US" sz="2100" b="1">
                  <a:cs typeface="+mn-cs"/>
                </a:rPr>
                <a:t>Case scenarios</a:t>
              </a:r>
            </a:p>
            <a:p>
              <a:pPr algn="ctr">
                <a:defRPr/>
              </a:pPr>
              <a:endParaRPr lang="en-US" sz="2100" b="1">
                <a:cs typeface="+mn-cs"/>
              </a:endParaRPr>
            </a:p>
            <a:p>
              <a:pPr algn="ctr">
                <a:defRPr/>
              </a:pPr>
              <a:endParaRPr lang="en-US" sz="2100">
                <a:cs typeface="+mn-cs"/>
              </a:endParaRPr>
            </a:p>
            <a:p>
              <a:pPr algn="ctr">
                <a:defRPr/>
              </a:pPr>
              <a:endParaRPr lang="en-US" sz="2100">
                <a:cs typeface="+mn-cs"/>
              </a:endParaRPr>
            </a:p>
            <a:p>
              <a:pPr algn="ctr">
                <a:defRPr/>
              </a:pPr>
              <a:r>
                <a:rPr lang="en-US" sz="2100">
                  <a:cs typeface="+mn-cs"/>
                </a:rPr>
                <a:t> </a:t>
              </a:r>
              <a:r>
                <a:rPr lang="en-US" sz="2100" i="1">
                  <a:cs typeface="+mn-cs"/>
                </a:rPr>
                <a:t>HSA knowledge in severe cases</a:t>
              </a:r>
              <a:r>
                <a:rPr lang="en-US" sz="2200" i="1">
                  <a:cs typeface="+mn-cs"/>
                </a:rPr>
                <a:t> 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810000" y="2590800"/>
            <a:ext cx="1676400" cy="4013200"/>
            <a:chOff x="2400" y="1552"/>
            <a:chExt cx="1056" cy="2528"/>
          </a:xfrm>
        </p:grpSpPr>
        <p:sp>
          <p:nvSpPr>
            <p:cNvPr id="35" name="Rounded Rectangle 34"/>
            <p:cNvSpPr>
              <a:spLocks noChangeArrowheads="1"/>
            </p:cNvSpPr>
            <p:nvPr/>
          </p:nvSpPr>
          <p:spPr bwMode="auto">
            <a:xfrm>
              <a:off x="2400" y="1552"/>
              <a:ext cx="1056" cy="2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9D07"/>
                </a:gs>
                <a:gs pos="100000">
                  <a:srgbClr val="E82A04"/>
                </a:gs>
              </a:gsLst>
              <a:lin ang="0" scaled="1"/>
            </a:gra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2472" name="TextBox 35"/>
            <p:cNvSpPr txBox="1">
              <a:spLocks noChangeArrowheads="1"/>
            </p:cNvSpPr>
            <p:nvPr/>
          </p:nvSpPr>
          <p:spPr bwMode="auto">
            <a:xfrm>
              <a:off x="2496" y="1685"/>
              <a:ext cx="847" cy="2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200">
                <a:solidFill>
                  <a:schemeClr val="bg1"/>
                </a:solidFill>
              </a:endParaRPr>
            </a:p>
            <a:p>
              <a:pPr algn="ctr"/>
              <a:r>
                <a:rPr lang="en-US" sz="2100" b="1"/>
                <a:t>Register review</a:t>
              </a:r>
            </a:p>
            <a:p>
              <a:pPr algn="ctr"/>
              <a:endParaRPr lang="en-US" sz="2100" b="1"/>
            </a:p>
            <a:p>
              <a:pPr algn="ctr"/>
              <a:endParaRPr lang="en-US" sz="2100" b="1" i="1"/>
            </a:p>
            <a:p>
              <a:pPr algn="ctr"/>
              <a:endParaRPr lang="en-US" sz="2100" b="1" i="1"/>
            </a:p>
            <a:p>
              <a:pPr algn="ctr"/>
              <a:r>
                <a:rPr lang="en-US" sz="2100" i="1"/>
                <a:t>Cases seen; treatment &amp; referral decisions</a:t>
              </a:r>
            </a:p>
          </p:txBody>
        </p:sp>
      </p:grpSp>
      <p:sp>
        <p:nvSpPr>
          <p:cNvPr id="62473" name="Rectangle 24"/>
          <p:cNvSpPr>
            <a:spLocks noChangeArrowheads="1"/>
          </p:cNvSpPr>
          <p:nvPr/>
        </p:nvSpPr>
        <p:spPr bwMode="auto">
          <a:xfrm>
            <a:off x="0" y="1524000"/>
            <a:ext cx="9144000" cy="533400"/>
          </a:xfrm>
          <a:prstGeom prst="rect">
            <a:avLst/>
          </a:prstGeom>
          <a:gradFill rotWithShape="1">
            <a:gsLst>
              <a:gs pos="0">
                <a:srgbClr val="F99D07"/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latin typeface="Calibri" pitchFamily="34" charset="0"/>
              </a:rPr>
              <a:t>Clinical 		</a:t>
            </a:r>
            <a:r>
              <a:rPr lang="en-US" sz="3200" b="1" i="1">
                <a:latin typeface="Calibri" pitchFamily="34" charset="0"/>
                <a:sym typeface="Wingdings" pitchFamily="2" charset="2"/>
              </a:rPr>
              <a:t>	        Systems</a:t>
            </a:r>
            <a:endParaRPr lang="en-US" sz="3200" b="1" i="1">
              <a:latin typeface="Calibri" pitchFamily="34" charset="0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562600" y="2568575"/>
            <a:ext cx="1676400" cy="4060825"/>
            <a:chOff x="3504" y="1522"/>
            <a:chExt cx="1056" cy="2558"/>
          </a:xfrm>
        </p:grpSpPr>
        <p:sp>
          <p:nvSpPr>
            <p:cNvPr id="32" name="Rounded Rectangle 31"/>
            <p:cNvSpPr>
              <a:spLocks noChangeArrowheads="1"/>
            </p:cNvSpPr>
            <p:nvPr/>
          </p:nvSpPr>
          <p:spPr bwMode="auto">
            <a:xfrm>
              <a:off x="3504" y="1536"/>
              <a:ext cx="1056" cy="2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82A04"/>
                </a:gs>
                <a:gs pos="100000">
                  <a:srgbClr val="E82A04">
                    <a:gamma/>
                    <a:tint val="95294"/>
                    <a:invGamma/>
                  </a:srgbClr>
                </a:gs>
              </a:gsLst>
              <a:lin ang="0" scaled="1"/>
            </a:gra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2476" name="TextBox 32"/>
            <p:cNvSpPr txBox="1">
              <a:spLocks noChangeArrowheads="1"/>
            </p:cNvSpPr>
            <p:nvPr/>
          </p:nvSpPr>
          <p:spPr bwMode="auto">
            <a:xfrm>
              <a:off x="3504" y="1522"/>
              <a:ext cx="1056" cy="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200">
                <a:solidFill>
                  <a:schemeClr val="bg1"/>
                </a:solidFill>
              </a:endParaRPr>
            </a:p>
            <a:p>
              <a:pPr algn="ctr"/>
              <a:r>
                <a:rPr lang="en-US" sz="2100" b="1"/>
                <a:t>Caretaker Exit Interview</a:t>
              </a:r>
            </a:p>
            <a:p>
              <a:pPr algn="ctr"/>
              <a:endParaRPr lang="en-US" sz="2100" b="1"/>
            </a:p>
            <a:p>
              <a:pPr algn="ctr"/>
              <a:endParaRPr lang="en-US" sz="2100" b="1"/>
            </a:p>
            <a:p>
              <a:pPr algn="ctr"/>
              <a:endParaRPr lang="en-US" sz="2100" b="1"/>
            </a:p>
            <a:p>
              <a:pPr algn="ctr"/>
              <a:r>
                <a:rPr lang="en-US" sz="2100"/>
                <a:t> </a:t>
              </a:r>
              <a:r>
                <a:rPr lang="en-US" sz="2100" i="1"/>
                <a:t>Client satisfaction; counseling messages; costs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239000" y="2590800"/>
            <a:ext cx="1773238" cy="4038600"/>
            <a:chOff x="4595" y="1536"/>
            <a:chExt cx="1117" cy="2496"/>
          </a:xfrm>
        </p:grpSpPr>
        <p:sp>
          <p:nvSpPr>
            <p:cNvPr id="38" name="Rounded Rectangle 37"/>
            <p:cNvSpPr>
              <a:spLocks noChangeArrowheads="1"/>
            </p:cNvSpPr>
            <p:nvPr/>
          </p:nvSpPr>
          <p:spPr bwMode="auto">
            <a:xfrm>
              <a:off x="4656" y="1536"/>
              <a:ext cx="1008" cy="2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82A04"/>
                </a:gs>
                <a:gs pos="100000">
                  <a:srgbClr val="CC3300"/>
                </a:gs>
              </a:gsLst>
              <a:lin ang="0" scaled="1"/>
            </a:gra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2479" name="TextBox 38"/>
            <p:cNvSpPr txBox="1">
              <a:spLocks noChangeArrowheads="1"/>
            </p:cNvSpPr>
            <p:nvPr/>
          </p:nvSpPr>
          <p:spPr bwMode="auto">
            <a:xfrm>
              <a:off x="4595" y="1739"/>
              <a:ext cx="1117" cy="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100" b="1"/>
            </a:p>
            <a:p>
              <a:pPr algn="ctr"/>
              <a:r>
                <a:rPr lang="en-US" sz="2100" b="1"/>
                <a:t>HSA Interviews</a:t>
              </a:r>
            </a:p>
            <a:p>
              <a:pPr algn="ctr"/>
              <a:endParaRPr lang="en-US" sz="2100"/>
            </a:p>
            <a:p>
              <a:pPr algn="ctr"/>
              <a:endParaRPr lang="en-US" sz="2100"/>
            </a:p>
            <a:p>
              <a:pPr algn="ctr"/>
              <a:endParaRPr lang="en-US" sz="2100"/>
            </a:p>
            <a:p>
              <a:pPr algn="ctr"/>
              <a:r>
                <a:rPr lang="en-US" sz="2100"/>
                <a:t> </a:t>
              </a:r>
              <a:r>
                <a:rPr lang="en-US" sz="2100" i="1"/>
                <a:t>Drugs; supplies; supervision &amp; training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 txBox="1">
            <a:spLocks/>
          </p:cNvSpPr>
          <p:nvPr/>
        </p:nvSpPr>
        <p:spPr bwMode="auto">
          <a:xfrm>
            <a:off x="0" y="1628775"/>
            <a:ext cx="5105400" cy="502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>
                <a:latin typeface="Calibri" pitchFamily="34" charset="0"/>
              </a:rPr>
              <a:t>Six districts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latin typeface="Calibri" pitchFamily="34" charset="0"/>
              </a:rPr>
              <a:t>HSAs trained in CCM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latin typeface="Calibri" pitchFamily="34" charset="0"/>
              </a:rPr>
              <a:t>Initial drugs available (functioning VHC)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11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>
                <a:latin typeface="Calibri" pitchFamily="34" charset="0"/>
              </a:rPr>
              <a:t>HSAs randomly sampled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latin typeface="Calibri" pitchFamily="34" charset="0"/>
              </a:rPr>
              <a:t>22 per district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>
                <a:latin typeface="Calibri" pitchFamily="34" charset="0"/>
              </a:rPr>
              <a:t>Data collection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latin typeface="Calibri" pitchFamily="34" charset="0"/>
              </a:rPr>
              <a:t>6 evaluation teams visited 131 HSAs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latin typeface="Calibri" pitchFamily="34" charset="0"/>
              </a:rPr>
              <a:t>Average of 1 HSA per day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latin typeface="Calibri" pitchFamily="34" charset="0"/>
              </a:rPr>
              <a:t>Average of 3.9 sick child observations per HSA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è"/>
            </a:pPr>
            <a:endParaRPr lang="en-US" sz="3000">
              <a:latin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916238" y="333375"/>
            <a:ext cx="566261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hangingPunct="1"/>
            <a:r>
              <a:rPr lang="en-US" sz="3600" smtClean="0"/>
              <a:t>Methodology</a:t>
            </a:r>
          </a:p>
        </p:txBody>
      </p:sp>
      <p:pic>
        <p:nvPicPr>
          <p:cNvPr id="6" name="Picture 5" descr="QoC Malawi.jpg"/>
          <p:cNvPicPr>
            <a:picLocks noChangeAspect="1"/>
          </p:cNvPicPr>
          <p:nvPr/>
        </p:nvPicPr>
        <p:blipFill>
          <a:blip r:embed="rId3" cstate="print"/>
          <a:srcRect l="4243" t="4918" r="6654" b="8197"/>
          <a:stretch>
            <a:fillRect/>
          </a:stretch>
        </p:blipFill>
        <p:spPr>
          <a:xfrm>
            <a:off x="5003800" y="1700213"/>
            <a:ext cx="3865563" cy="4868862"/>
          </a:xfrm>
          <a:prstGeom prst="rect">
            <a:avLst/>
          </a:prstGeom>
          <a:ln w="34925" cmpd="thinThick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629400" y="4572000"/>
            <a:ext cx="700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Ntcheu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715000" y="3581400"/>
            <a:ext cx="836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Kasungu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43600" y="4191000"/>
            <a:ext cx="847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Lilongwe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867400" y="2971800"/>
            <a:ext cx="74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Mzimba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7772400" y="5105400"/>
            <a:ext cx="912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Phalombe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705600" y="5486400"/>
            <a:ext cx="68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Nsanje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71775" y="260350"/>
            <a:ext cx="6178550" cy="9223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3600" smtClean="0"/>
              <a:t>HSAs included in the sample</a:t>
            </a:r>
          </a:p>
        </p:txBody>
      </p:sp>
      <p:graphicFrame>
        <p:nvGraphicFramePr>
          <p:cNvPr id="66563" name="Content Placeholder 6"/>
          <p:cNvGraphicFramePr>
            <a:graphicFrameLocks noGrp="1"/>
          </p:cNvGraphicFramePr>
          <p:nvPr>
            <p:ph sz="half" idx="4294967295"/>
          </p:nvPr>
        </p:nvGraphicFramePr>
        <p:xfrm>
          <a:off x="4953000" y="1219200"/>
          <a:ext cx="3886200" cy="2209800"/>
        </p:xfrm>
        <a:graphic>
          <a:graphicData uri="http://schemas.openxmlformats.org/presentationml/2006/ole">
            <p:oleObj spid="_x0000_s66563" r:id="rId4" imgW="3883489" imgH="2213040" progId="Excel.Chart.8">
              <p:embed/>
            </p:oleObj>
          </a:graphicData>
        </a:graphic>
      </p:graphicFrame>
      <p:graphicFrame>
        <p:nvGraphicFramePr>
          <p:cNvPr id="66564" name="Content Placeholder 10"/>
          <p:cNvGraphicFramePr>
            <a:graphicFrameLocks noGrp="1"/>
          </p:cNvGraphicFramePr>
          <p:nvPr>
            <p:ph sz="half" idx="4294967295"/>
          </p:nvPr>
        </p:nvGraphicFramePr>
        <p:xfrm>
          <a:off x="228600" y="2819400"/>
          <a:ext cx="4343400" cy="3810000"/>
        </p:xfrm>
        <a:graphic>
          <a:graphicData uri="http://schemas.openxmlformats.org/presentationml/2006/ole">
            <p:oleObj spid="_x0000_s66564" r:id="rId5" imgW="4340728" imgH="3810330" progId="Excel.Char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1295400"/>
            <a:ext cx="4343400" cy="12926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 HSAs visited</a:t>
            </a:r>
          </a:p>
          <a:p>
            <a:pPr algn="ctr">
              <a:defRPr/>
            </a:pPr>
            <a:endParaRPr lang="en-US" u="sng" dirty="0"/>
          </a:p>
          <a:p>
            <a:pPr algn="ctr">
              <a:defRPr/>
            </a:pPr>
            <a:r>
              <a:rPr lang="en-US" sz="2800" dirty="0"/>
              <a:t>Average Age = 34</a:t>
            </a:r>
          </a:p>
        </p:txBody>
      </p:sp>
      <p:sp>
        <p:nvSpPr>
          <p:cNvPr id="66568" name="TextBox 8"/>
          <p:cNvSpPr txBox="1">
            <a:spLocks noChangeArrowheads="1"/>
          </p:cNvSpPr>
          <p:nvPr/>
        </p:nvSpPr>
        <p:spPr bwMode="auto">
          <a:xfrm>
            <a:off x="6781800" y="18288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82%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2209800"/>
            <a:ext cx="990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18%</a:t>
            </a:r>
          </a:p>
        </p:txBody>
      </p:sp>
      <p:sp>
        <p:nvSpPr>
          <p:cNvPr id="66570" name="TextBox 11"/>
          <p:cNvSpPr txBox="1">
            <a:spLocks noChangeArrowheads="1"/>
          </p:cNvSpPr>
          <p:nvPr/>
        </p:nvSpPr>
        <p:spPr bwMode="auto">
          <a:xfrm>
            <a:off x="685800" y="4419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43%</a:t>
            </a:r>
          </a:p>
        </p:txBody>
      </p:sp>
      <p:graphicFrame>
        <p:nvGraphicFramePr>
          <p:cNvPr id="66571" name="Object 4"/>
          <p:cNvGraphicFramePr>
            <a:graphicFrameLocks/>
          </p:cNvGraphicFramePr>
          <p:nvPr/>
        </p:nvGraphicFramePr>
        <p:xfrm>
          <a:off x="4724400" y="3505200"/>
          <a:ext cx="4267200" cy="3124200"/>
        </p:xfrm>
        <a:graphic>
          <a:graphicData uri="http://schemas.openxmlformats.org/presentationml/2006/ole">
            <p:oleObj spid="_x0000_s66571" r:id="rId6" imgW="4267570" imgH="3127519" progId="Excel.Chart.8">
              <p:embed/>
            </p:oleObj>
          </a:graphicData>
        </a:graphic>
      </p:graphicFrame>
      <p:sp>
        <p:nvSpPr>
          <p:cNvPr id="66572" name="TextBox 13"/>
          <p:cNvSpPr txBox="1">
            <a:spLocks noChangeArrowheads="1"/>
          </p:cNvSpPr>
          <p:nvPr/>
        </p:nvSpPr>
        <p:spPr bwMode="auto">
          <a:xfrm>
            <a:off x="6400800" y="60198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CCM Training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86063" y="0"/>
            <a:ext cx="6357937" cy="1066800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en-US" sz="3200" smtClean="0"/>
              <a:t>Sick children and caretakers included in the sample</a:t>
            </a:r>
          </a:p>
        </p:txBody>
      </p:sp>
      <p:graphicFrame>
        <p:nvGraphicFramePr>
          <p:cNvPr id="68611" name="Content Placeholder 10"/>
          <p:cNvGraphicFramePr>
            <a:graphicFrameLocks noGrp="1"/>
          </p:cNvGraphicFramePr>
          <p:nvPr>
            <p:ph sz="half" idx="4294967295"/>
          </p:nvPr>
        </p:nvGraphicFramePr>
        <p:xfrm>
          <a:off x="228600" y="1752600"/>
          <a:ext cx="4114800" cy="3276600"/>
        </p:xfrm>
        <a:graphic>
          <a:graphicData uri="http://schemas.openxmlformats.org/presentationml/2006/ole">
            <p:oleObj spid="_x0000_s68611" r:id="rId4" imgW="4115157" imgH="3273836" progId="Excel.Char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990600"/>
            <a:ext cx="9144000" cy="584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Sick Children Observed = 385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3" name="TextBox 11"/>
          <p:cNvSpPr txBox="1">
            <a:spLocks noChangeArrowheads="1"/>
          </p:cNvSpPr>
          <p:nvPr/>
        </p:nvSpPr>
        <p:spPr bwMode="auto">
          <a:xfrm>
            <a:off x="1905000" y="3276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19%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334000"/>
            <a:ext cx="18288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/>
              <a:t>Sex of Child</a:t>
            </a:r>
          </a:p>
          <a:p>
            <a:pPr algn="ctr">
              <a:defRPr/>
            </a:pPr>
            <a:r>
              <a:rPr lang="en-US" sz="2400" dirty="0"/>
              <a:t>~47% Girls</a:t>
            </a:r>
          </a:p>
          <a:p>
            <a:pPr algn="ctr">
              <a:defRPr/>
            </a:pPr>
            <a:r>
              <a:rPr lang="en-US" sz="2400" dirty="0"/>
              <a:t>~51% Boys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5334000"/>
            <a:ext cx="2286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/>
              <a:t>Sex of Caretaker</a:t>
            </a:r>
          </a:p>
          <a:p>
            <a:pPr algn="ctr">
              <a:defRPr/>
            </a:pPr>
            <a:r>
              <a:rPr lang="en-US" sz="2400" dirty="0"/>
              <a:t>95% Female</a:t>
            </a:r>
          </a:p>
          <a:p>
            <a:pPr algn="ctr">
              <a:defRPr/>
            </a:pPr>
            <a:r>
              <a:rPr lang="en-US" sz="2400" dirty="0"/>
              <a:t>5% Male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8837" y="1849338"/>
            <a:ext cx="4419600" cy="477053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2400" u="sng">
                <a:solidFill>
                  <a:srgbClr val="FFFFFF"/>
                </a:solidFill>
              </a:rPr>
              <a:t>Gold Standard Classifications</a:t>
            </a:r>
            <a:endParaRPr lang="en-US" sz="2800" u="sng">
              <a:solidFill>
                <a:srgbClr val="FFFFFF"/>
              </a:solidFill>
            </a:endParaRPr>
          </a:p>
          <a:p>
            <a:r>
              <a:rPr lang="en-US" sz="2000" b="1">
                <a:solidFill>
                  <a:srgbClr val="FFFFFF"/>
                </a:solidFill>
              </a:rPr>
              <a:t>Diarrhoea</a:t>
            </a:r>
            <a:r>
              <a:rPr lang="en-US" sz="2000">
                <a:solidFill>
                  <a:srgbClr val="FFFFFF"/>
                </a:solidFill>
              </a:rPr>
              <a:t>   &lt; 14d  	       28%</a:t>
            </a:r>
          </a:p>
          <a:p>
            <a:r>
              <a:rPr lang="en-US" sz="2000">
                <a:solidFill>
                  <a:srgbClr val="FFFFFF"/>
                </a:solidFill>
              </a:rPr>
              <a:t>Blood in stool	        	         2%</a:t>
            </a:r>
          </a:p>
          <a:p>
            <a:r>
              <a:rPr lang="en-US" sz="2000" b="1">
                <a:solidFill>
                  <a:srgbClr val="FFFFFF"/>
                </a:solidFill>
              </a:rPr>
              <a:t>Fever</a:t>
            </a:r>
            <a:r>
              <a:rPr lang="en-US" sz="2000">
                <a:solidFill>
                  <a:srgbClr val="FFFFFF"/>
                </a:solidFill>
              </a:rPr>
              <a:t>  &lt;7d 		       67%</a:t>
            </a:r>
          </a:p>
          <a:p>
            <a:r>
              <a:rPr lang="en-US" sz="2000">
                <a:solidFill>
                  <a:srgbClr val="FFFFFF"/>
                </a:solidFill>
              </a:rPr>
              <a:t>            ≥ 7d  	                      4%</a:t>
            </a:r>
          </a:p>
          <a:p>
            <a:r>
              <a:rPr lang="en-US" sz="2000" b="1">
                <a:solidFill>
                  <a:srgbClr val="FFFFFF"/>
                </a:solidFill>
              </a:rPr>
              <a:t>Convulsions </a:t>
            </a:r>
            <a:r>
              <a:rPr lang="en-US" sz="2000">
                <a:solidFill>
                  <a:srgbClr val="FFFFFF"/>
                </a:solidFill>
              </a:rPr>
              <a:t>		         2%</a:t>
            </a:r>
          </a:p>
          <a:p>
            <a:r>
              <a:rPr lang="en-US" sz="2000" b="1">
                <a:solidFill>
                  <a:srgbClr val="FFFFFF"/>
                </a:solidFill>
              </a:rPr>
              <a:t>Vomits everything </a:t>
            </a:r>
            <a:r>
              <a:rPr lang="en-US" sz="2000">
                <a:solidFill>
                  <a:srgbClr val="FFFFFF"/>
                </a:solidFill>
              </a:rPr>
              <a:t>	         2%</a:t>
            </a:r>
          </a:p>
          <a:p>
            <a:r>
              <a:rPr lang="en-US" sz="2000" b="1">
                <a:solidFill>
                  <a:srgbClr val="FFFFFF"/>
                </a:solidFill>
              </a:rPr>
              <a:t>Red eye  </a:t>
            </a:r>
            <a:r>
              <a:rPr lang="en-US" sz="2000">
                <a:solidFill>
                  <a:srgbClr val="FFFFFF"/>
                </a:solidFill>
              </a:rPr>
              <a:t>&lt; 4d 		         8%</a:t>
            </a:r>
          </a:p>
          <a:p>
            <a:r>
              <a:rPr lang="en-US" sz="2000">
                <a:solidFill>
                  <a:srgbClr val="FFFFFF"/>
                </a:solidFill>
              </a:rPr>
              <a:t>                ≥ 4 d  	                      2%</a:t>
            </a:r>
          </a:p>
          <a:p>
            <a:r>
              <a:rPr lang="en-US" sz="2000" b="1">
                <a:solidFill>
                  <a:srgbClr val="FFFFFF"/>
                </a:solidFill>
              </a:rPr>
              <a:t>Fast Breathing</a:t>
            </a:r>
            <a:r>
              <a:rPr lang="en-US" sz="2000">
                <a:solidFill>
                  <a:srgbClr val="FFFFFF"/>
                </a:solidFill>
              </a:rPr>
              <a:t>		      26%</a:t>
            </a:r>
          </a:p>
          <a:p>
            <a:r>
              <a:rPr lang="en-US" sz="2000" b="1">
                <a:solidFill>
                  <a:srgbClr val="FFFFFF"/>
                </a:solidFill>
              </a:rPr>
              <a:t>Palmar Pallar		         2%</a:t>
            </a:r>
          </a:p>
          <a:p>
            <a:r>
              <a:rPr lang="en-US" sz="2000" b="1">
                <a:solidFill>
                  <a:srgbClr val="FFFFFF"/>
                </a:solidFill>
              </a:rPr>
              <a:t>MUAC Tape  </a:t>
            </a:r>
            <a:r>
              <a:rPr lang="en-US" sz="2000">
                <a:solidFill>
                  <a:srgbClr val="FFFFFF"/>
                </a:solidFill>
              </a:rPr>
              <a:t>Red	         2%</a:t>
            </a:r>
          </a:p>
          <a:p>
            <a:r>
              <a:rPr lang="en-US" sz="2000">
                <a:solidFill>
                  <a:srgbClr val="FFFFFF"/>
                </a:solidFill>
              </a:rPr>
              <a:t>	         Yellow	         3%</a:t>
            </a:r>
          </a:p>
          <a:p>
            <a:r>
              <a:rPr lang="en-US" sz="2000" b="1">
                <a:solidFill>
                  <a:srgbClr val="FFFFFF"/>
                </a:solidFill>
              </a:rPr>
              <a:t>Swelling both feet	</a:t>
            </a:r>
            <a:r>
              <a:rPr lang="en-US" sz="2000">
                <a:solidFill>
                  <a:srgbClr val="FFFFFF"/>
                </a:solidFill>
              </a:rPr>
              <a:t>         2%</a:t>
            </a:r>
          </a:p>
          <a:p>
            <a:r>
              <a:rPr lang="en-US" sz="2000" b="1">
                <a:solidFill>
                  <a:srgbClr val="FFFFFF"/>
                </a:solidFill>
              </a:rPr>
              <a:t>Other problems – refer	</a:t>
            </a:r>
            <a:r>
              <a:rPr lang="en-US" sz="2000">
                <a:solidFill>
                  <a:srgbClr val="FFFFFF"/>
                </a:solidFill>
              </a:rPr>
              <a:t>       12%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3400" y="1752600"/>
          <a:ext cx="8229600" cy="4800600"/>
        </p:xfrm>
        <a:graphic>
          <a:graphicData uri="http://schemas.openxmlformats.org/presentationml/2006/ole">
            <p:oleObj spid="_x0000_s70658" r:id="rId3" imgW="8230313" imgH="4797968" progId="Excel.Chart.8">
              <p:embed/>
            </p:oleObj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286000" y="260350"/>
            <a:ext cx="6678613" cy="137318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Assessment of sick children by CCM-trained HSAs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9525" y="49214"/>
          <a:ext cx="9372600" cy="70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331913" y="188913"/>
            <a:ext cx="7620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GB" sz="3200" smtClean="0"/>
              <a:t>Proportion of caregivers who </a:t>
            </a:r>
            <a:br>
              <a:rPr lang="en-GB" sz="3200" smtClean="0"/>
            </a:br>
            <a:r>
              <a:rPr lang="en-GB" sz="3200" smtClean="0"/>
              <a:t>report satisfaction with HSA services</a:t>
            </a:r>
          </a:p>
        </p:txBody>
      </p:sp>
      <p:graphicFrame>
        <p:nvGraphicFramePr>
          <p:cNvPr id="72707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828800"/>
          <a:ext cx="8229600" cy="4525963"/>
        </p:xfrm>
        <a:graphic>
          <a:graphicData uri="http://schemas.openxmlformats.org/presentationml/2006/ole">
            <p:oleObj spid="_x0000_s72707" r:id="rId3" imgW="8230313" imgH="4523624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0" y="0"/>
          <a:ext cx="9144000" cy="70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3600" smtClean="0"/>
              <a:t>Outline of the presentation</a:t>
            </a:r>
            <a:endParaRPr lang="en-US" sz="36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smtClean="0"/>
              <a:t>Rationale for community case management of childhood illness (CCM) in Malawi</a:t>
            </a:r>
          </a:p>
          <a:p>
            <a:endParaRPr lang="en-GB" sz="2400" smtClean="0"/>
          </a:p>
          <a:p>
            <a:r>
              <a:rPr lang="en-GB" sz="2400" smtClean="0"/>
              <a:t>Characteristics of the approach</a:t>
            </a:r>
          </a:p>
          <a:p>
            <a:endParaRPr lang="en-GB" sz="2400" smtClean="0"/>
          </a:p>
          <a:p>
            <a:r>
              <a:rPr lang="en-GB" sz="2400" smtClean="0"/>
              <a:t>Status of implementation </a:t>
            </a:r>
          </a:p>
          <a:p>
            <a:endParaRPr lang="en-GB" sz="2400" smtClean="0"/>
          </a:p>
          <a:p>
            <a:r>
              <a:rPr lang="en-GB" sz="2400" smtClean="0"/>
              <a:t>Results of quality of care assessment </a:t>
            </a:r>
          </a:p>
          <a:p>
            <a:endParaRPr lang="en-GB" sz="2400" smtClean="0"/>
          </a:p>
          <a:p>
            <a:r>
              <a:rPr lang="en-GB" sz="2400" smtClean="0"/>
              <a:t>What has worked and tackling challenges   </a:t>
            </a:r>
            <a:endParaRPr lang="en-US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50" y="-6349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43213" y="188913"/>
            <a:ext cx="575786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600" smtClean="0"/>
              <a:t>Summary of </a:t>
            </a:r>
            <a:br>
              <a:rPr lang="en-US" sz="3600" smtClean="0"/>
            </a:br>
            <a:r>
              <a:rPr lang="en-US" sz="3600" smtClean="0"/>
              <a:t>preliminary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52600"/>
            <a:ext cx="8229600" cy="4495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Quality of assessment and treatment 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 Relatively high, even in comparison to other surveys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Font typeface="Arial" pitchFamily="34" charset="0"/>
              <a:buNone/>
              <a:defRPr/>
            </a:pPr>
            <a:endParaRPr lang="en-US" sz="1700" dirty="0" smtClean="0"/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Assessment of and referral for danger signs 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 Need improvement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Counseling and communication 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 Done well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 HSAs have more time for counseling than other workers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Font typeface="Arial" pitchFamily="34" charset="0"/>
              <a:buNone/>
              <a:defRPr/>
            </a:pPr>
            <a:endParaRPr lang="en-US" sz="1700" dirty="0" smtClean="0"/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Systems supports (supervision, drugs &amp; supplies) 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Need great improvements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Still under development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7500" y="0"/>
            <a:ext cx="5891213" cy="1143000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What worked in </a:t>
            </a:r>
            <a:r>
              <a:rPr lang="en-US" sz="3200" smtClean="0"/>
              <a:t>Malawi?</a:t>
            </a:r>
            <a:r>
              <a:rPr lang="en-US" sz="3600" smtClean="0"/>
              <a:t> 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33400" y="1524000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MoH leadership and partner coordination  </a:t>
            </a:r>
          </a:p>
          <a:p>
            <a:pPr eaLnBrk="1" hangingPunct="1"/>
            <a:r>
              <a:rPr lang="en-GB" sz="2400" smtClean="0"/>
              <a:t>National guidelines and training materials derived from WHO/UNICEF generic package </a:t>
            </a:r>
          </a:p>
          <a:p>
            <a:pPr eaLnBrk="1" hangingPunct="1"/>
            <a:r>
              <a:rPr lang="en-GB" sz="2400" smtClean="0"/>
              <a:t>Focus on hard-to-reach areas</a:t>
            </a:r>
          </a:p>
          <a:p>
            <a:pPr eaLnBrk="1" hangingPunct="1"/>
            <a:r>
              <a:rPr lang="en-GB" sz="2400" smtClean="0"/>
              <a:t>District level orientation and joint planning </a:t>
            </a:r>
          </a:p>
          <a:p>
            <a:pPr eaLnBrk="1" hangingPunct="1"/>
            <a:r>
              <a:rPr lang="en-GB" sz="2400" smtClean="0"/>
              <a:t>Community participation and ownership of the VHCs </a:t>
            </a:r>
          </a:p>
          <a:p>
            <a:pPr eaLnBrk="1" hangingPunct="1"/>
            <a:r>
              <a:rPr lang="en-GB" sz="2400" smtClean="0"/>
              <a:t>Designation of referral facility and use of referral notes</a:t>
            </a:r>
          </a:p>
          <a:p>
            <a:pPr eaLnBrk="1" hangingPunct="1"/>
            <a:r>
              <a:rPr lang="en-GB" sz="2400" smtClean="0"/>
              <a:t>Adoption of CCM register and monitoring system</a:t>
            </a:r>
          </a:p>
          <a:p>
            <a:pPr eaLnBrk="1" hangingPunct="1"/>
            <a:r>
              <a:rPr lang="en-GB" sz="2400" smtClean="0"/>
              <a:t>SMS-based reporting of treatments provided </a:t>
            </a:r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endParaRPr lang="en-US" sz="2400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7500" y="0"/>
            <a:ext cx="5891213" cy="1143000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Tackling challenges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33400" y="1524000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400" smtClean="0"/>
              <a:t>Introduction of programme management training, joint planning, and quarterly review meetings with DHMTs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Collaboration in MoH and with partners to strengthen forecasting, procurement and uninterrupted supply of medicines at the point of delivery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Institutionalizing mentorship program for HSAs in health centres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Creation on integrated supervision of HSAs by various cadres, and including observed case management </a:t>
            </a:r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00375" y="274638"/>
            <a:ext cx="568642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hangingPunct="1"/>
            <a:r>
              <a:rPr lang="en-US" sz="3600" smtClean="0"/>
              <a:t>Acknowledgements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4294967295"/>
          </p:nvPr>
        </p:nvSpPr>
        <p:spPr>
          <a:xfrm>
            <a:off x="179388" y="1700213"/>
            <a:ext cx="4752975" cy="45370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chemeClr val="accent1"/>
                </a:solidFill>
              </a:rPr>
              <a:t>Malawi-MoH with: </a:t>
            </a:r>
            <a:endParaRPr lang="en-US" sz="2400" b="1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MoWCD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WHO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UNICEF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Johns Hopkins University, IIP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USAID/BASICS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PSI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Save the Children  </a:t>
            </a:r>
            <a:endParaRPr lang="en-US" sz="24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Bill and Melinda Gates Foundation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smtClean="0"/>
              <a:t>Canadian International Development Agency </a:t>
            </a:r>
            <a:endParaRPr lang="en-US" sz="2400" smtClean="0"/>
          </a:p>
        </p:txBody>
      </p:sp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4643438" y="1700213"/>
            <a:ext cx="41767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accent1"/>
                </a:solidFill>
              </a:rPr>
              <a:t>The HSAs, district health teams, caregivers and children in Malawi </a:t>
            </a:r>
          </a:p>
        </p:txBody>
      </p:sp>
      <p:pic>
        <p:nvPicPr>
          <p:cNvPr id="6" name="Content Placeholder 5" descr="IMG_1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86400" y="3200400"/>
            <a:ext cx="3292475" cy="2514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1927" name="TextBox 6"/>
          <p:cNvSpPr txBox="1">
            <a:spLocks noChangeArrowheads="1"/>
          </p:cNvSpPr>
          <p:nvPr/>
        </p:nvSpPr>
        <p:spPr bwMode="auto">
          <a:xfrm>
            <a:off x="5410200" y="5715000"/>
            <a:ext cx="3733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Picture taken by J Callaghan, with permission, during practice observations in training of evaluation team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274638"/>
            <a:ext cx="8229600" cy="5851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3600" smtClean="0"/>
              <a:t>Progress in improving </a:t>
            </a:r>
            <a:br>
              <a:rPr lang="en-GB" sz="3600" smtClean="0"/>
            </a:br>
            <a:r>
              <a:rPr lang="en-GB" sz="3600" smtClean="0"/>
              <a:t>child survival, Malawi</a:t>
            </a:r>
            <a:endParaRPr lang="en-US" sz="3600" smtClean="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227763" y="3429000"/>
            <a:ext cx="291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8208963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3600" smtClean="0"/>
              <a:t>Rationale for CCM in Malawi</a:t>
            </a:r>
            <a:endParaRPr lang="en-US" sz="36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2400" smtClean="0"/>
              <a:t>30-35% of the population lives more than 8 km from a health facility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Coverage of treatment for pneumonia (30%), malaria (25%) and diarrhoea (27%) - this is too low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10,451 Health Surveillance Assistants are part of the health workforce - approximately 1:1000 population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The national Essential Health Package includes community-based treatment of common childhood conditions (CCM)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-246063" y="6350"/>
          <a:ext cx="9144001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428992" y="188913"/>
            <a:ext cx="5535621" cy="7016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/>
                </a:solidFill>
              </a:rPr>
              <a:t>Estimates of preventable deaths in Malawi by 2011 – Lives Saved Tool (</a:t>
            </a:r>
            <a:r>
              <a:rPr lang="en-GB" sz="2000" dirty="0" err="1">
                <a:solidFill>
                  <a:schemeClr val="bg1"/>
                </a:solidFill>
              </a:rPr>
              <a:t>LiST</a:t>
            </a:r>
            <a:r>
              <a:rPr lang="en-GB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2571750" y="214313"/>
            <a:ext cx="6248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hangingPunct="1"/>
            <a:r>
              <a:rPr lang="en-US" sz="3600" smtClean="0"/>
              <a:t>Essential features of CCM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28600" y="1828800"/>
            <a:ext cx="4486275" cy="50292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Clr>
                <a:srgbClr val="CC3300"/>
              </a:buClr>
              <a:buFontTx/>
              <a:buNone/>
            </a:pPr>
            <a:r>
              <a:rPr lang="en-US" sz="2000" b="1" smtClean="0"/>
              <a:t>HSAs trained to manage sick children aged 2-59 months with simplified WHO IMCI algorithm </a:t>
            </a:r>
          </a:p>
          <a:p>
            <a:pPr marL="0" indent="0"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000" smtClean="0"/>
              <a:t>Assess symptoms</a:t>
            </a:r>
          </a:p>
          <a:p>
            <a:pPr marL="0" indent="0"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000" smtClean="0"/>
              <a:t>Classify illness</a:t>
            </a:r>
          </a:p>
          <a:p>
            <a:pPr marL="0" indent="0"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000" smtClean="0"/>
              <a:t>Treat or refer (severe cases) </a:t>
            </a:r>
          </a:p>
          <a:p>
            <a:pPr lvl="1"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en-US" sz="2000" smtClean="0"/>
              <a:t>Pneumonia</a:t>
            </a:r>
            <a:r>
              <a:rPr lang="en-US" sz="2000" smtClean="0">
                <a:sym typeface="Wingdings" pitchFamily="2" charset="2"/>
              </a:rPr>
              <a:t>  antibiotics</a:t>
            </a:r>
          </a:p>
          <a:p>
            <a:pPr lvl="1"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en-US" sz="2000" smtClean="0">
                <a:sym typeface="Wingdings" pitchFamily="2" charset="2"/>
              </a:rPr>
              <a:t>Fever / malaria  antimalarials</a:t>
            </a:r>
          </a:p>
          <a:p>
            <a:pPr lvl="1"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en-US" sz="2000" smtClean="0">
                <a:sym typeface="Wingdings" pitchFamily="2" charset="2"/>
              </a:rPr>
              <a:t>Diarrhea  ORS and zinc</a:t>
            </a:r>
          </a:p>
          <a:p>
            <a:pPr lvl="1"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en-US" sz="2000" smtClean="0">
                <a:sym typeface="Wingdings" pitchFamily="2" charset="2"/>
              </a:rPr>
              <a:t>Danger signs/severe illness  refer</a:t>
            </a:r>
            <a:endParaRPr lang="en-US" sz="2000" smtClean="0"/>
          </a:p>
        </p:txBody>
      </p:sp>
      <p:pic>
        <p:nvPicPr>
          <p:cNvPr id="4" name="Picture 3" descr="CCM Sick Child Rec Form Draft 0 July 2008 colour_Page_1.jpg"/>
          <p:cNvPicPr>
            <a:picLocks noChangeAspect="1"/>
          </p:cNvPicPr>
          <p:nvPr/>
        </p:nvPicPr>
        <p:blipFill>
          <a:blip r:embed="rId3" cstate="print"/>
          <a:srcRect l="5723" b="13719"/>
          <a:stretch>
            <a:fillRect/>
          </a:stretch>
        </p:blipFill>
        <p:spPr>
          <a:xfrm>
            <a:off x="4724400" y="1098161"/>
            <a:ext cx="4450433" cy="575983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7" name="Group 47"/>
          <p:cNvGraphicFramePr>
            <a:graphicFrameLocks noGrp="1"/>
          </p:cNvGraphicFramePr>
          <p:nvPr>
            <p:ph idx="4294967295"/>
          </p:nvPr>
        </p:nvGraphicFramePr>
        <p:xfrm>
          <a:off x="323850" y="1052513"/>
          <a:ext cx="8693468" cy="5554029"/>
        </p:xfrm>
        <a:graphic>
          <a:graphicData uri="http://schemas.openxmlformats.org/drawingml/2006/table">
            <a:tbl>
              <a:tblPr/>
              <a:tblGrid>
                <a:gridCol w="8485188"/>
                <a:gridCol w="208280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ELEMENTS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Train HSAs in CCM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Procure drug boxes;  ORT equipment, bicycles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Provide support  for  DEC’s and TWG’s meetings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Support for orientation of Health Centre In-Charges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Support orientation of  village health clinic committees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Support HSA quarterly review meetings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Support Mentorship program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Support training of senior HSA’s as VC supervisors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Strengthen drug management system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Strengthen M&amp;E system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08261" y="74613"/>
            <a:ext cx="6429389" cy="83819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Essential  Elements for effective CCM implementation</a:t>
            </a:r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7385" name="Date Placeholder 4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9452B9C-83F2-458C-92E2-1E635937F560}" type="datetime1">
              <a:rPr lang="en-US" sz="1000"/>
              <a:pPr/>
              <a:t>6/7/2010</a:t>
            </a:fld>
            <a:endParaRPr lang="en-US" sz="1000"/>
          </a:p>
        </p:txBody>
      </p:sp>
      <p:sp>
        <p:nvSpPr>
          <p:cNvPr id="57386" name="Slide Number Placeholder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572D1D-0D49-4AB1-8B09-A02DB70DEF8B}" type="slidenum">
              <a:rPr lang="en-US" sz="1000"/>
              <a:pPr algn="r"/>
              <a:t>7</a:t>
            </a:fld>
            <a:endParaRPr lang="en-US" sz="1000"/>
          </a:p>
        </p:txBody>
      </p:sp>
      <p:sp>
        <p:nvSpPr>
          <p:cNvPr id="57387" name="Footer Placeholder 6"/>
          <p:cNvSpPr txBox="1">
            <a:spLocks noGrp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/>
              <a:t>IMCI Unit MoH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3600" smtClean="0"/>
              <a:t>Progress in </a:t>
            </a:r>
            <a:br>
              <a:rPr lang="en-GB" sz="3600" smtClean="0"/>
            </a:br>
            <a:r>
              <a:rPr lang="en-GB" sz="3600" smtClean="0"/>
              <a:t>scaling-up of CCM  </a:t>
            </a:r>
            <a:endParaRPr lang="en-US" sz="3200" smtClean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9388" y="1628775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 smtClean="0"/>
          </a:p>
          <a:p>
            <a:r>
              <a:rPr lang="en-GB" sz="2400" b="1" smtClean="0">
                <a:solidFill>
                  <a:schemeClr val="accent1"/>
                </a:solidFill>
              </a:rPr>
              <a:t>National target 2011: </a:t>
            </a:r>
            <a:r>
              <a:rPr lang="en-GB" sz="2400" smtClean="0"/>
              <a:t>2971 Village Health Clinics established</a:t>
            </a:r>
          </a:p>
          <a:p>
            <a:endParaRPr lang="en-GB" sz="2400" smtClean="0"/>
          </a:p>
          <a:p>
            <a:r>
              <a:rPr lang="en-GB" sz="2400" b="1" smtClean="0">
                <a:solidFill>
                  <a:schemeClr val="accent1"/>
                </a:solidFill>
              </a:rPr>
              <a:t>Currently achieved:  </a:t>
            </a:r>
          </a:p>
          <a:p>
            <a:pPr lvl="1"/>
            <a:r>
              <a:rPr lang="en-GB" sz="2400" smtClean="0"/>
              <a:t>1077 HSAs trained, </a:t>
            </a:r>
          </a:p>
          <a:p>
            <a:pPr lvl="1"/>
            <a:r>
              <a:rPr lang="en-GB" sz="2400" smtClean="0"/>
              <a:t>978 VHCs established</a:t>
            </a:r>
          </a:p>
          <a:p>
            <a:endParaRPr lang="en-GB" sz="2400" smtClean="0"/>
          </a:p>
          <a:p>
            <a:endParaRPr lang="en-US" sz="2400" smtClean="0"/>
          </a:p>
        </p:txBody>
      </p:sp>
      <p:graphicFrame>
        <p:nvGraphicFramePr>
          <p:cNvPr id="3891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995738" y="1930400"/>
          <a:ext cx="5040312" cy="3644900"/>
        </p:xfrm>
        <a:graphic>
          <a:graphicData uri="http://schemas.openxmlformats.org/presentationml/2006/ole">
            <p:oleObj spid="_x0000_s38918" name="Chart" r:id="rId3" imgW="4914900" imgH="3552825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692275" y="333375"/>
            <a:ext cx="916463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3600" smtClean="0"/>
              <a:t>Reasons for seeking care</a:t>
            </a:r>
          </a:p>
        </p:txBody>
      </p:sp>
      <p:graphicFrame>
        <p:nvGraphicFramePr>
          <p:cNvPr id="50179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50179" r:id="rId3" imgW="8230313" imgH="4523624" progId="Excel.Chart.8">
              <p:embed/>
            </p:oleObj>
          </a:graphicData>
        </a:graphic>
      </p:graphicFrame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Average number of cases treated per month per village clinic: 46 children </a:t>
            </a:r>
            <a:endParaRPr lang="en-US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960</Words>
  <Application>Microsoft Office PowerPoint</Application>
  <PresentationFormat>On-screen Show (4:3)</PresentationFormat>
  <Paragraphs>224</Paragraphs>
  <Slides>26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Times New Roman</vt:lpstr>
      <vt:lpstr>Default Design</vt:lpstr>
      <vt:lpstr>Microsoft Office Excel Chart</vt:lpstr>
      <vt:lpstr>Caring for sick children  in the community:   Experiences from Malawi</vt:lpstr>
      <vt:lpstr>Outline of the presentation</vt:lpstr>
      <vt:lpstr>Progress in improving  child survival, Malawi</vt:lpstr>
      <vt:lpstr>Rationale for CCM in Malawi</vt:lpstr>
      <vt:lpstr>Slide 5</vt:lpstr>
      <vt:lpstr>Essential features of CCM </vt:lpstr>
      <vt:lpstr>Essential  Elements for effective CCM implementation</vt:lpstr>
      <vt:lpstr>Progress in  scaling-up of CCM  </vt:lpstr>
      <vt:lpstr>Reasons for seeking care</vt:lpstr>
      <vt:lpstr>Can HSAs deliver services with quality?   </vt:lpstr>
      <vt:lpstr>Assessment of quality of care June – Nov 2009</vt:lpstr>
      <vt:lpstr>Use of multiple methods</vt:lpstr>
      <vt:lpstr>Methodology</vt:lpstr>
      <vt:lpstr>HSAs included in the sample</vt:lpstr>
      <vt:lpstr>Sick children and caretakers included in the sample</vt:lpstr>
      <vt:lpstr>Slide 16</vt:lpstr>
      <vt:lpstr>Slide 17</vt:lpstr>
      <vt:lpstr>Proportion of caregivers who  report satisfaction with HSA services</vt:lpstr>
      <vt:lpstr>Slide 19</vt:lpstr>
      <vt:lpstr>Slide 20</vt:lpstr>
      <vt:lpstr>Slide 21</vt:lpstr>
      <vt:lpstr>Slide 22</vt:lpstr>
      <vt:lpstr>Summary of  preliminary findings</vt:lpstr>
      <vt:lpstr> What worked in Malawi? </vt:lpstr>
      <vt:lpstr> Tackling challenges</vt:lpstr>
      <vt:lpstr>Acknowledgements</vt:lpstr>
    </vt:vector>
  </TitlesOfParts>
  <Company>World Health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Logistics Aspects of the Countdown Conference 2008</dc:title>
  <dc:creator>unterlerchnerp</dc:creator>
  <cp:lastModifiedBy> </cp:lastModifiedBy>
  <cp:revision>91</cp:revision>
  <dcterms:created xsi:type="dcterms:W3CDTF">2008-01-10T17:37:13Z</dcterms:created>
  <dcterms:modified xsi:type="dcterms:W3CDTF">2010-06-07T17:12:03Z</dcterms:modified>
</cp:coreProperties>
</file>