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349" r:id="rId3"/>
    <p:sldId id="310" r:id="rId4"/>
    <p:sldId id="334" r:id="rId5"/>
    <p:sldId id="339" r:id="rId6"/>
    <p:sldId id="362" r:id="rId7"/>
    <p:sldId id="323" r:id="rId8"/>
    <p:sldId id="356" r:id="rId9"/>
    <p:sldId id="360" r:id="rId10"/>
    <p:sldId id="313" r:id="rId11"/>
    <p:sldId id="354" r:id="rId12"/>
    <p:sldId id="341" r:id="rId13"/>
    <p:sldId id="355" r:id="rId14"/>
    <p:sldId id="359" r:id="rId15"/>
    <p:sldId id="358" r:id="rId16"/>
    <p:sldId id="319" r:id="rId17"/>
    <p:sldId id="320" r:id="rId18"/>
    <p:sldId id="322" r:id="rId19"/>
    <p:sldId id="34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3300"/>
    <a:srgbClr val="00FF00"/>
    <a:srgbClr val="800000"/>
    <a:srgbClr val="FF6600"/>
    <a:srgbClr val="FFFFFF"/>
    <a:srgbClr val="0000FF"/>
    <a:srgbClr val="FFCC00"/>
    <a:srgbClr val="F6DEDE"/>
    <a:srgbClr val="F4D8D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48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27403045105472928"/>
          <c:y val="2.8096938258335782E-2"/>
          <c:w val="0.68582300476329461"/>
          <c:h val="0.79262750016492123"/>
        </c:manualLayout>
      </c:layout>
      <c:bar3D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Rural</c:v>
                </c:pt>
              </c:strCache>
            </c:strRef>
          </c:tx>
          <c:spPr>
            <a:noFill/>
          </c:spPr>
          <c:cat>
            <c:strRef>
              <c:f>Sheet1!$A$2:$A$13</c:f>
              <c:strCache>
                <c:ptCount val="12"/>
                <c:pt idx="0">
                  <c:v>Zimbabwe 2005</c:v>
                </c:pt>
                <c:pt idx="1">
                  <c:v>Zambia 2007</c:v>
                </c:pt>
                <c:pt idx="2">
                  <c:v>Nigeria 2008</c:v>
                </c:pt>
                <c:pt idx="3">
                  <c:v>Nepal 2006</c:v>
                </c:pt>
                <c:pt idx="4">
                  <c:v>Indonesia 2007</c:v>
                </c:pt>
                <c:pt idx="5">
                  <c:v>India 2005</c:v>
                </c:pt>
                <c:pt idx="6">
                  <c:v>Haiti 2005</c:v>
                </c:pt>
                <c:pt idx="7">
                  <c:v>Ghana 2008</c:v>
                </c:pt>
                <c:pt idx="8">
                  <c:v>Ethiopia 2005</c:v>
                </c:pt>
                <c:pt idx="9">
                  <c:v>Burkina Faso 2003</c:v>
                </c:pt>
                <c:pt idx="10">
                  <c:v>Brazil 1996</c:v>
                </c:pt>
                <c:pt idx="11">
                  <c:v>Bangladesh 2007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60.272608125000012</c:v>
                </c:pt>
                <c:pt idx="1">
                  <c:v>60.645948750000002</c:v>
                </c:pt>
                <c:pt idx="2">
                  <c:v>32.56566625</c:v>
                </c:pt>
                <c:pt idx="3">
                  <c:v>44.815503750000005</c:v>
                </c:pt>
                <c:pt idx="4">
                  <c:v>72.379279848412708</c:v>
                </c:pt>
                <c:pt idx="5">
                  <c:v>54.650758784151385</c:v>
                </c:pt>
                <c:pt idx="6">
                  <c:v>40.193918750000073</c:v>
                </c:pt>
                <c:pt idx="7">
                  <c:v>56.476455625000014</c:v>
                </c:pt>
                <c:pt idx="8">
                  <c:v>22.362019982731077</c:v>
                </c:pt>
                <c:pt idx="9">
                  <c:v>38.33082096573019</c:v>
                </c:pt>
                <c:pt idx="10">
                  <c:v>68.985373750000008</c:v>
                </c:pt>
                <c:pt idx="11">
                  <c:v>64.246260825140268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Urban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ln>
              <a:solidFill>
                <a:schemeClr val="accent1"/>
              </a:solidFill>
            </a:ln>
          </c:spPr>
          <c:cat>
            <c:strRef>
              <c:f>Sheet1!$A$2:$A$13</c:f>
              <c:strCache>
                <c:ptCount val="12"/>
                <c:pt idx="0">
                  <c:v>Zimbabwe 2005</c:v>
                </c:pt>
                <c:pt idx="1">
                  <c:v>Zambia 2007</c:v>
                </c:pt>
                <c:pt idx="2">
                  <c:v>Nigeria 2008</c:v>
                </c:pt>
                <c:pt idx="3">
                  <c:v>Nepal 2006</c:v>
                </c:pt>
                <c:pt idx="4">
                  <c:v>Indonesia 2007</c:v>
                </c:pt>
                <c:pt idx="5">
                  <c:v>India 2005</c:v>
                </c:pt>
                <c:pt idx="6">
                  <c:v>Haiti 2005</c:v>
                </c:pt>
                <c:pt idx="7">
                  <c:v>Ghana 2008</c:v>
                </c:pt>
                <c:pt idx="8">
                  <c:v>Ethiopia 2005</c:v>
                </c:pt>
                <c:pt idx="9">
                  <c:v>Burkina Faso 2003</c:v>
                </c:pt>
                <c:pt idx="10">
                  <c:v>Brazil 1996</c:v>
                </c:pt>
                <c:pt idx="11">
                  <c:v>Bangladesh 2007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12.412060000000016</c:v>
                </c:pt>
                <c:pt idx="1">
                  <c:v>12.39564875000001</c:v>
                </c:pt>
                <c:pt idx="2">
                  <c:v>25.036841874999986</c:v>
                </c:pt>
                <c:pt idx="3">
                  <c:v>14.074829999999984</c:v>
                </c:pt>
                <c:pt idx="4">
                  <c:v>8.4842215138376105</c:v>
                </c:pt>
                <c:pt idx="5">
                  <c:v>17.328468217793159</c:v>
                </c:pt>
                <c:pt idx="6">
                  <c:v>13.677989375000006</c:v>
                </c:pt>
                <c:pt idx="7">
                  <c:v>13.509736875000023</c:v>
                </c:pt>
                <c:pt idx="8">
                  <c:v>36.316606490873291</c:v>
                </c:pt>
                <c:pt idx="9">
                  <c:v>28.251171622363564</c:v>
                </c:pt>
                <c:pt idx="10">
                  <c:v>14.494500000000002</c:v>
                </c:pt>
                <c:pt idx="11">
                  <c:v>7.9764747503157025</c:v>
                </c:pt>
              </c:numCache>
            </c:numRef>
          </c:val>
        </c:ser>
        <c:gapWidth val="62"/>
        <c:gapDepth val="124"/>
        <c:shape val="box"/>
        <c:axId val="75514240"/>
        <c:axId val="75515776"/>
        <c:axId val="0"/>
      </c:bar3DChart>
      <c:catAx>
        <c:axId val="75514240"/>
        <c:scaling>
          <c:orientation val="minMax"/>
        </c:scaling>
        <c:axPos val="l"/>
        <c:tickLblPos val="nextTo"/>
        <c:crossAx val="75515776"/>
        <c:crosses val="autoZero"/>
        <c:auto val="1"/>
        <c:lblAlgn val="ctr"/>
        <c:lblOffset val="100"/>
      </c:catAx>
      <c:valAx>
        <c:axId val="75515776"/>
        <c:scaling>
          <c:orientation val="minMax"/>
        </c:scaling>
        <c:axPos val="b"/>
        <c:majorGridlines/>
        <c:numFmt formatCode="General" sourceLinked="1"/>
        <c:tickLblPos val="nextTo"/>
        <c:crossAx val="75514240"/>
        <c:crosses val="autoZero"/>
        <c:crossBetween val="between"/>
        <c:majorUnit val="2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Ethiopia</a:t>
            </a:r>
            <a:r>
              <a:rPr lang="en-GB" baseline="0" dirty="0" smtClean="0"/>
              <a:t> 2005</a:t>
            </a:r>
            <a:endParaRPr lang="en-GB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6659574269529729"/>
          <c:y val="0.1181299950759441"/>
          <c:w val="0.7037748350551094"/>
          <c:h val="0.59128750887235282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Mean coverage index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Sheet1!$A$2:$A$12</c:f>
              <c:strCache>
                <c:ptCount val="11"/>
                <c:pt idx="0">
                  <c:v>Somali</c:v>
                </c:pt>
                <c:pt idx="1">
                  <c:v>Afar</c:v>
                </c:pt>
                <c:pt idx="2">
                  <c:v>Oromiya</c:v>
                </c:pt>
                <c:pt idx="3">
                  <c:v>Ben-Gumz</c:v>
                </c:pt>
                <c:pt idx="4">
                  <c:v>SNNP</c:v>
                </c:pt>
                <c:pt idx="5">
                  <c:v>Amhara</c:v>
                </c:pt>
                <c:pt idx="6">
                  <c:v>Gambela</c:v>
                </c:pt>
                <c:pt idx="7">
                  <c:v>Harari</c:v>
                </c:pt>
                <c:pt idx="8">
                  <c:v>Dire Dawa</c:v>
                </c:pt>
                <c:pt idx="9">
                  <c:v>Harari</c:v>
                </c:pt>
                <c:pt idx="10">
                  <c:v>Addis Abeba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11.186510119636734</c:v>
                </c:pt>
                <c:pt idx="1">
                  <c:v>16.754640593550526</c:v>
                </c:pt>
                <c:pt idx="2">
                  <c:v>23.348956430620614</c:v>
                </c:pt>
                <c:pt idx="3">
                  <c:v>25.020843758479987</c:v>
                </c:pt>
                <c:pt idx="4">
                  <c:v>25.187201180741909</c:v>
                </c:pt>
                <c:pt idx="5">
                  <c:v>25.82224836566467</c:v>
                </c:pt>
                <c:pt idx="6">
                  <c:v>32.811246108147323</c:v>
                </c:pt>
                <c:pt idx="7">
                  <c:v>43.797304604576652</c:v>
                </c:pt>
                <c:pt idx="8">
                  <c:v>50.350904718927545</c:v>
                </c:pt>
                <c:pt idx="9">
                  <c:v>56.202695395423362</c:v>
                </c:pt>
                <c:pt idx="10">
                  <c:v>74.729733983287531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Coverage Gap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Sheet1!$A$2:$A$12</c:f>
              <c:strCache>
                <c:ptCount val="11"/>
                <c:pt idx="0">
                  <c:v>Somali</c:v>
                </c:pt>
                <c:pt idx="1">
                  <c:v>Afar</c:v>
                </c:pt>
                <c:pt idx="2">
                  <c:v>Oromiya</c:v>
                </c:pt>
                <c:pt idx="3">
                  <c:v>Ben-Gumz</c:v>
                </c:pt>
                <c:pt idx="4">
                  <c:v>SNNP</c:v>
                </c:pt>
                <c:pt idx="5">
                  <c:v>Amhara</c:v>
                </c:pt>
                <c:pt idx="6">
                  <c:v>Gambela</c:v>
                </c:pt>
                <c:pt idx="7">
                  <c:v>Harari</c:v>
                </c:pt>
                <c:pt idx="8">
                  <c:v>Dire Dawa</c:v>
                </c:pt>
                <c:pt idx="9">
                  <c:v>Harari</c:v>
                </c:pt>
                <c:pt idx="10">
                  <c:v>Addis Abeba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88.813489880363264</c:v>
                </c:pt>
                <c:pt idx="1">
                  <c:v>83.245359406449452</c:v>
                </c:pt>
                <c:pt idx="2">
                  <c:v>76.651043569379397</c:v>
                </c:pt>
                <c:pt idx="3">
                  <c:v>74.979156241520002</c:v>
                </c:pt>
                <c:pt idx="4">
                  <c:v>74.812798819257779</c:v>
                </c:pt>
                <c:pt idx="5">
                  <c:v>74.177751634335308</c:v>
                </c:pt>
                <c:pt idx="6">
                  <c:v>67.188753891852357</c:v>
                </c:pt>
                <c:pt idx="7">
                  <c:v>56.202695395423362</c:v>
                </c:pt>
                <c:pt idx="8">
                  <c:v>49.649095281072434</c:v>
                </c:pt>
                <c:pt idx="9">
                  <c:v>43.797304604576652</c:v>
                </c:pt>
                <c:pt idx="10">
                  <c:v>25.27026601671249</c:v>
                </c:pt>
              </c:numCache>
            </c:numRef>
          </c:val>
        </c:ser>
        <c:axId val="75845632"/>
        <c:axId val="75848704"/>
      </c:areaChart>
      <c:catAx>
        <c:axId val="75845632"/>
        <c:scaling>
          <c:orientation val="minMax"/>
        </c:scaling>
        <c:axPos val="b"/>
        <c:numFmt formatCode="dd/mm/yyyy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848704"/>
        <c:crosses val="autoZero"/>
        <c:auto val="1"/>
        <c:lblAlgn val="ctr"/>
        <c:lblOffset val="100"/>
      </c:catAx>
      <c:valAx>
        <c:axId val="75848704"/>
        <c:scaling>
          <c:orientation val="minMax"/>
          <c:max val="10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5.3419218933371114E-2"/>
              <c:y val="2.7141458423378593E-2"/>
            </c:manualLayout>
          </c:layout>
        </c:title>
        <c:numFmt formatCode="General" sourceLinked="1"/>
        <c:majorTickMark val="none"/>
        <c:tickLblPos val="nextTo"/>
        <c:crossAx val="75845632"/>
        <c:crosses val="autoZero"/>
        <c:crossBetween val="midCat"/>
        <c:majorUnit val="20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Ethiopia 2005</a:t>
            </a:r>
            <a:endParaRPr lang="en-GB" dirty="0"/>
          </a:p>
        </c:rich>
      </c:tx>
      <c:layout/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45934852838741586"/>
          <c:y val="9.5699558942703544E-2"/>
          <c:w val="0.50112284323768408"/>
          <c:h val="0.70226948911052312"/>
        </c:manualLayout>
      </c:layout>
      <c:bar3D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Rural</c:v>
                </c:pt>
              </c:strCache>
            </c:strRef>
          </c:tx>
          <c:spPr>
            <a:noFill/>
          </c:spPr>
          <c:cat>
            <c:strRef>
              <c:f>Sheet1!$A$2:$A$9</c:f>
              <c:strCache>
                <c:ptCount val="8"/>
                <c:pt idx="0">
                  <c:v>Family planning needs satisfied</c:v>
                </c:pt>
                <c:pt idx="1">
                  <c:v>Antenatal care (4 or more visits)</c:v>
                </c:pt>
                <c:pt idx="2">
                  <c:v>Skilled attendant at delivery</c:v>
                </c:pt>
                <c:pt idx="3">
                  <c:v>DPT 3</c:v>
                </c:pt>
                <c:pt idx="4">
                  <c:v>Measles Vaccine</c:v>
                </c:pt>
                <c:pt idx="5">
                  <c:v>BCG Vaccine</c:v>
                </c:pt>
                <c:pt idx="6">
                  <c:v>Care seeking for pneumonia</c:v>
                </c:pt>
                <c:pt idx="7">
                  <c:v>Oral rehydration therapy and continued feeding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23.7</c:v>
                </c:pt>
                <c:pt idx="1">
                  <c:v>8.2000000000000011</c:v>
                </c:pt>
                <c:pt idx="2">
                  <c:v>2.6</c:v>
                </c:pt>
                <c:pt idx="3">
                  <c:v>29</c:v>
                </c:pt>
                <c:pt idx="4">
                  <c:v>32.200000000000003</c:v>
                </c:pt>
                <c:pt idx="5">
                  <c:v>58.4</c:v>
                </c:pt>
                <c:pt idx="6">
                  <c:v>17.399999999999999</c:v>
                </c:pt>
                <c:pt idx="7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Urban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  <a:ln>
              <a:solidFill>
                <a:srgbClr val="CC4757"/>
              </a:solidFill>
            </a:ln>
          </c:spPr>
          <c:cat>
            <c:strRef>
              <c:f>Sheet1!$A$2:$A$9</c:f>
              <c:strCache>
                <c:ptCount val="8"/>
                <c:pt idx="0">
                  <c:v>Family planning needs satisfied</c:v>
                </c:pt>
                <c:pt idx="1">
                  <c:v>Antenatal care (4 or more visits)</c:v>
                </c:pt>
                <c:pt idx="2">
                  <c:v>Skilled attendant at delivery</c:v>
                </c:pt>
                <c:pt idx="3">
                  <c:v>DPT 3</c:v>
                </c:pt>
                <c:pt idx="4">
                  <c:v>Measles Vaccine</c:v>
                </c:pt>
                <c:pt idx="5">
                  <c:v>BCG Vaccine</c:v>
                </c:pt>
                <c:pt idx="6">
                  <c:v>Care seeking for pneumonia</c:v>
                </c:pt>
                <c:pt idx="7">
                  <c:v>Oral rehydration therapy and continued feeding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49.8</c:v>
                </c:pt>
                <c:pt idx="1">
                  <c:v>46.7</c:v>
                </c:pt>
                <c:pt idx="2">
                  <c:v>42</c:v>
                </c:pt>
                <c:pt idx="3">
                  <c:v>36.700000000000003</c:v>
                </c:pt>
                <c:pt idx="4">
                  <c:v>33.200000000000003</c:v>
                </c:pt>
                <c:pt idx="5">
                  <c:v>25.6</c:v>
                </c:pt>
                <c:pt idx="6">
                  <c:v>28.200000000000003</c:v>
                </c:pt>
                <c:pt idx="7">
                  <c:v>13.400000000000002</c:v>
                </c:pt>
              </c:numCache>
            </c:numRef>
          </c:val>
        </c:ser>
        <c:gapWidth val="55"/>
        <c:gapDepth val="55"/>
        <c:shape val="box"/>
        <c:axId val="75793536"/>
        <c:axId val="75795072"/>
        <c:axId val="0"/>
      </c:bar3DChart>
      <c:catAx>
        <c:axId val="7579353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5795072"/>
        <c:crosses val="autoZero"/>
        <c:auto val="1"/>
        <c:lblAlgn val="ctr"/>
        <c:lblOffset val="100"/>
      </c:catAx>
      <c:valAx>
        <c:axId val="7579507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75793536"/>
        <c:crosses val="autoZero"/>
        <c:crossBetween val="between"/>
        <c:majorUnit val="2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Households poorest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Sheet1!$A$2:$A$12</c:f>
              <c:strCache>
                <c:ptCount val="11"/>
                <c:pt idx="0">
                  <c:v>Somali</c:v>
                </c:pt>
                <c:pt idx="1">
                  <c:v>Afar</c:v>
                </c:pt>
                <c:pt idx="2">
                  <c:v>Gambela</c:v>
                </c:pt>
                <c:pt idx="3">
                  <c:v> Tigray</c:v>
                </c:pt>
                <c:pt idx="4">
                  <c:v>Ben-Gumz</c:v>
                </c:pt>
                <c:pt idx="5">
                  <c:v>Oromiya</c:v>
                </c:pt>
                <c:pt idx="6">
                  <c:v>Amhara</c:v>
                </c:pt>
                <c:pt idx="7">
                  <c:v>SNNP</c:v>
                </c:pt>
                <c:pt idx="8">
                  <c:v>Dire Dawa</c:v>
                </c:pt>
                <c:pt idx="9">
                  <c:v>Harari</c:v>
                </c:pt>
                <c:pt idx="10">
                  <c:v>Addis Abeba</c:v>
                </c:pt>
              </c:strCache>
            </c:strRef>
          </c:cat>
          <c:val>
            <c:numRef>
              <c:f>Sheet1!$B$2:$B$12</c:f>
              <c:numCache>
                <c:formatCode>####.0</c:formatCode>
                <c:ptCount val="11"/>
                <c:pt idx="0">
                  <c:v>69.0763587952775</c:v>
                </c:pt>
                <c:pt idx="1">
                  <c:v>61.606352813610407</c:v>
                </c:pt>
                <c:pt idx="2">
                  <c:v>41.444955320780373</c:v>
                </c:pt>
                <c:pt idx="3">
                  <c:v>30.486710293815783</c:v>
                </c:pt>
                <c:pt idx="4">
                  <c:v>20.527833332277389</c:v>
                </c:pt>
                <c:pt idx="5">
                  <c:v>20.073462696554362</c:v>
                </c:pt>
                <c:pt idx="6">
                  <c:v>18.30936003339864</c:v>
                </c:pt>
                <c:pt idx="7">
                  <c:v>11.334090130897561</c:v>
                </c:pt>
                <c:pt idx="8">
                  <c:v>9.2456598138165038</c:v>
                </c:pt>
                <c:pt idx="9">
                  <c:v>5.3234938136101304</c:v>
                </c:pt>
                <c:pt idx="10">
                  <c:v>7.8724461403260518E-2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Mean coverage index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Sheet1!$A$2:$A$12</c:f>
              <c:strCache>
                <c:ptCount val="11"/>
                <c:pt idx="0">
                  <c:v>Somali</c:v>
                </c:pt>
                <c:pt idx="1">
                  <c:v>Afar</c:v>
                </c:pt>
                <c:pt idx="2">
                  <c:v>Gambela</c:v>
                </c:pt>
                <c:pt idx="3">
                  <c:v> Tigray</c:v>
                </c:pt>
                <c:pt idx="4">
                  <c:v>Ben-Gumz</c:v>
                </c:pt>
                <c:pt idx="5">
                  <c:v>Oromiya</c:v>
                </c:pt>
                <c:pt idx="6">
                  <c:v>Amhara</c:v>
                </c:pt>
                <c:pt idx="7">
                  <c:v>SNNP</c:v>
                </c:pt>
                <c:pt idx="8">
                  <c:v>Dire Dawa</c:v>
                </c:pt>
                <c:pt idx="9">
                  <c:v>Harari</c:v>
                </c:pt>
                <c:pt idx="10">
                  <c:v>Addis Abeba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11.186510119636734</c:v>
                </c:pt>
                <c:pt idx="1">
                  <c:v>16.754640593550526</c:v>
                </c:pt>
                <c:pt idx="2">
                  <c:v>32.811246108147323</c:v>
                </c:pt>
                <c:pt idx="3">
                  <c:v>34.952271353329245</c:v>
                </c:pt>
                <c:pt idx="4">
                  <c:v>25.020843758479987</c:v>
                </c:pt>
                <c:pt idx="5">
                  <c:v>23.348956430620614</c:v>
                </c:pt>
                <c:pt idx="6">
                  <c:v>25.82224836566467</c:v>
                </c:pt>
                <c:pt idx="7">
                  <c:v>25.187201180741909</c:v>
                </c:pt>
                <c:pt idx="8">
                  <c:v>50.350904718927545</c:v>
                </c:pt>
                <c:pt idx="9">
                  <c:v>43.797304604576652</c:v>
                </c:pt>
                <c:pt idx="10">
                  <c:v>74.729733983287531</c:v>
                </c:pt>
              </c:numCache>
            </c:numRef>
          </c:val>
        </c:ser>
        <c:shape val="box"/>
        <c:axId val="89623936"/>
        <c:axId val="90203264"/>
        <c:axId val="0"/>
      </c:bar3DChart>
      <c:catAx>
        <c:axId val="89623936"/>
        <c:scaling>
          <c:orientation val="minMax"/>
        </c:scaling>
        <c:axPos val="b"/>
        <c:tickLblPos val="nextTo"/>
        <c:crossAx val="90203264"/>
        <c:crosses val="autoZero"/>
        <c:auto val="1"/>
        <c:lblAlgn val="ctr"/>
        <c:lblOffset val="100"/>
      </c:catAx>
      <c:valAx>
        <c:axId val="90203264"/>
        <c:scaling>
          <c:orientation val="minMax"/>
          <c:max val="100"/>
        </c:scaling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5.5307669874599301E-3"/>
              <c:y val="9.8248704198421397E-3"/>
            </c:manualLayout>
          </c:layout>
        </c:title>
        <c:numFmt formatCode="#,##0" sourceLinked="0"/>
        <c:majorTickMark val="none"/>
        <c:tickLblPos val="nextTo"/>
        <c:crossAx val="89623936"/>
        <c:crosses val="autoZero"/>
        <c:crossBetween val="between"/>
        <c:majorUnit val="2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Deliveries in institutions: Burkina Faso,</a:t>
            </a:r>
          </a:p>
          <a:p>
            <a:pPr algn="l">
              <a:defRPr/>
            </a:pPr>
            <a:r>
              <a:rPr lang="en-US" dirty="0" smtClean="0"/>
              <a:t> two rural districts, 2006</a:t>
            </a:r>
            <a:endParaRPr lang="en-US" dirty="0"/>
          </a:p>
        </c:rich>
      </c:tx>
      <c:layout>
        <c:manualLayout>
          <c:xMode val="edge"/>
          <c:yMode val="edge"/>
          <c:x val="0.29492283950617282"/>
          <c:y val="4.0869514315019513E-2"/>
        </c:manualLayout>
      </c:layout>
      <c:overlay val="1"/>
    </c:title>
    <c:plotArea>
      <c:layout>
        <c:manualLayout>
          <c:layoutTarget val="inner"/>
          <c:xMode val="edge"/>
          <c:yMode val="edge"/>
          <c:x val="7.0150432584815819E-2"/>
          <c:y val="2.655104071717081E-2"/>
          <c:w val="0.90515820939049285"/>
          <c:h val="0.8622443655619275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cat>
            <c:strRef>
              <c:f>Sheet1!$B$4:$B$10</c:f>
              <c:strCache>
                <c:ptCount val="7"/>
                <c:pt idx="0">
                  <c:v>≤ 1 km</c:v>
                </c:pt>
                <c:pt idx="1">
                  <c:v>1-2.5 km</c:v>
                </c:pt>
                <c:pt idx="2">
                  <c:v>2.5-5 km</c:v>
                </c:pt>
                <c:pt idx="3">
                  <c:v>5-7.5 km</c:v>
                </c:pt>
                <c:pt idx="4">
                  <c:v>7.5-10 km</c:v>
                </c:pt>
                <c:pt idx="5">
                  <c:v>10-15 km</c:v>
                </c:pt>
                <c:pt idx="6">
                  <c:v>&gt;15 km</c:v>
                </c:pt>
              </c:strCache>
            </c:strRef>
          </c:cat>
          <c:val>
            <c:numRef>
              <c:f>Sheet1!$E$4:$E$10</c:f>
              <c:numCache>
                <c:formatCode>General</c:formatCode>
                <c:ptCount val="7"/>
                <c:pt idx="0">
                  <c:v>76.7</c:v>
                </c:pt>
                <c:pt idx="1">
                  <c:v>61.3</c:v>
                </c:pt>
                <c:pt idx="2">
                  <c:v>46.8</c:v>
                </c:pt>
                <c:pt idx="3">
                  <c:v>33.1</c:v>
                </c:pt>
                <c:pt idx="4">
                  <c:v>25.6</c:v>
                </c:pt>
                <c:pt idx="5">
                  <c:v>21.5</c:v>
                </c:pt>
                <c:pt idx="6">
                  <c:v>15.3</c:v>
                </c:pt>
              </c:numCache>
            </c:numRef>
          </c:val>
        </c:ser>
        <c:axId val="38433536"/>
        <c:axId val="38435072"/>
      </c:barChart>
      <c:catAx>
        <c:axId val="38433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8435072"/>
        <c:crosses val="autoZero"/>
        <c:auto val="1"/>
        <c:lblAlgn val="ctr"/>
        <c:lblOffset val="100"/>
      </c:catAx>
      <c:valAx>
        <c:axId val="38435072"/>
        <c:scaling>
          <c:orientation val="minMax"/>
        </c:scaling>
        <c:axPos val="l"/>
        <c:numFmt formatCode="General" sourceLinked="1"/>
        <c:tickLblPos val="nextTo"/>
        <c:crossAx val="38433536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Administrative regions</a:t>
            </a:r>
            <a:endParaRPr lang="en-GB" dirty="0"/>
          </a:p>
        </c:rich>
      </c:tx>
      <c:layout>
        <c:manualLayout>
          <c:xMode val="edge"/>
          <c:yMode val="edge"/>
          <c:x val="0.24892289407220453"/>
          <c:y val="1.6836195965366927E-2"/>
        </c:manualLayout>
      </c:layout>
    </c:title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Mean coverage index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Sheet1!$A$2:$A$6</c:f>
              <c:strCache>
                <c:ptCount val="5"/>
                <c:pt idx="0">
                  <c:v>Mid-Western</c:v>
                </c:pt>
                <c:pt idx="1">
                  <c:v>Central</c:v>
                </c:pt>
                <c:pt idx="2">
                  <c:v>Western</c:v>
                </c:pt>
                <c:pt idx="3">
                  <c:v>Far-Western</c:v>
                </c:pt>
                <c:pt idx="4">
                  <c:v>Eastern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51.674507499999997</c:v>
                </c:pt>
                <c:pt idx="1">
                  <c:v>53.689110625000012</c:v>
                </c:pt>
                <c:pt idx="2">
                  <c:v>53.729268125000011</c:v>
                </c:pt>
                <c:pt idx="3">
                  <c:v>54.026613125000011</c:v>
                </c:pt>
                <c:pt idx="4">
                  <c:v>56.845201874999994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Coverage Gap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Sheet1!$A$2:$A$6</c:f>
              <c:strCache>
                <c:ptCount val="5"/>
                <c:pt idx="0">
                  <c:v>Mid-Western</c:v>
                </c:pt>
                <c:pt idx="1">
                  <c:v>Central</c:v>
                </c:pt>
                <c:pt idx="2">
                  <c:v>Western</c:v>
                </c:pt>
                <c:pt idx="3">
                  <c:v>Far-Western</c:v>
                </c:pt>
                <c:pt idx="4">
                  <c:v>Eastern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48.325492500000003</c:v>
                </c:pt>
                <c:pt idx="1">
                  <c:v>46.310889374999995</c:v>
                </c:pt>
                <c:pt idx="2">
                  <c:v>46.270731875000003</c:v>
                </c:pt>
                <c:pt idx="3">
                  <c:v>45.973386875000003</c:v>
                </c:pt>
                <c:pt idx="4">
                  <c:v>43.154798125000006</c:v>
                </c:pt>
              </c:numCache>
            </c:numRef>
          </c:val>
        </c:ser>
        <c:axId val="90315776"/>
        <c:axId val="90350336"/>
      </c:areaChart>
      <c:catAx>
        <c:axId val="90315776"/>
        <c:scaling>
          <c:orientation val="minMax"/>
        </c:scaling>
        <c:axPos val="b"/>
        <c:numFmt formatCode="dd/mm/yyyy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350336"/>
        <c:crosses val="autoZero"/>
        <c:auto val="1"/>
        <c:lblAlgn val="ctr"/>
        <c:lblOffset val="100"/>
      </c:catAx>
      <c:valAx>
        <c:axId val="90350336"/>
        <c:scaling>
          <c:orientation val="minMax"/>
          <c:max val="1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8867924528301886E-2"/>
              <c:y val="2.5849747335539523E-2"/>
            </c:manualLayout>
          </c:layout>
        </c:title>
        <c:numFmt formatCode="General" sourceLinked="1"/>
        <c:majorTickMark val="none"/>
        <c:tickLblPos val="nextTo"/>
        <c:crossAx val="90315776"/>
        <c:crosses val="autoZero"/>
        <c:crossBetween val="midCat"/>
        <c:majorUnit val="20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spPr>
    <a:noFill/>
    <a:ln>
      <a:solidFill>
        <a:srgbClr val="CC4757"/>
      </a:solidFill>
    </a:ln>
  </c:spPr>
  <c:txPr>
    <a:bodyPr/>
    <a:lstStyle/>
    <a:p>
      <a:pPr>
        <a:defRPr sz="1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GB" sz="2000" dirty="0" smtClean="0"/>
              <a:t>Physical</a:t>
            </a:r>
            <a:r>
              <a:rPr lang="en-GB" sz="2000" baseline="0" dirty="0" smtClean="0"/>
              <a:t> areas</a:t>
            </a:r>
            <a:endParaRPr lang="en-GB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6659574269529729"/>
          <c:y val="0.1181299950759441"/>
          <c:w val="0.70377483505510963"/>
          <c:h val="0.59128750887235249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Mean coverage index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Sheet1!$A$2:$A$4</c:f>
              <c:strCache>
                <c:ptCount val="3"/>
                <c:pt idx="0">
                  <c:v>Mountain</c:v>
                </c:pt>
                <c:pt idx="1">
                  <c:v>Hill</c:v>
                </c:pt>
                <c:pt idx="2">
                  <c:v>Terrai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31.833578109543204</c:v>
                </c:pt>
                <c:pt idx="1">
                  <c:v>47.236963565699433</c:v>
                </c:pt>
                <c:pt idx="2">
                  <c:v>52.050790783373195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Coverage Gap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Sheet1!$A$2:$A$4</c:f>
              <c:strCache>
                <c:ptCount val="3"/>
                <c:pt idx="0">
                  <c:v>Mountain</c:v>
                </c:pt>
                <c:pt idx="1">
                  <c:v>Hill</c:v>
                </c:pt>
                <c:pt idx="2">
                  <c:v>Terrai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68.166421890456647</c:v>
                </c:pt>
                <c:pt idx="1">
                  <c:v>52.76303643430051</c:v>
                </c:pt>
                <c:pt idx="2">
                  <c:v>47.949209216626784</c:v>
                </c:pt>
              </c:numCache>
            </c:numRef>
          </c:val>
        </c:ser>
        <c:axId val="90400256"/>
        <c:axId val="90401792"/>
      </c:areaChart>
      <c:catAx>
        <c:axId val="90400256"/>
        <c:scaling>
          <c:orientation val="minMax"/>
        </c:scaling>
        <c:axPos val="b"/>
        <c:numFmt formatCode="dd/mm/yyyy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401792"/>
        <c:crosses val="autoZero"/>
        <c:auto val="1"/>
        <c:lblAlgn val="ctr"/>
        <c:lblOffset val="100"/>
      </c:catAx>
      <c:valAx>
        <c:axId val="90401792"/>
        <c:scaling>
          <c:orientation val="minMax"/>
          <c:max val="10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2578616352201189E-2"/>
              <c:y val="2.7141406149365402E-2"/>
            </c:manualLayout>
          </c:layout>
        </c:title>
        <c:numFmt formatCode="General" sourceLinked="1"/>
        <c:majorTickMark val="none"/>
        <c:tickLblPos val="nextTo"/>
        <c:crossAx val="90400256"/>
        <c:crosses val="autoZero"/>
        <c:crossBetween val="midCat"/>
        <c:majorUnit val="20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solidFill>
        <a:srgbClr val="CC4757"/>
      </a:solidFill>
    </a:ln>
  </c:spPr>
  <c:txPr>
    <a:bodyPr/>
    <a:lstStyle/>
    <a:p>
      <a:pPr>
        <a:defRPr sz="18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7.9501069310780603E-2"/>
          <c:y val="6.9320032854254934E-2"/>
          <c:w val="0.89580757266452982"/>
          <c:h val="0.578273132735211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Urban</c:v>
                </c:pt>
              </c:strCache>
            </c:strRef>
          </c:tx>
          <c:spPr>
            <a:ln w="38100">
              <a:solidFill>
                <a:srgbClr val="CC4757">
                  <a:shade val="95000"/>
                  <a:satMod val="105000"/>
                </a:srgbClr>
              </a:solidFill>
            </a:ln>
          </c:spPr>
          <c:marker>
            <c:spPr>
              <a:ln w="12700"/>
            </c:spPr>
          </c:marker>
          <c:cat>
            <c:strRef>
              <c:f>Sheet1!$B$1:$L$1</c:f>
              <c:strCache>
                <c:ptCount val="11"/>
                <c:pt idx="0">
                  <c:v>ANC 1 visit</c:v>
                </c:pt>
                <c:pt idx="1">
                  <c:v>Neonatal Tetanus</c:v>
                </c:pt>
                <c:pt idx="2">
                  <c:v>2+ Tetanus Injections</c:v>
                </c:pt>
                <c:pt idx="3">
                  <c:v>ANC 4/4+ visits</c:v>
                </c:pt>
                <c:pt idx="4">
                  <c:v>Skilled attendant at delivery</c:v>
                </c:pt>
                <c:pt idx="5">
                  <c:v>Institutional deliveries</c:v>
                </c:pt>
                <c:pt idx="6">
                  <c:v>Postnatal visit</c:v>
                </c:pt>
                <c:pt idx="7">
                  <c:v>Breastfeeding</c:v>
                </c:pt>
                <c:pt idx="8">
                  <c:v>DPT 1 dose</c:v>
                </c:pt>
                <c:pt idx="9">
                  <c:v>Full Vaccine</c:v>
                </c:pt>
                <c:pt idx="10">
                  <c:v>Contraceptive use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 formatCode="#,###.0">
                  <c:v>87.90292939473197</c:v>
                </c:pt>
                <c:pt idx="1">
                  <c:v>84</c:v>
                </c:pt>
                <c:pt idx="2" formatCode="#,###.0">
                  <c:v>72.397049304998703</c:v>
                </c:pt>
                <c:pt idx="3" formatCode="#,###.0">
                  <c:v>51.856393991169554</c:v>
                </c:pt>
                <c:pt idx="4" formatCode="#,###.0">
                  <c:v>54.330604824032093</c:v>
                </c:pt>
                <c:pt idx="5" formatCode="#,###.0">
                  <c:v>51.561748106700279</c:v>
                </c:pt>
                <c:pt idx="6" formatCode="#,###.0">
                  <c:v>54.269261205880504</c:v>
                </c:pt>
                <c:pt idx="7" formatCode="#,###.0">
                  <c:v>99.211645088187609</c:v>
                </c:pt>
                <c:pt idx="8">
                  <c:v>95.3</c:v>
                </c:pt>
                <c:pt idx="9">
                  <c:v>86.5</c:v>
                </c:pt>
                <c:pt idx="10" formatCode="#,###.0">
                  <c:v>50.406095263713574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Rural</c:v>
                </c:pt>
              </c:strCache>
            </c:strRef>
          </c:tx>
          <c:spPr>
            <a:ln w="38100">
              <a:solidFill>
                <a:srgbClr val="46A6BD">
                  <a:lumMod val="75000"/>
                </a:srgbClr>
              </a:solidFill>
            </a:ln>
          </c:spPr>
          <c:marker>
            <c:spPr>
              <a:solidFill>
                <a:srgbClr val="46A6BD">
                  <a:lumMod val="75000"/>
                </a:srgbClr>
              </a:solidFill>
              <a:ln w="38100">
                <a:solidFill>
                  <a:srgbClr val="0070C0"/>
                </a:solidFill>
              </a:ln>
            </c:spPr>
          </c:marker>
          <c:cat>
            <c:strRef>
              <c:f>Sheet1!$B$1:$L$1</c:f>
              <c:strCache>
                <c:ptCount val="11"/>
                <c:pt idx="0">
                  <c:v>ANC 1 visit</c:v>
                </c:pt>
                <c:pt idx="1">
                  <c:v>Neonatal Tetanus</c:v>
                </c:pt>
                <c:pt idx="2">
                  <c:v>2+ Tetanus Injections</c:v>
                </c:pt>
                <c:pt idx="3">
                  <c:v>ANC 4/4+ visits</c:v>
                </c:pt>
                <c:pt idx="4">
                  <c:v>Skilled attendant at delivery</c:v>
                </c:pt>
                <c:pt idx="5">
                  <c:v>Institutional deliveries</c:v>
                </c:pt>
                <c:pt idx="6">
                  <c:v>Postnatal visit</c:v>
                </c:pt>
                <c:pt idx="7">
                  <c:v>Breastfeeding</c:v>
                </c:pt>
                <c:pt idx="8">
                  <c:v>DPT 1 dose</c:v>
                </c:pt>
                <c:pt idx="9">
                  <c:v>Full Vaccine</c:v>
                </c:pt>
                <c:pt idx="10">
                  <c:v>Contraceptive use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 formatCode="#,###.0">
                  <c:v>71.647122323996456</c:v>
                </c:pt>
                <c:pt idx="1">
                  <c:v>77.2</c:v>
                </c:pt>
                <c:pt idx="2" formatCode="#,###.0">
                  <c:v>61.813656438776746</c:v>
                </c:pt>
                <c:pt idx="3" formatCode="#,###.0">
                  <c:v>26.052348306146303</c:v>
                </c:pt>
                <c:pt idx="4" formatCode="#,###.0">
                  <c:v>15.45216741434732</c:v>
                </c:pt>
                <c:pt idx="5" formatCode="#,###.0">
                  <c:v>14.559969609225732</c:v>
                </c:pt>
                <c:pt idx="6" formatCode="#,###.0">
                  <c:v>29.814715064309375</c:v>
                </c:pt>
                <c:pt idx="7" formatCode="#,###.0">
                  <c:v>98.83335850996977</c:v>
                </c:pt>
                <c:pt idx="8">
                  <c:v>92.9</c:v>
                </c:pt>
                <c:pt idx="9">
                  <c:v>84</c:v>
                </c:pt>
                <c:pt idx="10" formatCode="#,###.0">
                  <c:v>34.066245730529069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National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pPr>
              <a:ln w="12700"/>
            </c:spPr>
          </c:marker>
          <c:cat>
            <c:strRef>
              <c:f>Sheet1!$B$1:$L$1</c:f>
              <c:strCache>
                <c:ptCount val="11"/>
                <c:pt idx="0">
                  <c:v>ANC 1 visit</c:v>
                </c:pt>
                <c:pt idx="1">
                  <c:v>Neonatal Tetanus</c:v>
                </c:pt>
                <c:pt idx="2">
                  <c:v>2+ Tetanus Injections</c:v>
                </c:pt>
                <c:pt idx="3">
                  <c:v>ANC 4/4+ visits</c:v>
                </c:pt>
                <c:pt idx="4">
                  <c:v>Skilled attendant at delivery</c:v>
                </c:pt>
                <c:pt idx="5">
                  <c:v>Institutional deliveries</c:v>
                </c:pt>
                <c:pt idx="6">
                  <c:v>Postnatal visit</c:v>
                </c:pt>
                <c:pt idx="7">
                  <c:v>Breastfeeding</c:v>
                </c:pt>
                <c:pt idx="8">
                  <c:v>DPT 1 dose</c:v>
                </c:pt>
                <c:pt idx="9">
                  <c:v>Full Vaccine</c:v>
                </c:pt>
                <c:pt idx="10">
                  <c:v>Contraceptive use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73.8</c:v>
                </c:pt>
                <c:pt idx="1">
                  <c:v>78.099999999999994</c:v>
                </c:pt>
                <c:pt idx="2">
                  <c:v>63.2</c:v>
                </c:pt>
                <c:pt idx="3">
                  <c:v>29.5</c:v>
                </c:pt>
                <c:pt idx="4">
                  <c:v>20.6</c:v>
                </c:pt>
                <c:pt idx="5">
                  <c:v>19.399999999999999</c:v>
                </c:pt>
                <c:pt idx="6" formatCode="0.0">
                  <c:v>33</c:v>
                </c:pt>
                <c:pt idx="7">
                  <c:v>98.9</c:v>
                </c:pt>
                <c:pt idx="8">
                  <c:v>93.3</c:v>
                </c:pt>
                <c:pt idx="9">
                  <c:v>82.4</c:v>
                </c:pt>
                <c:pt idx="10">
                  <c:v>36.200000000000003</c:v>
                </c:pt>
              </c:numCache>
            </c:numRef>
          </c:val>
          <c:smooth val="1"/>
        </c:ser>
        <c:marker val="1"/>
        <c:axId val="90882048"/>
        <c:axId val="90883200"/>
      </c:lineChart>
      <c:catAx>
        <c:axId val="90882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0883200"/>
        <c:crosses val="autoZero"/>
        <c:auto val="1"/>
        <c:lblAlgn val="ctr"/>
        <c:lblOffset val="100"/>
      </c:catAx>
      <c:valAx>
        <c:axId val="90883200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"/>
              <c:y val="2.3276364139651878E-3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08820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8696291435792848"/>
          <c:y val="0.94263852946059168"/>
          <c:w val="0.42607417128414693"/>
          <c:h val="5.7361470539409924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30138395692992392"/>
          <c:y val="2.5254293948050392E-2"/>
          <c:w val="0.66168866044522379"/>
          <c:h val="0.62283164930866664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Facility cost (delivery room, supplies, etc)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Non-facility cost (transport, additional medicines,  etc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1">
                  <c:v>21</c:v>
                </c:pt>
                <c:pt idx="2">
                  <c:v>75</c:v>
                </c:pt>
              </c:numCache>
            </c:numRef>
          </c:val>
        </c:ser>
        <c:overlap val="100"/>
        <c:axId val="90826240"/>
        <c:axId val="90827776"/>
      </c:barChart>
      <c:catAx>
        <c:axId val="908262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827776"/>
        <c:crosses val="autoZero"/>
        <c:auto val="1"/>
        <c:lblAlgn val="ctr"/>
        <c:lblOffset val="100"/>
      </c:catAx>
      <c:valAx>
        <c:axId val="90827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Dollars per delivery (normal delivery)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crossAx val="90826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014046119465543E-2"/>
          <c:y val="0.87028638987989959"/>
          <c:w val="0.83996767765140623"/>
          <c:h val="0.1044593161720498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0.00868</cdr:x>
      <cdr:y>0</cdr:y>
    </cdr:from>
    <cdr:to>
      <cdr:x>0.94098</cdr:x>
      <cdr:y>0.06609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-1143008"/>
          <a:ext cx="7672456" cy="3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0.00868</cdr:x>
      <cdr:y>0</cdr:y>
    </cdr:from>
    <cdr:to>
      <cdr:x>0.94098</cdr:x>
      <cdr:y>0.06609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-1143008"/>
          <a:ext cx="7672456" cy="3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-457200" y="-1600200"/>
          <a:ext cx="0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0.08839</cdr:y>
    </cdr:from>
    <cdr:to>
      <cdr:x>0.30354</cdr:x>
      <cdr:y>0.19888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100042" y="400040"/>
          <a:ext cx="257176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 smtClean="0"/>
            <a:t>Mountains/Hills</a:t>
          </a:r>
          <a:endParaRPr lang="en-GB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427E5-3309-422F-B74F-121C36CD9711}" type="datetimeFigureOut">
              <a:rPr lang="en-US" smtClean="0"/>
              <a:pPr/>
              <a:t>6/7/2010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CFEF-41F6-471D-888C-333AD68423B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C631EC-AF8D-4B9A-BF22-70FFD29982BA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38167C-0C89-4FD1-B08D-3225BF511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A9AA03-4650-4BDE-84DF-81FB13C6009B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8167C-0C89-4FD1-B08D-3225BF511A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8E54-B528-4F0D-BAAA-C066BDD38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94127-5D54-42A0-B4FC-22213E07D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C2CB-0000-42B5-B5A3-B6AD91698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6589-8352-4F96-BA32-44EE2501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E3B6-9E4B-4838-8994-A3A5B0C6E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403AA-0003-4406-A0AC-E6C52906B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DE3C2-8461-463F-AD99-014026A11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69EDD-EA1C-4FEC-ACC8-427D4FFEF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C497-89DA-489B-ADCB-81EB18D6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006B-5DD1-4648-974B-D9AA1222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479D-DB69-4C2B-B5FF-C67B6C94C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13" cstate="print"/>
          <a:srcRect l="13901" t="26044" r="15279" b="33716"/>
          <a:stretch>
            <a:fillRect/>
          </a:stretch>
        </p:blipFill>
        <p:spPr bwMode="auto">
          <a:xfrm>
            <a:off x="0" y="0"/>
            <a:ext cx="2771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36000" y="5876925"/>
            <a:ext cx="508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EC98B4-9E7B-41BC-B7DC-AA7A6966E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ogy111.UOA\Desktop\Local%20Settings\Temporary%20Internet%20Files\Content.Outlook\0F7ZPEYC\csection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00034" y="1571612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 dirty="0">
                <a:solidFill>
                  <a:srgbClr val="800000"/>
                </a:solidFill>
              </a:rPr>
              <a:t>THE GEOGRAPHY OF COVERAGE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28596" y="2949238"/>
            <a:ext cx="835818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Professor Wendy J Graham </a:t>
            </a:r>
          </a:p>
          <a:p>
            <a:pPr algn="ctr"/>
            <a:r>
              <a:rPr lang="en-GB" sz="2400" b="1" dirty="0" err="1"/>
              <a:t>Immpact</a:t>
            </a:r>
            <a:r>
              <a:rPr lang="en-GB" sz="2400" b="1" dirty="0"/>
              <a:t>, University of Aberdeen</a:t>
            </a:r>
          </a:p>
          <a:p>
            <a:pPr algn="ctr"/>
            <a:r>
              <a:rPr lang="en-GB" sz="2400" b="1" dirty="0"/>
              <a:t>&amp;</a:t>
            </a:r>
          </a:p>
          <a:p>
            <a:pPr algn="ctr"/>
            <a:r>
              <a:rPr lang="en-GB" sz="2800" b="1" dirty="0"/>
              <a:t>Dr Sennen Hounton</a:t>
            </a:r>
          </a:p>
          <a:p>
            <a:pPr algn="ctr"/>
            <a:r>
              <a:rPr lang="en-GB" sz="2400" b="1" dirty="0"/>
              <a:t> UNFPA, New York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Presentation for Countdown Equity Working Group</a:t>
            </a:r>
          </a:p>
          <a:p>
            <a:pPr algn="ctr"/>
            <a:r>
              <a:rPr lang="en-GB" sz="2400" b="1" dirty="0"/>
              <a:t>Women Deliver conference: June 7</a:t>
            </a:r>
            <a:r>
              <a:rPr lang="en-GB" sz="2400" b="1" baseline="30000" dirty="0"/>
              <a:t>th</a:t>
            </a:r>
            <a:r>
              <a:rPr lang="en-GB" sz="2400" b="1" dirty="0"/>
              <a:t> 2010</a:t>
            </a:r>
          </a:p>
          <a:p>
            <a:pPr algn="ctr"/>
            <a:endParaRPr lang="en-GB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0" y="0"/>
            <a:ext cx="4572000" cy="6429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200" b="1" dirty="0" smtClean="0">
                <a:solidFill>
                  <a:srgbClr val="800000"/>
                </a:solidFill>
              </a:rPr>
              <a:t>Financial barriers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4786314" cy="29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878263"/>
            <a:ext cx="48133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1428736"/>
            <a:ext cx="130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Urban 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4071942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Rural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43406" y="857232"/>
            <a:ext cx="4500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kern="0" dirty="0" smtClean="0">
                <a:latin typeface="Arial"/>
                <a:ea typeface="+mj-ea"/>
                <a:cs typeface="Arial"/>
              </a:rPr>
              <a:t>Coverage of acute care in urban &amp; rural areas: caesarean section, Indonesia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2296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Immpact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59546" y="58143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800000"/>
                </a:solidFill>
              </a:rPr>
              <a:t>Physical barriers: distance</a:t>
            </a:r>
            <a:endParaRPr lang="en-GB" sz="32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85794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% deliveries in health facilities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648866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Distance to health facility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357158" y="1428736"/>
          <a:ext cx="414340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0" y="1428736"/>
          <a:ext cx="43577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428992" y="0"/>
            <a:ext cx="5715008" cy="135729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GB" sz="2800" b="1" kern="0" dirty="0" smtClean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Comparing coverage across administrative versus physical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areas: Nepal 2006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pPr>
              <a:defRPr/>
            </a:pPr>
            <a:fld id="{1DD403AA-0003-4406-A0AC-E6C52906BF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785950"/>
          </a:xfrm>
        </p:spPr>
        <p:txBody>
          <a:bodyPr/>
          <a:lstStyle/>
          <a:p>
            <a:r>
              <a:rPr lang="en-GB" b="1" dirty="0" smtClean="0">
                <a:solidFill>
                  <a:srgbClr val="800000"/>
                </a:solidFill>
              </a:rPr>
              <a:t>What are the implications of geographical inequities? </a:t>
            </a:r>
            <a:endParaRPr lang="en-GB" b="1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 flipH="1">
            <a:off x="8715372" y="6494483"/>
            <a:ext cx="428628" cy="363517"/>
          </a:xfrm>
        </p:spPr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0"/>
            <a:ext cx="5400684" cy="1285860"/>
          </a:xfrm>
        </p:spPr>
        <p:txBody>
          <a:bodyPr/>
          <a:lstStyle/>
          <a:p>
            <a:pPr algn="l"/>
            <a:r>
              <a:rPr lang="en-GB" sz="2800" b="1" i="1" dirty="0" smtClean="0">
                <a:solidFill>
                  <a:srgbClr val="800000"/>
                </a:solidFill>
              </a:rPr>
              <a:t>Dipping-in-and-out of the health system:</a:t>
            </a:r>
            <a:r>
              <a:rPr lang="en-GB" sz="2800" b="1" dirty="0" smtClean="0">
                <a:solidFill>
                  <a:srgbClr val="800000"/>
                </a:solidFill>
              </a:rPr>
              <a:t> Nepal 2006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296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>
          <a:xfrm>
            <a:off x="1071538" y="1214422"/>
            <a:ext cx="7500990" cy="7143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42873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Continuum of care for woman, newborn and child across time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72538" y="6423046"/>
            <a:ext cx="471462" cy="434954"/>
          </a:xfrm>
        </p:spPr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47251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5500694" y="131762"/>
            <a:ext cx="3571868" cy="7254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 smtClean="0">
                <a:solidFill>
                  <a:srgbClr val="800000"/>
                </a:solidFill>
              </a:rPr>
              <a:t>Policy implications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954929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Geographic targeting of barriers to uptake of care: facility deliveries, Nepal 2005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357290" y="2857496"/>
            <a:ext cx="125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Terrai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Ensor et al, 2005; </a:t>
            </a:r>
            <a:r>
              <a:rPr lang="en-GB" dirty="0" err="1" smtClean="0"/>
              <a:t>Immpact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43966" y="6494483"/>
            <a:ext cx="500034" cy="363517"/>
          </a:xfrm>
        </p:spPr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0" y="71414"/>
            <a:ext cx="4429156" cy="6429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 smtClean="0">
                <a:solidFill>
                  <a:srgbClr val="800000"/>
                </a:solidFill>
              </a:rPr>
              <a:t>Programme implications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14344" y="1285860"/>
            <a:ext cx="1571625" cy="83026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800000"/>
                </a:solidFill>
              </a:rPr>
              <a:t>INPUTS TO CARE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571736" y="1285860"/>
            <a:ext cx="3786168" cy="83099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00000"/>
                </a:solidFill>
              </a:rPr>
              <a:t>PROCESSES OF CARE:</a:t>
            </a:r>
          </a:p>
          <a:p>
            <a:r>
              <a:rPr lang="en-GB" sz="2400" b="1" dirty="0" smtClean="0">
                <a:solidFill>
                  <a:srgbClr val="800000"/>
                </a:solidFill>
              </a:rPr>
              <a:t>EFFECTIVE </a:t>
            </a:r>
            <a:r>
              <a:rPr lang="en-GB" sz="2400" b="1" dirty="0" smtClean="0">
                <a:solidFill>
                  <a:srgbClr val="800000"/>
                </a:solidFill>
              </a:rPr>
              <a:t>COVERAGE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7000906" y="1285860"/>
            <a:ext cx="2000250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800000"/>
                </a:solidFill>
              </a:rPr>
              <a:t>OUTCOMES OF CARE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857357" y="1500173"/>
            <a:ext cx="71438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380180" y="1500174"/>
            <a:ext cx="62071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l="2744" t="4100" r="5902" b="4214"/>
          <a:stretch>
            <a:fillRect/>
          </a:stretch>
        </p:blipFill>
        <p:spPr bwMode="auto">
          <a:xfrm>
            <a:off x="1214414" y="2714620"/>
            <a:ext cx="676816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928926" y="2285992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Maternal mortality by distance to district hospitals: Indonesia 2004-6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3000372"/>
            <a:ext cx="8572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648866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Immpact</a:t>
            </a:r>
            <a:r>
              <a:rPr lang="en-GB" dirty="0" smtClean="0"/>
              <a:t> (</a:t>
            </a:r>
            <a:r>
              <a:rPr lang="en-GB" dirty="0" err="1" smtClean="0"/>
              <a:t>Banten</a:t>
            </a:r>
            <a:r>
              <a:rPr lang="en-GB" dirty="0" smtClean="0"/>
              <a:t> Province)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928926" y="142875"/>
            <a:ext cx="6000762" cy="64291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200" b="1" dirty="0" smtClean="0">
                <a:solidFill>
                  <a:srgbClr val="800000"/>
                </a:solidFill>
              </a:rPr>
              <a:t>Data &amp; research implications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71406" y="1142984"/>
            <a:ext cx="5929354" cy="51435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Data gaps: inputs; barriers to access; quality of care; outcomes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Data-capture gaps: potential of technologies - GPS, mobile phones, PDAs</a:t>
            </a:r>
          </a:p>
          <a:p>
            <a:endParaRPr lang="en-GB" sz="2800" dirty="0" smtClean="0"/>
          </a:p>
          <a:p>
            <a:r>
              <a:rPr lang="en-GB" sz="2800" dirty="0" smtClean="0"/>
              <a:t>Communication gaps: “clever” maps - overlaying inputs, processes &amp; outcomes</a:t>
            </a:r>
          </a:p>
          <a:p>
            <a:endParaRPr lang="en-GB" sz="2800" dirty="0" smtClean="0"/>
          </a:p>
        </p:txBody>
      </p:sp>
      <p:pic>
        <p:nvPicPr>
          <p:cNvPr id="6" name="Imag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643182"/>
            <a:ext cx="27860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7" descr="DSCF2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1" y="4643446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2786082" cy="19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71934" y="71414"/>
            <a:ext cx="5072066" cy="1000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b="1" dirty="0" smtClean="0">
                <a:solidFill>
                  <a:srgbClr val="800000"/>
                </a:solidFill>
              </a:rPr>
              <a:t>The Geography of Coverage: 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key messages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44" y="1285860"/>
            <a:ext cx="8858280" cy="32861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800" b="1" i="1" dirty="0" smtClean="0"/>
              <a:t>The power of communication: </a:t>
            </a:r>
            <a:r>
              <a:rPr lang="en-US" sz="2800" dirty="0" smtClean="0"/>
              <a:t>maps &amp; other visual presentations of geographical inequities in coverage can appeal to many different audiences.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800" b="1" i="1" dirty="0" smtClean="0"/>
              <a:t>Reducing barriers to timely access to quality care: </a:t>
            </a:r>
            <a:r>
              <a:rPr lang="en-US" sz="2800" dirty="0" smtClean="0"/>
              <a:t>geographical inequities highlight barriers of special relevance to childbirth &amp; so to achieving MDG4 &amp; 5.</a:t>
            </a:r>
          </a:p>
          <a:p>
            <a:pPr marL="0" indent="0">
              <a:buFontTx/>
              <a:buNone/>
            </a:pPr>
            <a:endParaRPr lang="en-US" sz="2800" dirty="0" smtClean="0"/>
          </a:p>
        </p:txBody>
      </p:sp>
      <p:pic>
        <p:nvPicPr>
          <p:cNvPr id="5" name="Picture 2" descr="slid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247679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C Delivery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697024"/>
            <a:ext cx="2500298" cy="18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lid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714884"/>
            <a:ext cx="2500298" cy="18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6" y="285728"/>
            <a:ext cx="4686304" cy="785818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800000"/>
                </a:solidFill>
              </a:rPr>
              <a:t>Acknowledgements</a:t>
            </a:r>
            <a:endParaRPr lang="en-GB" sz="36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429684" cy="2714644"/>
          </a:xfrm>
        </p:spPr>
        <p:txBody>
          <a:bodyPr/>
          <a:lstStyle/>
          <a:p>
            <a:pPr>
              <a:buNone/>
            </a:pPr>
            <a:r>
              <a:rPr lang="en-GB" sz="2800" i="1" dirty="0" smtClean="0">
                <a:latin typeface="Calibri" pitchFamily="34" charset="0"/>
              </a:rPr>
              <a:t>With special thanks to:</a:t>
            </a:r>
          </a:p>
          <a:p>
            <a:r>
              <a:rPr lang="en-GB" sz="2800" i="1" dirty="0" err="1" smtClean="0">
                <a:latin typeface="Calibri" pitchFamily="34" charset="0"/>
              </a:rPr>
              <a:t>Immpact</a:t>
            </a:r>
            <a:r>
              <a:rPr lang="en-GB" sz="2800" i="1" dirty="0" smtClean="0">
                <a:latin typeface="Calibri" pitchFamily="34" charset="0"/>
              </a:rPr>
              <a:t> colleagues at the University of Aberdeen: Ann Fitzmaurice and Jacqui Bell</a:t>
            </a:r>
          </a:p>
          <a:p>
            <a:r>
              <a:rPr lang="en-GB" sz="2800" i="1" dirty="0" smtClean="0">
                <a:latin typeface="Calibri" pitchFamily="34" charset="0"/>
              </a:rPr>
              <a:t>UNFPA for supporting parts of the analysis </a:t>
            </a:r>
          </a:p>
          <a:p>
            <a:r>
              <a:rPr lang="en-GB" sz="2800" i="1" dirty="0" smtClean="0">
                <a:latin typeface="Calibri" pitchFamily="34" charset="0"/>
              </a:rPr>
              <a:t>Countdown to 2015 &amp; Equity Working Group members </a:t>
            </a:r>
          </a:p>
          <a:p>
            <a:endParaRPr lang="en-GB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500063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0" y="928670"/>
          <a:ext cx="9132887" cy="5786478"/>
        </p:xfrm>
        <a:graphic>
          <a:graphicData uri="http://schemas.openxmlformats.org/presentationml/2006/ole">
            <p:oleObj spid="_x0000_s65538" name="Acrobat Document" r:id="rId3" imgW="8020050" imgH="5667375" progId="AcroExch.Document.7">
              <p:link updateAutomatic="1"/>
            </p:oleObj>
          </a:graphicData>
        </a:graphic>
      </p:graphicFrame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3000364" y="142852"/>
            <a:ext cx="4071966" cy="10001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power of  communication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403669" y="5715016"/>
            <a:ext cx="224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62865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 flipH="1">
            <a:off x="8643934" y="6286520"/>
            <a:ext cx="21434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7358082" y="0"/>
          <a:ext cx="1785950" cy="1785950"/>
        </p:xfrm>
        <a:graphic>
          <a:graphicData uri="http://schemas.openxmlformats.org/presentationml/2006/ole">
            <p:oleObj spid="_x0000_s65539" name="Acrobat Document" r:id="rId4" imgW="3371850" imgH="3371850" progId="AcroExch.Document.7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pPr>
              <a:defRPr/>
            </a:pPr>
            <a:fld id="{B5BDC497-89DA-489B-ADCB-81EB18D6FAE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55131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14884"/>
            <a:ext cx="29003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llness_Post-op_KateriniStoreng_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0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2286048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4572008"/>
            <a:ext cx="8858280" cy="2116881"/>
            <a:chOff x="0" y="4572008"/>
            <a:chExt cx="8858280" cy="2116881"/>
          </a:xfrm>
        </p:grpSpPr>
        <p:sp>
          <p:nvSpPr>
            <p:cNvPr id="7174" name="TextBox 17"/>
            <p:cNvSpPr txBox="1">
              <a:spLocks noChangeArrowheads="1"/>
            </p:cNvSpPr>
            <p:nvPr/>
          </p:nvSpPr>
          <p:spPr bwMode="auto">
            <a:xfrm>
              <a:off x="0" y="5857892"/>
              <a:ext cx="671514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% of deliveries by caesarean section: Burkina </a:t>
              </a:r>
              <a:r>
                <a:rPr lang="en-GB" sz="2400" b="1" dirty="0" smtClean="0"/>
                <a:t>Faso 2003</a:t>
              </a:r>
              <a:endParaRPr lang="en-GB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860" y="4929199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&lt;0.8%  08-1.5%  &gt;1.5%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43570" y="4572008"/>
              <a:ext cx="321471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 flipH="1" flipV="1">
              <a:off x="2714612" y="5357826"/>
              <a:ext cx="214314" cy="2857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flipH="1" flipV="1">
              <a:off x="3571868" y="5357826"/>
              <a:ext cx="214314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 flipH="1" flipV="1">
              <a:off x="4500562" y="5357826"/>
              <a:ext cx="214314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pPr>
              <a:defRPr/>
            </a:pPr>
            <a:fld id="{2224E3B6-9E4B-4838-8994-A3A5B0C6E8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643307" y="0"/>
            <a:ext cx="5500694" cy="928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Capturing geographical inequities in coverage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1071546"/>
            <a:ext cx="690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Mean coverage index* for rural &amp; urban areas 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34581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Based on 8 maternal &amp; child health services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500694" y="6357958"/>
            <a:ext cx="74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Rural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635795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Urban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215074" y="6429396"/>
            <a:ext cx="785818" cy="21431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24912" y="6381750"/>
            <a:ext cx="419088" cy="476250"/>
          </a:xfrm>
        </p:spPr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71422"/>
            <a:ext cx="6143636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800000"/>
                </a:solidFill>
                <a:latin typeface="+mn-lt"/>
              </a:rPr>
              <a:t>Mean coverage index* &amp; coverage gap across administrative regions</a:t>
            </a:r>
            <a:endParaRPr lang="en-GB" sz="2800" b="1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857356" y="1071546"/>
          <a:ext cx="52864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6417254"/>
            <a:ext cx="821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Based on 8 maternal &amp; child health services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pPr>
              <a:defRPr/>
            </a:pPr>
            <a:fld id="{1DD403AA-0003-4406-A0AC-E6C52906BF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500034" y="1214422"/>
          <a:ext cx="835824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571875" y="142875"/>
            <a:ext cx="5286375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Geographical inequities by types of service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500694" y="6357958"/>
            <a:ext cx="74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Rural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635795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Urban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215074" y="6429396"/>
            <a:ext cx="785818" cy="21431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4282" y="6215082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Midwives, nurses, doctors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815414" y="6381750"/>
            <a:ext cx="328586" cy="476250"/>
          </a:xfrm>
        </p:spPr>
        <p:txBody>
          <a:bodyPr/>
          <a:lstStyle/>
          <a:p>
            <a:pPr>
              <a:defRPr/>
            </a:pPr>
            <a:fld id="{1DD403AA-0003-4406-A0AC-E6C52906BF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2643174" y="0"/>
            <a:ext cx="6357937" cy="92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b="1" dirty="0" smtClean="0">
                <a:solidFill>
                  <a:srgbClr val="800000"/>
                </a:solidFill>
              </a:rPr>
              <a:t>Tracking progress over space &amp; time: deliveries with skilled attendants*,Ethiopia</a:t>
            </a:r>
            <a:endParaRPr lang="en-GB" b="1" dirty="0" smtClean="0">
              <a:solidFill>
                <a:srgbClr val="80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785813"/>
            <a:ext cx="642937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357298"/>
            <a:ext cx="2415543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5143500" y="1285875"/>
            <a:ext cx="112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800000"/>
                </a:solidFill>
              </a:rPr>
              <a:t>National</a:t>
            </a:r>
          </a:p>
        </p:txBody>
      </p:sp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4929190" y="3000372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8143900" y="3000372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2005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2786058"/>
            <a:ext cx="9144000" cy="4071942"/>
            <a:chOff x="0" y="2786058"/>
            <a:chExt cx="9144000" cy="4071942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2786058"/>
              <a:ext cx="4705350" cy="2513017"/>
              <a:chOff x="0" y="2786058"/>
              <a:chExt cx="4705350" cy="2513017"/>
            </a:xfrm>
          </p:grpSpPr>
          <p:pic>
            <p:nvPicPr>
              <p:cNvPr id="13317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214688"/>
                <a:ext cx="4705350" cy="1884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0" name="TextBox 11"/>
              <p:cNvSpPr txBox="1">
                <a:spLocks noChangeArrowheads="1"/>
              </p:cNvSpPr>
              <p:nvPr/>
            </p:nvSpPr>
            <p:spPr bwMode="auto">
              <a:xfrm>
                <a:off x="500034" y="2786058"/>
                <a:ext cx="307183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 smtClean="0">
                    <a:solidFill>
                      <a:srgbClr val="800000"/>
                    </a:solidFill>
                  </a:rPr>
                  <a:t>For urban population within regions</a:t>
                </a:r>
                <a:endParaRPr lang="en-GB" sz="20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3322" name="TextBox 13"/>
              <p:cNvSpPr txBox="1">
                <a:spLocks noChangeArrowheads="1"/>
              </p:cNvSpPr>
              <p:nvPr/>
            </p:nvSpPr>
            <p:spPr bwMode="auto">
              <a:xfrm>
                <a:off x="1285875" y="4857750"/>
                <a:ext cx="69691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2000</a:t>
                </a:r>
              </a:p>
            </p:txBody>
          </p:sp>
          <p:sp>
            <p:nvSpPr>
              <p:cNvPr id="13326" name="TextBox 17"/>
              <p:cNvSpPr txBox="1">
                <a:spLocks noChangeArrowheads="1"/>
              </p:cNvSpPr>
              <p:nvPr/>
            </p:nvSpPr>
            <p:spPr bwMode="auto">
              <a:xfrm>
                <a:off x="3286125" y="4929188"/>
                <a:ext cx="69691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2005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905250" y="4071942"/>
              <a:ext cx="5238750" cy="2786058"/>
              <a:chOff x="3905250" y="4071942"/>
              <a:chExt cx="5238750" cy="278605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905250" y="4071942"/>
                <a:ext cx="5238750" cy="2587621"/>
                <a:chOff x="3905250" y="4071942"/>
                <a:chExt cx="5238750" cy="2587621"/>
              </a:xfrm>
            </p:grpSpPr>
            <p:pic>
              <p:nvPicPr>
                <p:cNvPr id="13316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905250" y="4572000"/>
                  <a:ext cx="5238750" cy="2087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21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000628" y="4071942"/>
                  <a:ext cx="3071834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2000" dirty="0" smtClean="0">
                      <a:solidFill>
                        <a:srgbClr val="800000"/>
                      </a:solidFill>
                    </a:rPr>
                    <a:t>For rural population within regions</a:t>
                  </a:r>
                  <a:endParaRPr lang="en-GB" sz="2000" dirty="0">
                    <a:solidFill>
                      <a:srgbClr val="800000"/>
                    </a:solidFill>
                  </a:endParaRPr>
                </a:p>
              </p:txBody>
            </p:sp>
          </p:grpSp>
          <p:sp>
            <p:nvSpPr>
              <p:cNvPr id="13324" name="TextBox 15"/>
              <p:cNvSpPr txBox="1">
                <a:spLocks noChangeArrowheads="1"/>
              </p:cNvSpPr>
              <p:nvPr/>
            </p:nvSpPr>
            <p:spPr bwMode="auto">
              <a:xfrm>
                <a:off x="5072063" y="6488113"/>
                <a:ext cx="696912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2000</a:t>
                </a:r>
              </a:p>
            </p:txBody>
          </p:sp>
          <p:sp>
            <p:nvSpPr>
              <p:cNvPr id="13327" name="TextBox 18"/>
              <p:cNvSpPr txBox="1">
                <a:spLocks noChangeArrowheads="1"/>
              </p:cNvSpPr>
              <p:nvPr/>
            </p:nvSpPr>
            <p:spPr bwMode="auto">
              <a:xfrm>
                <a:off x="8001000" y="6488113"/>
                <a:ext cx="69691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2005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285860"/>
            <a:ext cx="23574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058275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% deliveries with skilled attendants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6215082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Midwives, nurses, doctors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301038" cy="1928826"/>
          </a:xfrm>
        </p:spPr>
        <p:txBody>
          <a:bodyPr/>
          <a:lstStyle/>
          <a:p>
            <a:r>
              <a:rPr lang="en-GB" b="1" dirty="0" smtClean="0">
                <a:solidFill>
                  <a:srgbClr val="800000"/>
                </a:solidFill>
              </a:rPr>
              <a:t>What are the reasons for geographical inequities?</a:t>
            </a:r>
            <a:endParaRPr lang="en-GB" b="1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15414" y="6381750"/>
            <a:ext cx="328586" cy="476250"/>
          </a:xfrm>
        </p:spPr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429684" cy="1000132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Proportion of households in region in poorest category &amp; mean coverage index: Ethiopia 2005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8573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857488" y="0"/>
            <a:ext cx="6286512" cy="642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Inter-relationship with poverty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43042" y="4071942"/>
            <a:ext cx="6715172" cy="71438"/>
          </a:xfrm>
          <a:prstGeom prst="line">
            <a:avLst/>
          </a:prstGeom>
          <a:ln w="25400">
            <a:solidFill>
              <a:srgbClr val="FF0000">
                <a:alpha val="7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488" y="628652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National % households poorest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857356" y="6500834"/>
            <a:ext cx="1000132" cy="0"/>
          </a:xfrm>
          <a:prstGeom prst="line">
            <a:avLst/>
          </a:prstGeom>
          <a:ln w="25400">
            <a:solidFill>
              <a:srgbClr val="FF0000">
                <a:alpha val="7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886852" y="6381750"/>
            <a:ext cx="257148" cy="476250"/>
          </a:xfrm>
        </p:spPr>
        <p:txBody>
          <a:bodyPr/>
          <a:lstStyle/>
          <a:p>
            <a:pPr>
              <a:defRPr/>
            </a:pPr>
            <a:fld id="{A94C6589-8352-4F96-BA32-44EE2501C36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499</Words>
  <Application>Microsoft Office PowerPoint</Application>
  <PresentationFormat>On-screen Show (4:3)</PresentationFormat>
  <Paragraphs>110</Paragraphs>
  <Slides>19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C:\Documents and Settings\ogy111.UOA\Desktop\Local Settings\Temporary Internet Files\Content.Outlook\0F7ZPEYC\csection.pdf</vt:lpstr>
      <vt:lpstr>Acrobat Document</vt:lpstr>
      <vt:lpstr>Slide 1</vt:lpstr>
      <vt:lpstr>Slide 2</vt:lpstr>
      <vt:lpstr>Slide 3</vt:lpstr>
      <vt:lpstr>Slide 4</vt:lpstr>
      <vt:lpstr>Mean coverage index* &amp; coverage gap across administrative regions</vt:lpstr>
      <vt:lpstr>Slide 6</vt:lpstr>
      <vt:lpstr>Tracking progress over space &amp; time: deliveries with skilled attendants*,Ethiopia</vt:lpstr>
      <vt:lpstr>What are the reasons for geographical inequities?</vt:lpstr>
      <vt:lpstr>Proportion of households in region in poorest category &amp; mean coverage index: Ethiopia 2005</vt:lpstr>
      <vt:lpstr>Financial barriers</vt:lpstr>
      <vt:lpstr>Slide 11</vt:lpstr>
      <vt:lpstr>Slide 12</vt:lpstr>
      <vt:lpstr>What are the implications of geographical inequities? </vt:lpstr>
      <vt:lpstr>Dipping-in-and-out of the health system: Nepal 2006</vt:lpstr>
      <vt:lpstr>Policy implications</vt:lpstr>
      <vt:lpstr>Programme implications</vt:lpstr>
      <vt:lpstr>Data &amp; research implications</vt:lpstr>
      <vt:lpstr>The Geography of Coverage:  key messages</vt:lpstr>
      <vt:lpstr>Acknowledgements</vt:lpstr>
    </vt:vector>
  </TitlesOfParts>
  <Company>World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 Aspects of the Countdown Conference 2008</dc:title>
  <dc:creator>unterlerchnerp</dc:creator>
  <cp:lastModifiedBy>ogy111</cp:lastModifiedBy>
  <cp:revision>372</cp:revision>
  <dcterms:created xsi:type="dcterms:W3CDTF">2008-01-10T17:37:13Z</dcterms:created>
  <dcterms:modified xsi:type="dcterms:W3CDTF">2010-06-07T16:24:01Z</dcterms:modified>
</cp:coreProperties>
</file>