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0" r:id="rId2"/>
    <p:sldId id="306" r:id="rId3"/>
    <p:sldId id="373" r:id="rId4"/>
    <p:sldId id="374" r:id="rId5"/>
    <p:sldId id="376" r:id="rId6"/>
    <p:sldId id="378" r:id="rId7"/>
    <p:sldId id="379" r:id="rId8"/>
    <p:sldId id="380" r:id="rId9"/>
    <p:sldId id="381" r:id="rId10"/>
    <p:sldId id="311" r:id="rId11"/>
    <p:sldId id="394" r:id="rId12"/>
    <p:sldId id="384" r:id="rId13"/>
    <p:sldId id="396" r:id="rId14"/>
    <p:sldId id="385" r:id="rId15"/>
    <p:sldId id="356" r:id="rId16"/>
    <p:sldId id="395" r:id="rId17"/>
    <p:sldId id="386" r:id="rId18"/>
    <p:sldId id="387" r:id="rId19"/>
    <p:sldId id="358" r:id="rId20"/>
    <p:sldId id="359" r:id="rId21"/>
    <p:sldId id="355" r:id="rId22"/>
    <p:sldId id="389" r:id="rId23"/>
    <p:sldId id="388" r:id="rId24"/>
    <p:sldId id="390" r:id="rId25"/>
    <p:sldId id="391" r:id="rId26"/>
    <p:sldId id="392" r:id="rId27"/>
    <p:sldId id="393" r:id="rId28"/>
    <p:sldId id="397" r:id="rId29"/>
    <p:sldId id="30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FF"/>
    <a:srgbClr val="FF0000"/>
    <a:srgbClr val="0000CC"/>
    <a:srgbClr val="0066FF"/>
    <a:srgbClr val="0099FF"/>
    <a:srgbClr val="66CCFF"/>
    <a:srgbClr val="800000"/>
    <a:srgbClr val="F6DEDE"/>
    <a:srgbClr val="F4D8D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8" d="100"/>
          <a:sy n="88" d="100"/>
        </p:scale>
        <p:origin x="-4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8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65566804149491"/>
          <c:y val="4.9797649374710748E-2"/>
          <c:w val="0.72510623672041064"/>
          <c:h val="0.76110902037980943"/>
        </c:manualLayout>
      </c:layout>
      <c:barChart>
        <c:barDir val="col"/>
        <c:grouping val="clustered"/>
        <c:ser>
          <c:idx val="0"/>
          <c:order val="0"/>
          <c:tx>
            <c:strRef>
              <c:f>Sheet1!$B$1</c:f>
              <c:strCache>
                <c:ptCount val="1"/>
                <c:pt idx="0">
                  <c:v>Column1</c:v>
                </c:pt>
              </c:strCache>
            </c:strRef>
          </c:tx>
          <c:spPr>
            <a:solidFill>
              <a:srgbClr val="C00000"/>
            </a:solidFill>
            <a:scene3d>
              <a:camera prst="orthographicFront"/>
              <a:lightRig rig="threePt" dir="t"/>
            </a:scene3d>
            <a:sp3d>
              <a:bevelT/>
            </a:sp3d>
          </c:spPr>
          <c:cat>
            <c:strRef>
              <c:f>Sheet1!$A$2:$A$3</c:f>
              <c:strCache>
                <c:ptCount val="2"/>
                <c:pt idx="0">
                  <c:v>Early initiation of breastfeeding </c:v>
                </c:pt>
                <c:pt idx="1">
                  <c:v>Exclusive breastfeeding </c:v>
                </c:pt>
              </c:strCache>
            </c:strRef>
          </c:cat>
          <c:val>
            <c:numRef>
              <c:f>Sheet1!$B$2:$B$3</c:f>
              <c:numCache>
                <c:formatCode>General</c:formatCode>
                <c:ptCount val="2"/>
                <c:pt idx="0">
                  <c:v>48</c:v>
                </c:pt>
                <c:pt idx="1">
                  <c:v>34</c:v>
                </c:pt>
              </c:numCache>
            </c:numRef>
          </c:val>
        </c:ser>
        <c:axId val="87623552"/>
        <c:axId val="87625088"/>
      </c:barChart>
      <c:catAx>
        <c:axId val="87623552"/>
        <c:scaling>
          <c:orientation val="minMax"/>
        </c:scaling>
        <c:axPos val="b"/>
        <c:majorTickMark val="none"/>
        <c:tickLblPos val="nextTo"/>
        <c:txPr>
          <a:bodyPr/>
          <a:lstStyle/>
          <a:p>
            <a:pPr>
              <a:defRPr sz="1600"/>
            </a:pPr>
            <a:endParaRPr lang="en-US"/>
          </a:p>
        </c:txPr>
        <c:crossAx val="87625088"/>
        <c:crosses val="autoZero"/>
        <c:auto val="1"/>
        <c:lblAlgn val="ctr"/>
        <c:lblOffset val="100"/>
      </c:catAx>
      <c:valAx>
        <c:axId val="87625088"/>
        <c:scaling>
          <c:orientation val="minMax"/>
          <c:max val="100"/>
        </c:scaling>
        <c:axPos val="l"/>
        <c:numFmt formatCode="General" sourceLinked="1"/>
        <c:majorTickMark val="none"/>
        <c:tickLblPos val="nextTo"/>
        <c:txPr>
          <a:bodyPr/>
          <a:lstStyle/>
          <a:p>
            <a:pPr>
              <a:defRPr sz="1400"/>
            </a:pPr>
            <a:endParaRPr lang="en-US"/>
          </a:p>
        </c:txPr>
        <c:crossAx val="87623552"/>
        <c:crosses val="autoZero"/>
        <c:crossBetween val="between"/>
      </c:valAx>
    </c:plotArea>
    <c:plotVisOnly val="1"/>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4993559832798674E-2"/>
          <c:y val="0.10820706533304959"/>
          <c:w val="0.79266464955769422"/>
          <c:h val="0.57131872029509823"/>
        </c:manualLayout>
      </c:layout>
      <c:barChart>
        <c:barDir val="col"/>
        <c:grouping val="clustered"/>
        <c:ser>
          <c:idx val="0"/>
          <c:order val="0"/>
          <c:tx>
            <c:strRef>
              <c:f>Sheet1!$B$1</c:f>
              <c:strCache>
                <c:ptCount val="1"/>
                <c:pt idx="0">
                  <c:v>Earliest survey</c:v>
                </c:pt>
              </c:strCache>
            </c:strRef>
          </c:tx>
          <c:spPr>
            <a:solidFill>
              <a:schemeClr val="accent1"/>
            </a:solidFill>
            <a:scene3d>
              <a:camera prst="orthographicFront"/>
              <a:lightRig rig="threePt" dir="t"/>
            </a:scene3d>
            <a:sp3d>
              <a:bevelT/>
            </a:sp3d>
          </c:spPr>
          <c:cat>
            <c:strRef>
              <c:f>Sheet1!$A$2:$A$26</c:f>
              <c:strCache>
                <c:ptCount val="25"/>
                <c:pt idx="0">
                  <c:v>Côte d'Ivoire: 2000, 2006</c:v>
                </c:pt>
                <c:pt idx="1">
                  <c:v>Nigeria: 2003, 2008</c:v>
                </c:pt>
                <c:pt idx="2">
                  <c:v>Congo, DR: 2001, 2007</c:v>
                </c:pt>
                <c:pt idx="3">
                  <c:v>Niger: 2000, 2006</c:v>
                </c:pt>
                <c:pt idx="4">
                  <c:v>Burundi: 2000, 2005</c:v>
                </c:pt>
                <c:pt idx="5">
                  <c:v>Burkina Faso: 2003, 2006</c:v>
                </c:pt>
                <c:pt idx="6">
                  <c:v>Uganda: 2000-01, 2006</c:v>
                </c:pt>
                <c:pt idx="7">
                  <c:v>Cameroon: 2000, 2006</c:v>
                </c:pt>
                <c:pt idx="8">
                  <c:v>CAR: 2000, 2005-06 </c:v>
                </c:pt>
                <c:pt idx="9">
                  <c:v>Benin: 2001-02, 2006</c:v>
                </c:pt>
                <c:pt idx="10">
                  <c:v>Mozambique: 2007, 2008</c:v>
                </c:pt>
                <c:pt idx="11">
                  <c:v>Malawi: 2000, 2006</c:v>
                </c:pt>
                <c:pt idx="12">
                  <c:v>Tanzania, UR of: 1999, 2007-08</c:v>
                </c:pt>
                <c:pt idx="13">
                  <c:v>Sierra Leone: 2000, 2008</c:v>
                </c:pt>
                <c:pt idx="14">
                  <c:v>Ghana: 2003, 2008</c:v>
                </c:pt>
                <c:pt idx="15">
                  <c:v>Senegal: 2000, 2008-09</c:v>
                </c:pt>
                <c:pt idx="16">
                  <c:v>Ethiopia: 2005, 2007</c:v>
                </c:pt>
                <c:pt idx="17">
                  <c:v>Togo: 2000, 2006</c:v>
                </c:pt>
                <c:pt idx="18">
                  <c:v>Guinea-Bissau: 2000, 2006</c:v>
                </c:pt>
                <c:pt idx="19">
                  <c:v>Lao PDR: 2000, 2006</c:v>
                </c:pt>
                <c:pt idx="20">
                  <c:v>Zambia: 1999, 2008</c:v>
                </c:pt>
                <c:pt idx="21">
                  <c:v>Madagascar: 2000, 2008-09</c:v>
                </c:pt>
                <c:pt idx="22">
                  <c:v>Kenya: 2000, 2008-09</c:v>
                </c:pt>
                <c:pt idx="23">
                  <c:v>Gambia: 2000, 2005-06</c:v>
                </c:pt>
                <c:pt idx="24">
                  <c:v>Rwanda: 2000, 2007-08</c:v>
                </c:pt>
              </c:strCache>
            </c:strRef>
          </c:cat>
          <c:val>
            <c:numRef>
              <c:f>Sheet1!$B$2:$B$26</c:f>
              <c:numCache>
                <c:formatCode>0</c:formatCode>
                <c:ptCount val="25"/>
                <c:pt idx="0">
                  <c:v>1.1000000000000001</c:v>
                </c:pt>
                <c:pt idx="1">
                  <c:v>1.2</c:v>
                </c:pt>
                <c:pt idx="2">
                  <c:v>0.70000000000000062</c:v>
                </c:pt>
                <c:pt idx="3">
                  <c:v>1</c:v>
                </c:pt>
                <c:pt idx="4">
                  <c:v>1.3</c:v>
                </c:pt>
                <c:pt idx="5">
                  <c:v>1.6</c:v>
                </c:pt>
                <c:pt idx="6">
                  <c:v>0.2</c:v>
                </c:pt>
                <c:pt idx="7">
                  <c:v>1.3</c:v>
                </c:pt>
                <c:pt idx="8">
                  <c:v>1.5</c:v>
                </c:pt>
                <c:pt idx="9">
                  <c:v>7.4</c:v>
                </c:pt>
                <c:pt idx="10">
                  <c:v>6.7</c:v>
                </c:pt>
                <c:pt idx="11">
                  <c:v>2.8</c:v>
                </c:pt>
                <c:pt idx="12">
                  <c:v>2.1</c:v>
                </c:pt>
                <c:pt idx="13">
                  <c:v>1.5</c:v>
                </c:pt>
                <c:pt idx="14">
                  <c:v>3.5</c:v>
                </c:pt>
                <c:pt idx="15">
                  <c:v>1.7</c:v>
                </c:pt>
                <c:pt idx="16">
                  <c:v>1.5</c:v>
                </c:pt>
                <c:pt idx="17">
                  <c:v>2</c:v>
                </c:pt>
                <c:pt idx="18">
                  <c:v>7.4</c:v>
                </c:pt>
                <c:pt idx="19">
                  <c:v>17.7</c:v>
                </c:pt>
                <c:pt idx="20">
                  <c:v>1.1000000000000001</c:v>
                </c:pt>
                <c:pt idx="21">
                  <c:v>0.2</c:v>
                </c:pt>
                <c:pt idx="22">
                  <c:v>2.8952603143418392</c:v>
                </c:pt>
                <c:pt idx="23">
                  <c:v>14.7</c:v>
                </c:pt>
                <c:pt idx="24">
                  <c:v>4.3</c:v>
                </c:pt>
              </c:numCache>
            </c:numRef>
          </c:val>
        </c:ser>
        <c:ser>
          <c:idx val="1"/>
          <c:order val="1"/>
          <c:tx>
            <c:strRef>
              <c:f>Sheet1!$C$1</c:f>
              <c:strCache>
                <c:ptCount val="1"/>
                <c:pt idx="0">
                  <c:v>Most recent survey</c:v>
                </c:pt>
              </c:strCache>
            </c:strRef>
          </c:tx>
          <c:spPr>
            <a:scene3d>
              <a:camera prst="orthographicFront"/>
              <a:lightRig rig="threePt" dir="t"/>
            </a:scene3d>
            <a:sp3d>
              <a:bevelT/>
            </a:sp3d>
          </c:spPr>
          <c:cat>
            <c:strRef>
              <c:f>Sheet1!$A$2:$A$26</c:f>
              <c:strCache>
                <c:ptCount val="25"/>
                <c:pt idx="0">
                  <c:v>Côte d'Ivoire: 2000, 2006</c:v>
                </c:pt>
                <c:pt idx="1">
                  <c:v>Nigeria: 2003, 2008</c:v>
                </c:pt>
                <c:pt idx="2">
                  <c:v>Congo, DR: 2001, 2007</c:v>
                </c:pt>
                <c:pt idx="3">
                  <c:v>Niger: 2000, 2006</c:v>
                </c:pt>
                <c:pt idx="4">
                  <c:v>Burundi: 2000, 2005</c:v>
                </c:pt>
                <c:pt idx="5">
                  <c:v>Burkina Faso: 2003, 2006</c:v>
                </c:pt>
                <c:pt idx="6">
                  <c:v>Uganda: 2000-01, 2006</c:v>
                </c:pt>
                <c:pt idx="7">
                  <c:v>Cameroon: 2000, 2006</c:v>
                </c:pt>
                <c:pt idx="8">
                  <c:v>CAR: 2000, 2005-06 </c:v>
                </c:pt>
                <c:pt idx="9">
                  <c:v>Benin: 2001-02, 2006</c:v>
                </c:pt>
                <c:pt idx="10">
                  <c:v>Mozambique: 2007, 2008</c:v>
                </c:pt>
                <c:pt idx="11">
                  <c:v>Malawi: 2000, 2006</c:v>
                </c:pt>
                <c:pt idx="12">
                  <c:v>Tanzania, UR of: 1999, 2007-08</c:v>
                </c:pt>
                <c:pt idx="13">
                  <c:v>Sierra Leone: 2000, 2008</c:v>
                </c:pt>
                <c:pt idx="14">
                  <c:v>Ghana: 2003, 2008</c:v>
                </c:pt>
                <c:pt idx="15">
                  <c:v>Senegal: 2000, 2008-09</c:v>
                </c:pt>
                <c:pt idx="16">
                  <c:v>Ethiopia: 2005, 2007</c:v>
                </c:pt>
                <c:pt idx="17">
                  <c:v>Togo: 2000, 2006</c:v>
                </c:pt>
                <c:pt idx="18">
                  <c:v>Guinea-Bissau: 2000, 2006</c:v>
                </c:pt>
                <c:pt idx="19">
                  <c:v>Lao PDR: 2000, 2006</c:v>
                </c:pt>
                <c:pt idx="20">
                  <c:v>Zambia: 1999, 2008</c:v>
                </c:pt>
                <c:pt idx="21">
                  <c:v>Madagascar: 2000, 2008-09</c:v>
                </c:pt>
                <c:pt idx="22">
                  <c:v>Kenya: 2000, 2008-09</c:v>
                </c:pt>
                <c:pt idx="23">
                  <c:v>Gambia: 2000, 2005-06</c:v>
                </c:pt>
                <c:pt idx="24">
                  <c:v>Rwanda: 2000, 2007-08</c:v>
                </c:pt>
              </c:strCache>
            </c:strRef>
          </c:cat>
          <c:val>
            <c:numRef>
              <c:f>Sheet1!$C$2:$C$26</c:f>
              <c:numCache>
                <c:formatCode>0</c:formatCode>
                <c:ptCount val="25"/>
                <c:pt idx="0">
                  <c:v>3</c:v>
                </c:pt>
                <c:pt idx="1">
                  <c:v>5.5</c:v>
                </c:pt>
                <c:pt idx="2">
                  <c:v>5.8</c:v>
                </c:pt>
                <c:pt idx="3">
                  <c:v>7.4</c:v>
                </c:pt>
                <c:pt idx="4">
                  <c:v>8.3000000000000007</c:v>
                </c:pt>
                <c:pt idx="5">
                  <c:v>9.6</c:v>
                </c:pt>
                <c:pt idx="6">
                  <c:v>9.7000000000000011</c:v>
                </c:pt>
                <c:pt idx="7">
                  <c:v>13.1</c:v>
                </c:pt>
                <c:pt idx="8">
                  <c:v>15.1</c:v>
                </c:pt>
                <c:pt idx="9">
                  <c:v>20.100000000000001</c:v>
                </c:pt>
                <c:pt idx="10">
                  <c:v>22.8</c:v>
                </c:pt>
                <c:pt idx="11">
                  <c:v>24.7</c:v>
                </c:pt>
                <c:pt idx="12">
                  <c:v>25.7</c:v>
                </c:pt>
                <c:pt idx="13">
                  <c:v>25.8</c:v>
                </c:pt>
                <c:pt idx="14">
                  <c:v>28.2</c:v>
                </c:pt>
                <c:pt idx="15">
                  <c:v>29.2</c:v>
                </c:pt>
                <c:pt idx="16">
                  <c:v>33.1</c:v>
                </c:pt>
                <c:pt idx="17">
                  <c:v>38.4</c:v>
                </c:pt>
                <c:pt idx="18">
                  <c:v>39</c:v>
                </c:pt>
                <c:pt idx="19">
                  <c:v>40.5</c:v>
                </c:pt>
                <c:pt idx="20">
                  <c:v>41.1</c:v>
                </c:pt>
                <c:pt idx="21">
                  <c:v>45.8</c:v>
                </c:pt>
                <c:pt idx="22">
                  <c:v>46.1</c:v>
                </c:pt>
                <c:pt idx="23">
                  <c:v>49</c:v>
                </c:pt>
                <c:pt idx="24">
                  <c:v>55.7</c:v>
                </c:pt>
              </c:numCache>
            </c:numRef>
          </c:val>
        </c:ser>
        <c:gapWidth val="40"/>
        <c:overlap val="20"/>
        <c:axId val="87865600"/>
        <c:axId val="87875584"/>
      </c:barChart>
      <c:catAx>
        <c:axId val="87865600"/>
        <c:scaling>
          <c:orientation val="minMax"/>
        </c:scaling>
        <c:axPos val="b"/>
        <c:numFmt formatCode="General" sourceLinked="1"/>
        <c:majorTickMark val="none"/>
        <c:tickLblPos val="low"/>
        <c:txPr>
          <a:bodyPr/>
          <a:lstStyle/>
          <a:p>
            <a:pPr>
              <a:defRPr sz="1100"/>
            </a:pPr>
            <a:endParaRPr lang="en-US"/>
          </a:p>
        </c:txPr>
        <c:crossAx val="87875584"/>
        <c:crosses val="autoZero"/>
        <c:auto val="1"/>
        <c:lblAlgn val="ctr"/>
        <c:lblOffset val="100"/>
      </c:catAx>
      <c:valAx>
        <c:axId val="87875584"/>
        <c:scaling>
          <c:orientation val="minMax"/>
          <c:max val="100"/>
        </c:scaling>
        <c:axPos val="l"/>
        <c:majorGridlines>
          <c:spPr>
            <a:ln>
              <a:solidFill>
                <a:schemeClr val="bg1"/>
              </a:solidFill>
            </a:ln>
          </c:spPr>
        </c:majorGridlines>
        <c:numFmt formatCode="0" sourceLinked="1"/>
        <c:majorTickMark val="none"/>
        <c:tickLblPos val="nextTo"/>
        <c:txPr>
          <a:bodyPr/>
          <a:lstStyle/>
          <a:p>
            <a:pPr>
              <a:defRPr sz="1400" baseline="0"/>
            </a:pPr>
            <a:endParaRPr lang="en-US"/>
          </a:p>
        </c:txPr>
        <c:crossAx val="87865600"/>
        <c:crosses val="autoZero"/>
        <c:crossBetween val="between"/>
        <c:majorUnit val="20"/>
      </c:valAx>
      <c:spPr>
        <a:noFill/>
        <a:ln>
          <a:noFill/>
        </a:ln>
      </c:spPr>
    </c:plotArea>
    <c:legend>
      <c:legendPos val="l"/>
      <c:layout>
        <c:manualLayout>
          <c:xMode val="edge"/>
          <c:yMode val="edge"/>
          <c:x val="0.23931623931623999"/>
          <c:y val="0.33390000729075708"/>
          <c:w val="0.23706911636045494"/>
          <c:h val="0.12849628171478591"/>
        </c:manualLayout>
      </c:layout>
      <c:overlay val="1"/>
    </c:legend>
    <c:plotVisOnly val="1"/>
  </c:chart>
  <c:txPr>
    <a:bodyPr/>
    <a:lstStyle/>
    <a:p>
      <a:pPr>
        <a:defRPr sz="18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4976596675415574"/>
          <c:y val="2.5114155251141548E-2"/>
          <c:w val="0.71286920384952202"/>
          <c:h val="0.81132833567036999"/>
        </c:manualLayout>
      </c:layout>
      <c:barChart>
        <c:barDir val="bar"/>
        <c:grouping val="stacked"/>
        <c:ser>
          <c:idx val="0"/>
          <c:order val="0"/>
          <c:tx>
            <c:strRef>
              <c:f>'All data'!$B$1</c:f>
              <c:strCache>
                <c:ptCount val="1"/>
                <c:pt idx="0">
                  <c:v>ACT</c:v>
                </c:pt>
              </c:strCache>
            </c:strRef>
          </c:tx>
          <c:spPr>
            <a:solidFill>
              <a:srgbClr val="00B050"/>
            </a:solidFill>
          </c:spPr>
          <c:cat>
            <c:strRef>
              <c:f>'All data'!$A$2:$A$39</c:f>
              <c:strCache>
                <c:ptCount val="38"/>
                <c:pt idx="0">
                  <c:v>Swaziland (2006-07)</c:v>
                </c:pt>
                <c:pt idx="1">
                  <c:v>Zimbabwe (2005-06)</c:v>
                </c:pt>
                <c:pt idx="2">
                  <c:v>Rwanda (2007-08)</c:v>
                </c:pt>
                <c:pt idx="3">
                  <c:v>Madagascar (2008-09)</c:v>
                </c:pt>
                <c:pt idx="4">
                  <c:v>Sao Tome/Principe (2008-09)</c:v>
                </c:pt>
                <c:pt idx="5">
                  <c:v>Somalia (2006)</c:v>
                </c:pt>
                <c:pt idx="6">
                  <c:v>Senegal (2008-09)</c:v>
                </c:pt>
                <c:pt idx="7">
                  <c:v>Djibouti (2006)</c:v>
                </c:pt>
                <c:pt idx="8">
                  <c:v>Ethiopia (2007)</c:v>
                </c:pt>
                <c:pt idx="9">
                  <c:v>Namibia (2006-07)</c:v>
                </c:pt>
                <c:pt idx="10">
                  <c:v>Madagascar (2008-09)</c:v>
                </c:pt>
                <c:pt idx="11">
                  <c:v>Mauritania (2007)</c:v>
                </c:pt>
                <c:pt idx="12">
                  <c:v>Kenya (2008-09)</c:v>
                </c:pt>
                <c:pt idx="13">
                  <c:v>Malawi (2006)</c:v>
                </c:pt>
                <c:pt idx="14">
                  <c:v>Angola (2006-07)</c:v>
                </c:pt>
                <c:pt idx="15">
                  <c:v>Burundi (2005)</c:v>
                </c:pt>
                <c:pt idx="16">
                  <c:v>Congo, DR (2007)</c:v>
                </c:pt>
                <c:pt idx="17">
                  <c:v>Sierra Leone (2008)</c:v>
                </c:pt>
                <c:pt idx="18">
                  <c:v>Mali (2006)</c:v>
                </c:pt>
                <c:pt idx="19">
                  <c:v>Niger (2006)</c:v>
                </c:pt>
                <c:pt idx="20">
                  <c:v>Nigeria (2008)</c:v>
                </c:pt>
                <c:pt idx="21">
                  <c:v>Cote d'Ivoire (2006)</c:v>
                </c:pt>
                <c:pt idx="22">
                  <c:v>Mozambique (2008)</c:v>
                </c:pt>
                <c:pt idx="23">
                  <c:v>Ghana (2008)</c:v>
                </c:pt>
                <c:pt idx="24">
                  <c:v>Zambia (2008)</c:v>
                </c:pt>
                <c:pt idx="25">
                  <c:v>Guinea (2005)</c:v>
                </c:pt>
                <c:pt idx="26">
                  <c:v>Guinea-Bissau (2006)</c:v>
                </c:pt>
                <c:pt idx="27">
                  <c:v>Burkina Faso (2006)</c:v>
                </c:pt>
                <c:pt idx="28">
                  <c:v>Congo (2005)</c:v>
                </c:pt>
                <c:pt idx="29">
                  <c:v>Togo (2006)</c:v>
                </c:pt>
                <c:pt idx="30">
                  <c:v>Benin (2006)</c:v>
                </c:pt>
                <c:pt idx="31">
                  <c:v>Sudan (2006)</c:v>
                </c:pt>
                <c:pt idx="32">
                  <c:v>CAR (2006)</c:v>
                </c:pt>
                <c:pt idx="33">
                  <c:v>Tanzania (2007-08)</c:v>
                </c:pt>
                <c:pt idx="34">
                  <c:v>Cameroon (2006)</c:v>
                </c:pt>
                <c:pt idx="35">
                  <c:v>Uganda (2006)</c:v>
                </c:pt>
                <c:pt idx="36">
                  <c:v>Gambia (2006)</c:v>
                </c:pt>
                <c:pt idx="37">
                  <c:v>Liberia (2009)</c:v>
                </c:pt>
              </c:strCache>
            </c:strRef>
          </c:cat>
          <c:val>
            <c:numRef>
              <c:f>'All data'!$B$2:$B$39</c:f>
              <c:numCache>
                <c:formatCode>0</c:formatCode>
                <c:ptCount val="38"/>
                <c:pt idx="0">
                  <c:v>0</c:v>
                </c:pt>
                <c:pt idx="1">
                  <c:v>0</c:v>
                </c:pt>
                <c:pt idx="2">
                  <c:v>0.2</c:v>
                </c:pt>
                <c:pt idx="3">
                  <c:v>0</c:v>
                </c:pt>
                <c:pt idx="4">
                  <c:v>0</c:v>
                </c:pt>
                <c:pt idx="5">
                  <c:v>0.8</c:v>
                </c:pt>
                <c:pt idx="6">
                  <c:v>4.0999999999999996</c:v>
                </c:pt>
                <c:pt idx="7">
                  <c:v>0</c:v>
                </c:pt>
                <c:pt idx="8">
                  <c:v>0</c:v>
                </c:pt>
                <c:pt idx="9">
                  <c:v>2.4</c:v>
                </c:pt>
                <c:pt idx="10">
                  <c:v>0</c:v>
                </c:pt>
                <c:pt idx="11">
                  <c:v>1.1000000000000001</c:v>
                </c:pt>
                <c:pt idx="12">
                  <c:v>0</c:v>
                </c:pt>
                <c:pt idx="13">
                  <c:v>0.2</c:v>
                </c:pt>
                <c:pt idx="14">
                  <c:v>1.6</c:v>
                </c:pt>
                <c:pt idx="15">
                  <c:v>3.1</c:v>
                </c:pt>
                <c:pt idx="16">
                  <c:v>0.60000000000000064</c:v>
                </c:pt>
                <c:pt idx="17">
                  <c:v>6.4</c:v>
                </c:pt>
                <c:pt idx="18">
                  <c:v>0</c:v>
                </c:pt>
                <c:pt idx="19">
                  <c:v>0</c:v>
                </c:pt>
                <c:pt idx="20">
                  <c:v>2.4</c:v>
                </c:pt>
                <c:pt idx="21">
                  <c:v>2.8</c:v>
                </c:pt>
                <c:pt idx="22">
                  <c:v>0</c:v>
                </c:pt>
                <c:pt idx="23">
                  <c:v>21.5</c:v>
                </c:pt>
                <c:pt idx="24">
                  <c:v>12.7</c:v>
                </c:pt>
                <c:pt idx="25">
                  <c:v>0</c:v>
                </c:pt>
                <c:pt idx="26">
                  <c:v>0</c:v>
                </c:pt>
                <c:pt idx="27">
                  <c:v>0</c:v>
                </c:pt>
                <c:pt idx="28">
                  <c:v>0</c:v>
                </c:pt>
                <c:pt idx="29">
                  <c:v>1.4</c:v>
                </c:pt>
                <c:pt idx="30">
                  <c:v>0.4</c:v>
                </c:pt>
                <c:pt idx="31">
                  <c:v>3.8</c:v>
                </c:pt>
                <c:pt idx="32">
                  <c:v>2.5</c:v>
                </c:pt>
                <c:pt idx="33">
                  <c:v>21.3</c:v>
                </c:pt>
                <c:pt idx="34">
                  <c:v>1.5</c:v>
                </c:pt>
                <c:pt idx="35">
                  <c:v>3</c:v>
                </c:pt>
                <c:pt idx="36">
                  <c:v>0.1</c:v>
                </c:pt>
                <c:pt idx="37">
                  <c:v>29.9</c:v>
                </c:pt>
              </c:numCache>
            </c:numRef>
          </c:val>
        </c:ser>
        <c:ser>
          <c:idx val="1"/>
          <c:order val="1"/>
          <c:tx>
            <c:strRef>
              <c:f>'All data'!$C$1</c:f>
              <c:strCache>
                <c:ptCount val="1"/>
                <c:pt idx="0">
                  <c:v>CQ</c:v>
                </c:pt>
              </c:strCache>
            </c:strRef>
          </c:tx>
          <c:spPr>
            <a:solidFill>
              <a:srgbClr val="C00000"/>
            </a:solidFill>
          </c:spPr>
          <c:cat>
            <c:strRef>
              <c:f>'All data'!$A$2:$A$39</c:f>
              <c:strCache>
                <c:ptCount val="38"/>
                <c:pt idx="0">
                  <c:v>Swaziland (2006-07)</c:v>
                </c:pt>
                <c:pt idx="1">
                  <c:v>Zimbabwe (2005-06)</c:v>
                </c:pt>
                <c:pt idx="2">
                  <c:v>Rwanda (2007-08)</c:v>
                </c:pt>
                <c:pt idx="3">
                  <c:v>Madagascar (2008-09)</c:v>
                </c:pt>
                <c:pt idx="4">
                  <c:v>Sao Tome/Principe (2008-09)</c:v>
                </c:pt>
                <c:pt idx="5">
                  <c:v>Somalia (2006)</c:v>
                </c:pt>
                <c:pt idx="6">
                  <c:v>Senegal (2008-09)</c:v>
                </c:pt>
                <c:pt idx="7">
                  <c:v>Djibouti (2006)</c:v>
                </c:pt>
                <c:pt idx="8">
                  <c:v>Ethiopia (2007)</c:v>
                </c:pt>
                <c:pt idx="9">
                  <c:v>Namibia (2006-07)</c:v>
                </c:pt>
                <c:pt idx="10">
                  <c:v>Madagascar (2008-09)</c:v>
                </c:pt>
                <c:pt idx="11">
                  <c:v>Mauritania (2007)</c:v>
                </c:pt>
                <c:pt idx="12">
                  <c:v>Kenya (2008-09)</c:v>
                </c:pt>
                <c:pt idx="13">
                  <c:v>Malawi (2006)</c:v>
                </c:pt>
                <c:pt idx="14">
                  <c:v>Angola (2006-07)</c:v>
                </c:pt>
                <c:pt idx="15">
                  <c:v>Burundi (2005)</c:v>
                </c:pt>
                <c:pt idx="16">
                  <c:v>Congo, DR (2007)</c:v>
                </c:pt>
                <c:pt idx="17">
                  <c:v>Sierra Leone (2008)</c:v>
                </c:pt>
                <c:pt idx="18">
                  <c:v>Mali (2006)</c:v>
                </c:pt>
                <c:pt idx="19">
                  <c:v>Niger (2006)</c:v>
                </c:pt>
                <c:pt idx="20">
                  <c:v>Nigeria (2008)</c:v>
                </c:pt>
                <c:pt idx="21">
                  <c:v>Cote d'Ivoire (2006)</c:v>
                </c:pt>
                <c:pt idx="22">
                  <c:v>Mozambique (2008)</c:v>
                </c:pt>
                <c:pt idx="23">
                  <c:v>Ghana (2008)</c:v>
                </c:pt>
                <c:pt idx="24">
                  <c:v>Zambia (2008)</c:v>
                </c:pt>
                <c:pt idx="25">
                  <c:v>Guinea (2005)</c:v>
                </c:pt>
                <c:pt idx="26">
                  <c:v>Guinea-Bissau (2006)</c:v>
                </c:pt>
                <c:pt idx="27">
                  <c:v>Burkina Faso (2006)</c:v>
                </c:pt>
                <c:pt idx="28">
                  <c:v>Congo (2005)</c:v>
                </c:pt>
                <c:pt idx="29">
                  <c:v>Togo (2006)</c:v>
                </c:pt>
                <c:pt idx="30">
                  <c:v>Benin (2006)</c:v>
                </c:pt>
                <c:pt idx="31">
                  <c:v>Sudan (2006)</c:v>
                </c:pt>
                <c:pt idx="32">
                  <c:v>CAR (2006)</c:v>
                </c:pt>
                <c:pt idx="33">
                  <c:v>Tanzania (2007-08)</c:v>
                </c:pt>
                <c:pt idx="34">
                  <c:v>Cameroon (2006)</c:v>
                </c:pt>
                <c:pt idx="35">
                  <c:v>Uganda (2006)</c:v>
                </c:pt>
                <c:pt idx="36">
                  <c:v>Gambia (2006)</c:v>
                </c:pt>
                <c:pt idx="37">
                  <c:v>Liberia (2009)</c:v>
                </c:pt>
              </c:strCache>
            </c:strRef>
          </c:cat>
          <c:val>
            <c:numRef>
              <c:f>'All data'!$C$2:$C$39</c:f>
              <c:numCache>
                <c:formatCode>0</c:formatCode>
                <c:ptCount val="38"/>
                <c:pt idx="0">
                  <c:v>0</c:v>
                </c:pt>
                <c:pt idx="1">
                  <c:v>3.9</c:v>
                </c:pt>
                <c:pt idx="2">
                  <c:v>0</c:v>
                </c:pt>
                <c:pt idx="3">
                  <c:v>0</c:v>
                </c:pt>
                <c:pt idx="4">
                  <c:v>0</c:v>
                </c:pt>
                <c:pt idx="5">
                  <c:v>5.5</c:v>
                </c:pt>
                <c:pt idx="6">
                  <c:v>1.9000000000000001</c:v>
                </c:pt>
                <c:pt idx="7">
                  <c:v>5</c:v>
                </c:pt>
                <c:pt idx="8">
                  <c:v>0</c:v>
                </c:pt>
                <c:pt idx="9">
                  <c:v>0</c:v>
                </c:pt>
                <c:pt idx="10">
                  <c:v>0</c:v>
                </c:pt>
                <c:pt idx="11">
                  <c:v>6.4</c:v>
                </c:pt>
                <c:pt idx="12">
                  <c:v>0</c:v>
                </c:pt>
                <c:pt idx="13">
                  <c:v>0.70000000000000062</c:v>
                </c:pt>
                <c:pt idx="14">
                  <c:v>14</c:v>
                </c:pt>
                <c:pt idx="15">
                  <c:v>1.9000000000000001</c:v>
                </c:pt>
                <c:pt idx="16">
                  <c:v>6.2</c:v>
                </c:pt>
                <c:pt idx="17">
                  <c:v>14.4</c:v>
                </c:pt>
                <c:pt idx="18">
                  <c:v>21.7</c:v>
                </c:pt>
                <c:pt idx="19">
                  <c:v>28.8</c:v>
                </c:pt>
                <c:pt idx="20">
                  <c:v>19.2</c:v>
                </c:pt>
                <c:pt idx="21">
                  <c:v>30.6</c:v>
                </c:pt>
                <c:pt idx="22">
                  <c:v>0</c:v>
                </c:pt>
                <c:pt idx="23">
                  <c:v>8.7000000000000011</c:v>
                </c:pt>
                <c:pt idx="24">
                  <c:v>0</c:v>
                </c:pt>
                <c:pt idx="25">
                  <c:v>27.2</c:v>
                </c:pt>
                <c:pt idx="26">
                  <c:v>41.1</c:v>
                </c:pt>
                <c:pt idx="27">
                  <c:v>45.6</c:v>
                </c:pt>
                <c:pt idx="28">
                  <c:v>23.8</c:v>
                </c:pt>
                <c:pt idx="29">
                  <c:v>31.5</c:v>
                </c:pt>
                <c:pt idx="30">
                  <c:v>48.8</c:v>
                </c:pt>
                <c:pt idx="31">
                  <c:v>44.9</c:v>
                </c:pt>
                <c:pt idx="32">
                  <c:v>29.3</c:v>
                </c:pt>
                <c:pt idx="33">
                  <c:v>0.5</c:v>
                </c:pt>
                <c:pt idx="34">
                  <c:v>8.1</c:v>
                </c:pt>
                <c:pt idx="35">
                  <c:v>27.9</c:v>
                </c:pt>
                <c:pt idx="36">
                  <c:v>57.6</c:v>
                </c:pt>
                <c:pt idx="37">
                  <c:v>28.1</c:v>
                </c:pt>
              </c:numCache>
            </c:numRef>
          </c:val>
        </c:ser>
        <c:ser>
          <c:idx val="2"/>
          <c:order val="2"/>
          <c:tx>
            <c:strRef>
              <c:f>'All data'!$D$1</c:f>
              <c:strCache>
                <c:ptCount val="1"/>
                <c:pt idx="0">
                  <c:v>Other</c:v>
                </c:pt>
              </c:strCache>
            </c:strRef>
          </c:tx>
          <c:spPr>
            <a:solidFill>
              <a:srgbClr val="0070C0"/>
            </a:solidFill>
          </c:spPr>
          <c:cat>
            <c:strRef>
              <c:f>'All data'!$A$2:$A$39</c:f>
              <c:strCache>
                <c:ptCount val="38"/>
                <c:pt idx="0">
                  <c:v>Swaziland (2006-07)</c:v>
                </c:pt>
                <c:pt idx="1">
                  <c:v>Zimbabwe (2005-06)</c:v>
                </c:pt>
                <c:pt idx="2">
                  <c:v>Rwanda (2007-08)</c:v>
                </c:pt>
                <c:pt idx="3">
                  <c:v>Madagascar (2008-09)</c:v>
                </c:pt>
                <c:pt idx="4">
                  <c:v>Sao Tome/Principe (2008-09)</c:v>
                </c:pt>
                <c:pt idx="5">
                  <c:v>Somalia (2006)</c:v>
                </c:pt>
                <c:pt idx="6">
                  <c:v>Senegal (2008-09)</c:v>
                </c:pt>
                <c:pt idx="7">
                  <c:v>Djibouti (2006)</c:v>
                </c:pt>
                <c:pt idx="8">
                  <c:v>Ethiopia (2007)</c:v>
                </c:pt>
                <c:pt idx="9">
                  <c:v>Namibia (2006-07)</c:v>
                </c:pt>
                <c:pt idx="10">
                  <c:v>Madagascar (2008-09)</c:v>
                </c:pt>
                <c:pt idx="11">
                  <c:v>Mauritania (2007)</c:v>
                </c:pt>
                <c:pt idx="12">
                  <c:v>Kenya (2008-09)</c:v>
                </c:pt>
                <c:pt idx="13">
                  <c:v>Malawi (2006)</c:v>
                </c:pt>
                <c:pt idx="14">
                  <c:v>Angola (2006-07)</c:v>
                </c:pt>
                <c:pt idx="15">
                  <c:v>Burundi (2005)</c:v>
                </c:pt>
                <c:pt idx="16">
                  <c:v>Congo, DR (2007)</c:v>
                </c:pt>
                <c:pt idx="17">
                  <c:v>Sierra Leone (2008)</c:v>
                </c:pt>
                <c:pt idx="18">
                  <c:v>Mali (2006)</c:v>
                </c:pt>
                <c:pt idx="19">
                  <c:v>Niger (2006)</c:v>
                </c:pt>
                <c:pt idx="20">
                  <c:v>Nigeria (2008)</c:v>
                </c:pt>
                <c:pt idx="21">
                  <c:v>Cote d'Ivoire (2006)</c:v>
                </c:pt>
                <c:pt idx="22">
                  <c:v>Mozambique (2008)</c:v>
                </c:pt>
                <c:pt idx="23">
                  <c:v>Ghana (2008)</c:v>
                </c:pt>
                <c:pt idx="24">
                  <c:v>Zambia (2008)</c:v>
                </c:pt>
                <c:pt idx="25">
                  <c:v>Guinea (2005)</c:v>
                </c:pt>
                <c:pt idx="26">
                  <c:v>Guinea-Bissau (2006)</c:v>
                </c:pt>
                <c:pt idx="27">
                  <c:v>Burkina Faso (2006)</c:v>
                </c:pt>
                <c:pt idx="28">
                  <c:v>Congo (2005)</c:v>
                </c:pt>
                <c:pt idx="29">
                  <c:v>Togo (2006)</c:v>
                </c:pt>
                <c:pt idx="30">
                  <c:v>Benin (2006)</c:v>
                </c:pt>
                <c:pt idx="31">
                  <c:v>Sudan (2006)</c:v>
                </c:pt>
                <c:pt idx="32">
                  <c:v>CAR (2006)</c:v>
                </c:pt>
                <c:pt idx="33">
                  <c:v>Tanzania (2007-08)</c:v>
                </c:pt>
                <c:pt idx="34">
                  <c:v>Cameroon (2006)</c:v>
                </c:pt>
                <c:pt idx="35">
                  <c:v>Uganda (2006)</c:v>
                </c:pt>
                <c:pt idx="36">
                  <c:v>Gambia (2006)</c:v>
                </c:pt>
                <c:pt idx="37">
                  <c:v>Liberia (2009)</c:v>
                </c:pt>
              </c:strCache>
            </c:strRef>
          </c:cat>
          <c:val>
            <c:numRef>
              <c:f>'All data'!$D$2:$D$39</c:f>
              <c:numCache>
                <c:formatCode>0</c:formatCode>
                <c:ptCount val="38"/>
                <c:pt idx="0">
                  <c:v>1</c:v>
                </c:pt>
                <c:pt idx="1">
                  <c:v>0.8000000000000006</c:v>
                </c:pt>
                <c:pt idx="2">
                  <c:v>5.3999999999999995</c:v>
                </c:pt>
                <c:pt idx="3">
                  <c:v>8.1</c:v>
                </c:pt>
                <c:pt idx="4">
                  <c:v>8</c:v>
                </c:pt>
                <c:pt idx="5">
                  <c:v>1.6000000000000005</c:v>
                </c:pt>
                <c:pt idx="6">
                  <c:v>3.0999999999999988</c:v>
                </c:pt>
                <c:pt idx="7">
                  <c:v>4</c:v>
                </c:pt>
                <c:pt idx="8">
                  <c:v>10</c:v>
                </c:pt>
                <c:pt idx="9">
                  <c:v>7.4</c:v>
                </c:pt>
                <c:pt idx="10">
                  <c:v>20</c:v>
                </c:pt>
                <c:pt idx="11">
                  <c:v>13.5</c:v>
                </c:pt>
                <c:pt idx="12">
                  <c:v>23.2</c:v>
                </c:pt>
                <c:pt idx="13">
                  <c:v>24</c:v>
                </c:pt>
                <c:pt idx="14">
                  <c:v>13.700000000000001</c:v>
                </c:pt>
                <c:pt idx="15">
                  <c:v>25</c:v>
                </c:pt>
                <c:pt idx="16">
                  <c:v>23</c:v>
                </c:pt>
                <c:pt idx="17">
                  <c:v>9.3000000000000007</c:v>
                </c:pt>
                <c:pt idx="18">
                  <c:v>10</c:v>
                </c:pt>
                <c:pt idx="19">
                  <c:v>4.1999999999999975</c:v>
                </c:pt>
                <c:pt idx="20">
                  <c:v>11.600000000000005</c:v>
                </c:pt>
                <c:pt idx="21">
                  <c:v>2.6000000000000014</c:v>
                </c:pt>
                <c:pt idx="22">
                  <c:v>36.700000000000003</c:v>
                </c:pt>
                <c:pt idx="23">
                  <c:v>12.8</c:v>
                </c:pt>
                <c:pt idx="24">
                  <c:v>30.599999999999987</c:v>
                </c:pt>
                <c:pt idx="25">
                  <c:v>16.3</c:v>
                </c:pt>
                <c:pt idx="26">
                  <c:v>4.6000000000000005</c:v>
                </c:pt>
                <c:pt idx="27">
                  <c:v>2.3999999999999977</c:v>
                </c:pt>
                <c:pt idx="28">
                  <c:v>24.2</c:v>
                </c:pt>
                <c:pt idx="29">
                  <c:v>14.800000000000004</c:v>
                </c:pt>
                <c:pt idx="30">
                  <c:v>4.8000000000000043</c:v>
                </c:pt>
                <c:pt idx="31">
                  <c:v>5.5000000000000071</c:v>
                </c:pt>
                <c:pt idx="32">
                  <c:v>25.2</c:v>
                </c:pt>
                <c:pt idx="33">
                  <c:v>34.900000000000006</c:v>
                </c:pt>
                <c:pt idx="34">
                  <c:v>48.20000000000001</c:v>
                </c:pt>
                <c:pt idx="35">
                  <c:v>30.4</c:v>
                </c:pt>
                <c:pt idx="36">
                  <c:v>4.8999999999999986</c:v>
                </c:pt>
                <c:pt idx="37">
                  <c:v>9.2000000000000011</c:v>
                </c:pt>
              </c:numCache>
            </c:numRef>
          </c:val>
        </c:ser>
        <c:gapWidth val="17"/>
        <c:overlap val="100"/>
        <c:axId val="88148608"/>
        <c:axId val="88015232"/>
      </c:barChart>
      <c:catAx>
        <c:axId val="88148608"/>
        <c:scaling>
          <c:orientation val="minMax"/>
        </c:scaling>
        <c:axPos val="l"/>
        <c:majorTickMark val="none"/>
        <c:tickLblPos val="nextTo"/>
        <c:txPr>
          <a:bodyPr/>
          <a:lstStyle/>
          <a:p>
            <a:pPr>
              <a:defRPr sz="1100"/>
            </a:pPr>
            <a:endParaRPr lang="en-US"/>
          </a:p>
        </c:txPr>
        <c:crossAx val="88015232"/>
        <c:crosses val="autoZero"/>
        <c:auto val="1"/>
        <c:lblAlgn val="ctr"/>
        <c:lblOffset val="100"/>
        <c:tickLblSkip val="1"/>
      </c:catAx>
      <c:valAx>
        <c:axId val="88015232"/>
        <c:scaling>
          <c:orientation val="minMax"/>
          <c:max val="100"/>
          <c:min val="0"/>
        </c:scaling>
        <c:axPos val="b"/>
        <c:majorGridlines>
          <c:spPr>
            <a:ln>
              <a:solidFill>
                <a:schemeClr val="bg1"/>
              </a:solidFill>
            </a:ln>
          </c:spPr>
        </c:majorGridlines>
        <c:title>
          <c:tx>
            <c:rich>
              <a:bodyPr/>
              <a:lstStyle/>
              <a:p>
                <a:pPr>
                  <a:defRPr sz="1400"/>
                </a:pPr>
                <a:r>
                  <a:rPr lang="en-US" sz="1400" dirty="0" smtClean="0"/>
                  <a:t>Percentage of under-five</a:t>
                </a:r>
                <a:r>
                  <a:rPr lang="en-US" sz="1400" baseline="0" dirty="0" smtClean="0"/>
                  <a:t> children with fever</a:t>
                </a:r>
                <a:endParaRPr lang="en-US" sz="1400" dirty="0"/>
              </a:p>
            </c:rich>
          </c:tx>
          <c:layout>
            <c:manualLayout>
              <c:xMode val="edge"/>
              <c:yMode val="edge"/>
              <c:x val="0.33253532370953631"/>
              <c:y val="0.91867633840290508"/>
            </c:manualLayout>
          </c:layout>
        </c:title>
        <c:numFmt formatCode="0" sourceLinked="1"/>
        <c:majorTickMark val="none"/>
        <c:tickLblPos val="nextTo"/>
        <c:crossAx val="88148608"/>
        <c:crosses val="autoZero"/>
        <c:crossBetween val="between"/>
        <c:majorUnit val="20"/>
      </c:valAx>
      <c:spPr>
        <a:noFill/>
        <a:ln>
          <a:noFill/>
        </a:ln>
      </c:spPr>
    </c:plotArea>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0.37567</cdr:x>
      <cdr:y>0.19861</cdr:y>
    </cdr:from>
    <cdr:to>
      <cdr:x>0.53735</cdr:x>
      <cdr:y>0.27039</cdr:y>
    </cdr:to>
    <cdr:sp macro="" textlink="">
      <cdr:nvSpPr>
        <cdr:cNvPr id="2" name="TextBox 1"/>
        <cdr:cNvSpPr txBox="1"/>
      </cdr:nvSpPr>
      <cdr:spPr>
        <a:xfrm xmlns:a="http://schemas.openxmlformats.org/drawingml/2006/main">
          <a:off x="3000396" y="857256"/>
          <a:ext cx="1291253" cy="309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Eritrea (2002)</a:t>
          </a:r>
          <a:endParaRPr lang="en-US" sz="1100" dirty="0"/>
        </a:p>
      </cdr:txBody>
    </cdr:sp>
  </cdr:relSizeAnchor>
  <cdr:relSizeAnchor xmlns:cdr="http://schemas.openxmlformats.org/drawingml/2006/chartDrawing">
    <cdr:from>
      <cdr:x>0.42934</cdr:x>
      <cdr:y>0.59582</cdr:y>
    </cdr:from>
    <cdr:to>
      <cdr:x>0.67101</cdr:x>
      <cdr:y>0.66912</cdr:y>
    </cdr:to>
    <cdr:sp macro="" textlink="">
      <cdr:nvSpPr>
        <cdr:cNvPr id="3" name="TextBox 1"/>
        <cdr:cNvSpPr txBox="1"/>
      </cdr:nvSpPr>
      <cdr:spPr>
        <a:xfrm xmlns:a="http://schemas.openxmlformats.org/drawingml/2006/main">
          <a:off x="3429024" y="2571768"/>
          <a:ext cx="1930155" cy="3163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nSpc>
              <a:spcPts val="1000"/>
            </a:lnSpc>
          </a:pPr>
          <a:r>
            <a:rPr lang="en-US" sz="1100" dirty="0" smtClean="0"/>
            <a:t>Burkina Faso, Cameroon</a:t>
          </a:r>
        </a:p>
        <a:p xmlns:a="http://schemas.openxmlformats.org/drawingml/2006/main">
          <a:pPr>
            <a:lnSpc>
              <a:spcPts val="1000"/>
            </a:lnSpc>
          </a:pPr>
          <a:r>
            <a:rPr lang="en-US" dirty="0" smtClean="0"/>
            <a:t>(2006)</a:t>
          </a:r>
          <a:endParaRPr lang="en-US" sz="1100" dirty="0"/>
        </a:p>
      </cdr:txBody>
    </cdr:sp>
  </cdr:relSizeAnchor>
  <cdr:relSizeAnchor xmlns:cdr="http://schemas.openxmlformats.org/drawingml/2006/chartDrawing">
    <cdr:from>
      <cdr:x>0.7424</cdr:x>
      <cdr:y>0.0993</cdr:y>
    </cdr:from>
    <cdr:to>
      <cdr:x>0.9674</cdr:x>
      <cdr:y>0.16547</cdr:y>
    </cdr:to>
    <cdr:sp macro="" textlink="">
      <cdr:nvSpPr>
        <cdr:cNvPr id="4" name="TextBox 1"/>
        <cdr:cNvSpPr txBox="1"/>
      </cdr:nvSpPr>
      <cdr:spPr>
        <a:xfrm xmlns:a="http://schemas.openxmlformats.org/drawingml/2006/main">
          <a:off x="5929354" y="428628"/>
          <a:ext cx="1797016" cy="2856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dirty="0" smtClean="0"/>
            <a:t>Rwanda (2005)</a:t>
          </a:r>
          <a:endParaRPr lang="en-US" sz="1100" dirty="0"/>
        </a:p>
      </cdr:txBody>
    </cdr:sp>
  </cdr:relSizeAnchor>
  <cdr:relSizeAnchor xmlns:cdr="http://schemas.openxmlformats.org/drawingml/2006/chartDrawing">
    <cdr:from>
      <cdr:x>0.79607</cdr:x>
      <cdr:y>0.74477</cdr:y>
    </cdr:from>
    <cdr:to>
      <cdr:x>0.94813</cdr:x>
      <cdr:y>0.81095</cdr:y>
    </cdr:to>
    <cdr:sp macro="" textlink="">
      <cdr:nvSpPr>
        <cdr:cNvPr id="5" name="TextBox 1"/>
        <cdr:cNvSpPr txBox="1"/>
      </cdr:nvSpPr>
      <cdr:spPr>
        <a:xfrm xmlns:a="http://schemas.openxmlformats.org/drawingml/2006/main">
          <a:off x="6357982" y="3214710"/>
          <a:ext cx="1214446" cy="285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dirty="0" smtClean="0"/>
            <a:t>Djibouti (2006)</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0.05983</cdr:x>
      <cdr:y>0</cdr:y>
    </cdr:from>
    <cdr:to>
      <cdr:x>0.97149</cdr:x>
      <cdr:y>0.10722</cdr:y>
    </cdr:to>
    <cdr:sp macro="" textlink="">
      <cdr:nvSpPr>
        <cdr:cNvPr id="2" name="TextBox 1"/>
        <cdr:cNvSpPr txBox="1"/>
      </cdr:nvSpPr>
      <cdr:spPr>
        <a:xfrm xmlns:a="http://schemas.openxmlformats.org/drawingml/2006/main">
          <a:off x="533400" y="0"/>
          <a:ext cx="8127813" cy="604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Percentage of children under age five sleeping under an insecticide-treated net the night before the survey, earliest and most recent estimates for Countdown countries with endemic malaria and two surveys</a:t>
          </a:r>
          <a:endParaRPr lang="en-US" sz="1400" b="1" dirty="0"/>
        </a:p>
      </cdr:txBody>
    </cdr:sp>
  </cdr:relSizeAnchor>
  <cdr:relSizeAnchor xmlns:cdr="http://schemas.openxmlformats.org/drawingml/2006/chartDrawing">
    <cdr:from>
      <cdr:x>0</cdr:x>
      <cdr:y>0</cdr:y>
    </cdr:from>
    <cdr:to>
      <cdr:x>0.01773</cdr:x>
      <cdr:y>0.02778</cdr:y>
    </cdr:to>
    <cdr:sp macro="" textlink="">
      <cdr:nvSpPr>
        <cdr:cNvPr id="4" name="Rectangle 3"/>
        <cdr:cNvSpPr/>
      </cdr:nvSpPr>
      <cdr:spPr>
        <a:xfrm xmlns:a="http://schemas.openxmlformats.org/drawingml/2006/main">
          <a:off x="0" y="0"/>
          <a:ext cx="152400" cy="152400"/>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0.44444</cdr:x>
      <cdr:y>0.71233</cdr:y>
    </cdr:from>
    <cdr:to>
      <cdr:x>0.59259</cdr:x>
      <cdr:y>0.78082</cdr:y>
    </cdr:to>
    <cdr:sp macro="" textlink="">
      <cdr:nvSpPr>
        <cdr:cNvPr id="6" name="TextBox 5"/>
        <cdr:cNvSpPr txBox="1"/>
      </cdr:nvSpPr>
      <cdr:spPr>
        <a:xfrm xmlns:a="http://schemas.openxmlformats.org/drawingml/2006/main">
          <a:off x="3657600" y="396240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8BBC0CA2-3F48-4EF5-9612-0DB2C88D3441}" type="datetimeFigureOut">
              <a:rPr lang="en-US"/>
              <a:pPr>
                <a:defRPr/>
              </a:pPr>
              <a:t>6/8/2010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927691F8-9D9F-46D9-B0EE-FBA7B3725D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0024C9A-2AAC-4AD3-9C02-CF90D28B8198}" type="slidenum">
              <a:rPr lang="en-GB" smtClean="0">
                <a:latin typeface="Arial" charset="0"/>
                <a:cs typeface="Arial" charset="0"/>
              </a:rPr>
              <a:pPr/>
              <a:t>1</a:t>
            </a:fld>
            <a:endParaRPr lang="en-GB" smtClean="0">
              <a:latin typeface="Arial" charset="0"/>
              <a:cs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xfrm>
            <a:off x="684213" y="4344988"/>
            <a:ext cx="5489575" cy="4113212"/>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that funding has declined since 1990, and you could counter this negative with the example of Madagascar that showed with political commitment, community involvement and good program management the country was able to consistently increase contraceptive use from 1992 forward.</a:t>
            </a:r>
            <a:endParaRPr lang="en-US"/>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Strategies vary. In Rwanda, a “Paying for Performance” strategy increased institutional deliveries by providing financial incentives</a:t>
            </a:r>
            <a:r>
              <a:rPr lang="en-US" baseline="0" dirty="0" smtClean="0"/>
              <a:t> to providers to increase the use and quality of care. </a:t>
            </a:r>
            <a:endParaRPr lang="en-US" dirty="0"/>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27A18A9-252D-4CA9-B5DC-0D3F0798E304}" type="slidenum">
              <a:rPr lang="en-US" smtClean="0"/>
              <a:pPr/>
              <a:t>15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27A18A9-252D-4CA9-B5DC-0D3F0798E304}" type="slidenum">
              <a:rPr lang="en-US" smtClean="0"/>
              <a:pPr/>
              <a:t>16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27A18A9-252D-4CA9-B5DC-0D3F0798E304}" type="slidenum">
              <a:rPr lang="en-US" smtClean="0"/>
              <a:pPr/>
              <a:t>21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Bullet 2:  Give examples of countries with large declines.</a:t>
            </a:r>
            <a:endParaRPr lang="en-US" dirty="0"/>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maternal death is defined as the death of a woman while pregnant or within 42 days of termination of pregnancy, regardless of the site or duration of pregnancy, from any cause related to or aggravated by the pregnancy or its management.</a:t>
            </a:r>
            <a:endParaRPr lang="en-US" dirty="0"/>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7691F8-9D9F-46D9-B0EE-FBA7B3725D8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83F163A-7ACD-4784-B17F-FE7C446E7FE5}"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953746B-ADB8-4568-AFD1-DEB518D282AF}"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E52EF13-4A4B-42CC-AE21-36EE87EB1DEA}"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A7C40B2-AE2E-483D-A7D2-60B55CF64D1D}"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AD204D5-0F29-40E5-B8D9-3672D49DF0DA}"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DD0DD61-D93D-4EB6-A2FF-9AD50060AF1B}"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37EA13E-F543-463E-AA81-B6085A56509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9F86186-202B-403D-934B-473D958DA8A9}"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14FD33F-399B-4B00-A69E-054575B0E97D}"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8F00289-CD1B-48AA-BADD-99E269D39C75}"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454256F-A3BD-4E54-AD8E-D16697211F21}"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7"/>
          <p:cNvPicPr>
            <a:picLocks noChangeAspect="1" noChangeArrowheads="1"/>
          </p:cNvPicPr>
          <p:nvPr userDrawn="1"/>
        </p:nvPicPr>
        <p:blipFill>
          <a:blip r:embed="rId13"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3075" name="Picture 8"/>
          <p:cNvPicPr>
            <a:picLocks noChangeAspect="1" noChangeArrowheads="1"/>
          </p:cNvPicPr>
          <p:nvPr userDrawn="1"/>
        </p:nvPicPr>
        <p:blipFill>
          <a:blip r:embed="rId14"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E0DBC2C5-9105-41BC-AC1F-949428C49A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
          <p:cNvSpPr txBox="1">
            <a:spLocks noChangeArrowheads="1"/>
          </p:cNvSpPr>
          <p:nvPr/>
        </p:nvSpPr>
        <p:spPr bwMode="auto">
          <a:xfrm>
            <a:off x="71438" y="5780088"/>
            <a:ext cx="7929562" cy="1077912"/>
          </a:xfrm>
          <a:prstGeom prst="rect">
            <a:avLst/>
          </a:prstGeom>
          <a:noFill/>
          <a:ln w="9525" algn="ctr">
            <a:noFill/>
            <a:miter lim="800000"/>
            <a:headEnd/>
            <a:tailEnd/>
          </a:ln>
        </p:spPr>
        <p:txBody>
          <a:bodyPr>
            <a:spAutoFit/>
          </a:bodyPr>
          <a:lstStyle/>
          <a:p>
            <a:pPr eaLnBrk="0" hangingPunct="0"/>
            <a:r>
              <a:rPr lang="en-GB" sz="1600" u="sng">
                <a:solidFill>
                  <a:schemeClr val="tx2"/>
                </a:solidFill>
                <a:ea typeface="MS PGothic" pitchFamily="34" charset="-128"/>
              </a:rPr>
              <a:t>Presented by</a:t>
            </a:r>
            <a:r>
              <a:rPr lang="en-GB" sz="1600">
                <a:solidFill>
                  <a:schemeClr val="tx2"/>
                </a:solidFill>
                <a:ea typeface="MS PGothic" pitchFamily="34" charset="-128"/>
              </a:rPr>
              <a:t>:</a:t>
            </a:r>
          </a:p>
          <a:p>
            <a:pPr eaLnBrk="0" hangingPunct="0"/>
            <a:r>
              <a:rPr lang="en-GB" sz="1600">
                <a:solidFill>
                  <a:schemeClr val="tx2"/>
                </a:solidFill>
                <a:ea typeface="MS PGothic" pitchFamily="34" charset="-128"/>
              </a:rPr>
              <a:t>Jennifer Bryce</a:t>
            </a:r>
          </a:p>
          <a:p>
            <a:pPr eaLnBrk="0" hangingPunct="0"/>
            <a:r>
              <a:rPr lang="en-GB" sz="1600">
                <a:solidFill>
                  <a:schemeClr val="tx2"/>
                </a:solidFill>
                <a:ea typeface="MS PGothic" pitchFamily="34" charset="-128"/>
              </a:rPr>
              <a:t>Institute for International Programs</a:t>
            </a:r>
            <a:br>
              <a:rPr lang="en-GB" sz="1600">
                <a:solidFill>
                  <a:schemeClr val="tx2"/>
                </a:solidFill>
                <a:ea typeface="MS PGothic" pitchFamily="34" charset="-128"/>
              </a:rPr>
            </a:br>
            <a:r>
              <a:rPr lang="en-GB" sz="1600">
                <a:solidFill>
                  <a:schemeClr val="tx2"/>
                </a:solidFill>
                <a:ea typeface="MS PGothic" pitchFamily="34" charset="-128"/>
              </a:rPr>
              <a:t>Johns Hopkins Bloomberg School of Public Health</a:t>
            </a:r>
            <a:endParaRPr lang="en-US" sz="1600">
              <a:solidFill>
                <a:schemeClr val="tx2"/>
              </a:solidFill>
              <a:ea typeface="MS PGothic" pitchFamily="34" charset="-128"/>
            </a:endParaRPr>
          </a:p>
        </p:txBody>
      </p:sp>
      <p:sp>
        <p:nvSpPr>
          <p:cNvPr id="4100" name="Rectangle 14"/>
          <p:cNvSpPr>
            <a:spLocks noGrp="1" noChangeArrowheads="1"/>
          </p:cNvSpPr>
          <p:nvPr>
            <p:ph type="ctrTitle"/>
          </p:nvPr>
        </p:nvSpPr>
        <p:spPr bwMode="auto">
          <a:xfrm>
            <a:off x="357158" y="1500174"/>
            <a:ext cx="4214813" cy="785813"/>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80000"/>
              </a:lnSpc>
            </a:pPr>
            <a:r>
              <a:rPr lang="en-GB" sz="4000" dirty="0" smtClean="0">
                <a:solidFill>
                  <a:srgbClr val="800000"/>
                </a:solidFill>
              </a:rPr>
              <a:t>Mortality and Coverage:</a:t>
            </a:r>
            <a:br>
              <a:rPr lang="en-GB" sz="4000" dirty="0" smtClean="0">
                <a:solidFill>
                  <a:srgbClr val="800000"/>
                </a:solidFill>
              </a:rPr>
            </a:br>
            <a:r>
              <a:rPr lang="en-GB" sz="4000" dirty="0" smtClean="0">
                <a:solidFill>
                  <a:srgbClr val="800000"/>
                </a:solidFill>
              </a:rPr>
              <a:t/>
            </a:r>
            <a:br>
              <a:rPr lang="en-GB" sz="4000" dirty="0" smtClean="0">
                <a:solidFill>
                  <a:srgbClr val="800000"/>
                </a:solidFill>
              </a:rPr>
            </a:br>
            <a:r>
              <a:rPr lang="en-GB" sz="4000" dirty="0" smtClean="0">
                <a:solidFill>
                  <a:srgbClr val="800000"/>
                </a:solidFill>
              </a:rPr>
              <a:t>Where are we in 2010?</a:t>
            </a:r>
            <a:br>
              <a:rPr lang="en-GB" sz="4000" dirty="0" smtClean="0">
                <a:solidFill>
                  <a:srgbClr val="800000"/>
                </a:solidFill>
              </a:rPr>
            </a:br>
            <a:r>
              <a:rPr lang="en-GB" sz="4000" dirty="0" smtClean="0">
                <a:solidFill>
                  <a:srgbClr val="800000"/>
                </a:solidFill>
              </a:rPr>
              <a:t/>
            </a:r>
            <a:br>
              <a:rPr lang="en-GB" sz="4000" dirty="0" smtClean="0">
                <a:solidFill>
                  <a:srgbClr val="800000"/>
                </a:solidFill>
              </a:rPr>
            </a:br>
            <a:r>
              <a:rPr lang="en-GB" sz="4000" dirty="0" smtClean="0">
                <a:solidFill>
                  <a:srgbClr val="800000"/>
                </a:solidFill>
              </a:rPr>
              <a:t>(Part II) </a:t>
            </a:r>
            <a:br>
              <a:rPr lang="en-GB" sz="4000" dirty="0" smtClean="0">
                <a:solidFill>
                  <a:srgbClr val="800000"/>
                </a:solidFill>
              </a:rPr>
            </a:br>
            <a:endParaRPr lang="en-US" sz="4000" b="1" dirty="0" smtClean="0">
              <a:solidFill>
                <a:srgbClr val="800000"/>
              </a:solidFill>
            </a:endParaRPr>
          </a:p>
        </p:txBody>
      </p:sp>
      <p:pic>
        <p:nvPicPr>
          <p:cNvPr id="62465" name="Picture 1"/>
          <p:cNvPicPr>
            <a:picLocks noChangeAspect="1" noChangeArrowheads="1"/>
          </p:cNvPicPr>
          <p:nvPr/>
        </p:nvPicPr>
        <p:blipFill>
          <a:blip r:embed="rId3" cstate="print"/>
          <a:srcRect/>
          <a:stretch>
            <a:fillRect/>
          </a:stretch>
        </p:blipFill>
        <p:spPr bwMode="auto">
          <a:xfrm>
            <a:off x="4643438" y="571480"/>
            <a:ext cx="4322125" cy="55778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514350">
              <a:spcAft>
                <a:spcPts val="0"/>
              </a:spcAft>
              <a:defRPr/>
            </a:pPr>
            <a:r>
              <a:rPr lang="en-US" sz="3600" dirty="0" smtClean="0">
                <a:solidFill>
                  <a:srgbClr val="990033"/>
                </a:solidFill>
              </a:rPr>
              <a:t>Progress in coverage</a:t>
            </a:r>
            <a:br>
              <a:rPr lang="en-US" sz="3600" dirty="0" smtClean="0">
                <a:solidFill>
                  <a:srgbClr val="990033"/>
                </a:solidFill>
              </a:rPr>
            </a:br>
            <a:r>
              <a:rPr lang="en-US" sz="3600" dirty="0" smtClean="0">
                <a:solidFill>
                  <a:srgbClr val="990033"/>
                </a:solidFill>
              </a:rPr>
              <a:t>FOR EFFECTIVE INTERVENTIONS</a:t>
            </a:r>
            <a:endParaRPr lang="en-US" sz="3600" dirty="0">
              <a:solidFill>
                <a:srgbClr val="990033"/>
              </a:solidFill>
            </a:endParaRPr>
          </a:p>
        </p:txBody>
      </p:sp>
      <p:sp>
        <p:nvSpPr>
          <p:cNvPr id="11267" name="Text Placeholder 2"/>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dirty="0" smtClean="0"/>
              <a:t>Section 2:</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1414"/>
            <a:ext cx="8229600" cy="1143000"/>
          </a:xfrm>
        </p:spPr>
        <p:txBody>
          <a:bodyPr/>
          <a:lstStyle/>
          <a:p>
            <a:r>
              <a:rPr lang="en-US" dirty="0" smtClean="0"/>
              <a:t>Variable coverage </a:t>
            </a:r>
            <a:br>
              <a:rPr lang="en-US" dirty="0" smtClean="0"/>
            </a:br>
            <a:r>
              <a:rPr lang="en-US" dirty="0" smtClean="0"/>
              <a:t>across the continuum of care</a:t>
            </a:r>
            <a:endParaRPr lang="en-US" dirty="0"/>
          </a:p>
        </p:txBody>
      </p:sp>
      <p:pic>
        <p:nvPicPr>
          <p:cNvPr id="104450" name="Picture 2"/>
          <p:cNvPicPr>
            <a:picLocks noGrp="1" noChangeAspect="1" noChangeArrowheads="1"/>
          </p:cNvPicPr>
          <p:nvPr>
            <p:ph idx="1"/>
          </p:nvPr>
        </p:nvPicPr>
        <p:blipFill>
          <a:blip r:embed="rId3" cstate="print"/>
          <a:srcRect/>
          <a:stretch>
            <a:fillRect/>
          </a:stretch>
        </p:blipFill>
        <p:spPr bwMode="auto">
          <a:xfrm>
            <a:off x="668638" y="1600199"/>
            <a:ext cx="7903890" cy="5029200"/>
          </a:xfrm>
          <a:prstGeom prst="rect">
            <a:avLst/>
          </a:prstGeom>
          <a:noFill/>
          <a:ln w="9525">
            <a:noFill/>
            <a:miter lim="800000"/>
            <a:headEnd/>
            <a:tailEnd/>
          </a:ln>
          <a:effectLst/>
        </p:spPr>
      </p:pic>
      <p:grpSp>
        <p:nvGrpSpPr>
          <p:cNvPr id="16" name="Group 15"/>
          <p:cNvGrpSpPr/>
          <p:nvPr/>
        </p:nvGrpSpPr>
        <p:grpSpPr>
          <a:xfrm>
            <a:off x="3000364" y="2691466"/>
            <a:ext cx="1571636" cy="1094724"/>
            <a:chOff x="3000364" y="2691466"/>
            <a:chExt cx="1571636" cy="1094724"/>
          </a:xfrm>
        </p:grpSpPr>
        <p:sp>
          <p:nvSpPr>
            <p:cNvPr id="6" name="Oval 5"/>
            <p:cNvSpPr/>
            <p:nvPr/>
          </p:nvSpPr>
          <p:spPr>
            <a:xfrm>
              <a:off x="3000364" y="2714620"/>
              <a:ext cx="1571636"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48994" y="2691466"/>
              <a:ext cx="1180130" cy="523220"/>
            </a:xfrm>
            <a:prstGeom prst="rect">
              <a:avLst/>
            </a:prstGeom>
            <a:noFill/>
          </p:spPr>
          <p:txBody>
            <a:bodyPr wrap="none" rtlCol="0">
              <a:spAutoFit/>
            </a:bodyPr>
            <a:lstStyle/>
            <a:p>
              <a:pPr algn="ctr"/>
              <a:r>
                <a:rPr lang="en-US" sz="1400" dirty="0" smtClean="0"/>
                <a:t>Gap:</a:t>
              </a:r>
            </a:p>
            <a:p>
              <a:pPr algn="ctr"/>
              <a:r>
                <a:rPr lang="en-US" sz="1400" dirty="0" smtClean="0"/>
                <a:t>Around Birth</a:t>
              </a:r>
              <a:endParaRPr lang="en-US" sz="1400" dirty="0"/>
            </a:p>
          </p:txBody>
        </p:sp>
      </p:grpSp>
      <p:grpSp>
        <p:nvGrpSpPr>
          <p:cNvPr id="17" name="Group 16"/>
          <p:cNvGrpSpPr/>
          <p:nvPr/>
        </p:nvGrpSpPr>
        <p:grpSpPr>
          <a:xfrm>
            <a:off x="6215074" y="2691466"/>
            <a:ext cx="1571636" cy="1094724"/>
            <a:chOff x="6215074" y="2691466"/>
            <a:chExt cx="1571636" cy="1094724"/>
          </a:xfrm>
        </p:grpSpPr>
        <p:sp>
          <p:nvSpPr>
            <p:cNvPr id="8" name="Oval 7"/>
            <p:cNvSpPr/>
            <p:nvPr/>
          </p:nvSpPr>
          <p:spPr>
            <a:xfrm>
              <a:off x="6215074" y="2714620"/>
              <a:ext cx="1571636"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54273" y="2691466"/>
              <a:ext cx="998991" cy="523220"/>
            </a:xfrm>
            <a:prstGeom prst="rect">
              <a:avLst/>
            </a:prstGeom>
            <a:noFill/>
          </p:spPr>
          <p:txBody>
            <a:bodyPr wrap="none" rtlCol="0">
              <a:spAutoFit/>
            </a:bodyPr>
            <a:lstStyle/>
            <a:p>
              <a:pPr algn="ctr"/>
              <a:r>
                <a:rPr lang="en-US" sz="1400" dirty="0" smtClean="0"/>
                <a:t>Gap:</a:t>
              </a:r>
            </a:p>
            <a:p>
              <a:pPr algn="ctr"/>
              <a:r>
                <a:rPr lang="en-US" sz="1400" dirty="0" smtClean="0"/>
                <a:t>24-hr care</a:t>
              </a:r>
              <a:endParaRPr lang="en-US" sz="1400" dirty="0"/>
            </a:p>
          </p:txBody>
        </p:sp>
      </p:grpSp>
      <p:grpSp>
        <p:nvGrpSpPr>
          <p:cNvPr id="18" name="Group 17"/>
          <p:cNvGrpSpPr/>
          <p:nvPr/>
        </p:nvGrpSpPr>
        <p:grpSpPr>
          <a:xfrm>
            <a:off x="2099435" y="2857496"/>
            <a:ext cx="4203651" cy="880075"/>
            <a:chOff x="2099435" y="2857496"/>
            <a:chExt cx="4203651" cy="880075"/>
          </a:xfrm>
        </p:grpSpPr>
        <p:grpSp>
          <p:nvGrpSpPr>
            <p:cNvPr id="15" name="Group 14"/>
            <p:cNvGrpSpPr/>
            <p:nvPr/>
          </p:nvGrpSpPr>
          <p:grpSpPr>
            <a:xfrm>
              <a:off x="2099435" y="2857496"/>
              <a:ext cx="543739" cy="880075"/>
              <a:chOff x="2099435" y="2857496"/>
              <a:chExt cx="543739" cy="880075"/>
            </a:xfrm>
          </p:grpSpPr>
          <p:cxnSp>
            <p:nvCxnSpPr>
              <p:cNvPr id="11" name="Straight Arrow Connector 10"/>
              <p:cNvCxnSpPr/>
              <p:nvPr/>
            </p:nvCxnSpPr>
            <p:spPr>
              <a:xfrm rot="16200000" flipH="1">
                <a:off x="2071670" y="3451025"/>
                <a:ext cx="57150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99435" y="2857496"/>
                <a:ext cx="543739" cy="307777"/>
              </a:xfrm>
              <a:prstGeom prst="rect">
                <a:avLst/>
              </a:prstGeom>
              <a:noFill/>
            </p:spPr>
            <p:txBody>
              <a:bodyPr wrap="none" rtlCol="0">
                <a:spAutoFit/>
              </a:bodyPr>
              <a:lstStyle/>
              <a:p>
                <a:pPr algn="ctr"/>
                <a:r>
                  <a:rPr lang="en-US" sz="1400" dirty="0" smtClean="0"/>
                  <a:t>New</a:t>
                </a:r>
                <a:endParaRPr lang="en-US" sz="1400" dirty="0"/>
              </a:p>
            </p:txBody>
          </p:sp>
        </p:grpSp>
        <p:cxnSp>
          <p:nvCxnSpPr>
            <p:cNvPr id="13" name="Straight Arrow Connector 12"/>
            <p:cNvCxnSpPr/>
            <p:nvPr/>
          </p:nvCxnSpPr>
          <p:spPr>
            <a:xfrm rot="16200000" flipH="1">
              <a:off x="5731582" y="3451025"/>
              <a:ext cx="57150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59347" y="2857496"/>
              <a:ext cx="543739" cy="307777"/>
            </a:xfrm>
            <a:prstGeom prst="rect">
              <a:avLst/>
            </a:prstGeom>
            <a:noFill/>
          </p:spPr>
          <p:txBody>
            <a:bodyPr wrap="none" rtlCol="0">
              <a:spAutoFit/>
            </a:bodyPr>
            <a:lstStyle/>
            <a:p>
              <a:pPr algn="ctr"/>
              <a:r>
                <a:rPr lang="en-US" sz="1400" dirty="0" smtClean="0"/>
                <a:t>New</a:t>
              </a:r>
              <a:endParaRPr lang="en-US" sz="14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5720" y="2143116"/>
            <a:ext cx="4286280" cy="11430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Mixed</a:t>
            </a:r>
            <a:r>
              <a:rPr kumimoji="0" lang="en-US" sz="3600" b="0" i="0" u="none" strike="noStrike" kern="0" cap="none" spc="0" normalizeH="0" noProof="0" dirty="0" smtClean="0">
                <a:ln>
                  <a:noFill/>
                </a:ln>
                <a:solidFill>
                  <a:schemeClr val="tx2"/>
                </a:solidFill>
                <a:effectLst/>
                <a:uLnTx/>
                <a:uFillTx/>
                <a:latin typeface="+mj-lt"/>
                <a:ea typeface="+mj-ea"/>
                <a:cs typeface="+mj-cs"/>
              </a:rPr>
              <a:t> progress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noProof="0" dirty="0" smtClean="0">
                <a:ln>
                  <a:noFill/>
                </a:ln>
                <a:solidFill>
                  <a:schemeClr val="tx2"/>
                </a:solidFill>
                <a:effectLst/>
                <a:uLnTx/>
                <a:uFillTx/>
                <a:latin typeface="+mj-lt"/>
                <a:ea typeface="+mj-ea"/>
                <a:cs typeface="+mj-cs"/>
              </a:rPr>
              <a:t>in family planning coverage since 2000</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t="10166"/>
          <a:stretch>
            <a:fillRect/>
          </a:stretch>
        </p:blipFill>
        <p:spPr bwMode="auto">
          <a:xfrm>
            <a:off x="4286248" y="1071546"/>
            <a:ext cx="4333875" cy="5681658"/>
          </a:xfrm>
          <a:prstGeom prst="rect">
            <a:avLst/>
          </a:prstGeom>
          <a:noFill/>
          <a:ln w="9525">
            <a:noFill/>
            <a:miter lim="800000"/>
            <a:headEnd/>
            <a:tailEnd/>
          </a:ln>
          <a:effectLst/>
        </p:spPr>
      </p:pic>
      <p:sp>
        <p:nvSpPr>
          <p:cNvPr id="11" name="TextBox 10"/>
          <p:cNvSpPr txBox="1"/>
          <p:nvPr/>
        </p:nvSpPr>
        <p:spPr>
          <a:xfrm>
            <a:off x="4214810" y="142852"/>
            <a:ext cx="4429156" cy="923330"/>
          </a:xfrm>
          <a:prstGeom prst="rect">
            <a:avLst/>
          </a:prstGeom>
          <a:noFill/>
        </p:spPr>
        <p:txBody>
          <a:bodyPr wrap="square" rtlCol="0">
            <a:spAutoFit/>
          </a:bodyPr>
          <a:lstStyle/>
          <a:p>
            <a:r>
              <a:rPr lang="en-US" dirty="0" smtClean="0"/>
              <a:t>Trends in contraceptive prevalence rates for countries with highest and lowest rates around 2008.</a:t>
            </a:r>
            <a:endParaRPr lang="en-US" dirty="0"/>
          </a:p>
        </p:txBody>
      </p:sp>
      <p:cxnSp>
        <p:nvCxnSpPr>
          <p:cNvPr id="13" name="Straight Connector 12"/>
          <p:cNvCxnSpPr/>
          <p:nvPr/>
        </p:nvCxnSpPr>
        <p:spPr>
          <a:xfrm>
            <a:off x="4297134" y="1071546"/>
            <a:ext cx="42519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Antenatal care can save lives</a:t>
            </a:r>
            <a:endParaRPr lang="en-US" dirty="0"/>
          </a:p>
        </p:txBody>
      </p:sp>
      <p:sp>
        <p:nvSpPr>
          <p:cNvPr id="3" name="Content Placeholder 2"/>
          <p:cNvSpPr>
            <a:spLocks noGrp="1"/>
          </p:cNvSpPr>
          <p:nvPr>
            <p:ph idx="1"/>
          </p:nvPr>
        </p:nvSpPr>
        <p:spPr>
          <a:xfrm>
            <a:off x="457200" y="1903433"/>
            <a:ext cx="8229600" cy="3954459"/>
          </a:xfrm>
        </p:spPr>
        <p:txBody>
          <a:bodyPr/>
          <a:lstStyle/>
          <a:p>
            <a:pPr>
              <a:spcBef>
                <a:spcPts val="0"/>
              </a:spcBef>
              <a:spcAft>
                <a:spcPts val="1200"/>
              </a:spcAft>
              <a:buClr>
                <a:srgbClr val="800000"/>
              </a:buClr>
              <a:buFont typeface="Wingdings" pitchFamily="2" charset="2"/>
              <a:buChar char="§"/>
            </a:pPr>
            <a:r>
              <a:rPr lang="en-US" sz="2800" dirty="0" smtClean="0"/>
              <a:t>IF visits are used to provide effective interventions</a:t>
            </a:r>
          </a:p>
          <a:p>
            <a:pPr>
              <a:spcBef>
                <a:spcPts val="0"/>
              </a:spcBef>
              <a:spcAft>
                <a:spcPts val="1200"/>
              </a:spcAft>
              <a:buClr>
                <a:srgbClr val="339933"/>
              </a:buClr>
              <a:buFont typeface="Wingdings" pitchFamily="2" charset="2"/>
              <a:buChar char="§"/>
            </a:pPr>
            <a:r>
              <a:rPr lang="en-US" sz="2800" dirty="0" smtClean="0"/>
              <a:t>Median coverage for 4+ antenatal care visits is 50%, ranging from 6% in Somalia to 89% in Brazil </a:t>
            </a:r>
          </a:p>
          <a:p>
            <a:pPr>
              <a:spcBef>
                <a:spcPts val="0"/>
              </a:spcBef>
              <a:spcAft>
                <a:spcPts val="1200"/>
              </a:spcAft>
              <a:buClr>
                <a:srgbClr val="FFC000"/>
              </a:buClr>
              <a:buFont typeface="Wingdings" pitchFamily="2" charset="2"/>
              <a:buChar char="§"/>
            </a:pPr>
            <a:r>
              <a:rPr lang="en-US" sz="2800" dirty="0" smtClean="0"/>
              <a:t>In 15 Countdown countries with HIV prevalence ≥ 5%, 9 showed major increases in coverage for PMTCT between 2006 and 2008</a:t>
            </a:r>
          </a:p>
          <a:p>
            <a:pPr>
              <a:spcBef>
                <a:spcPts val="0"/>
              </a:spcBef>
              <a:spcAft>
                <a:spcPts val="1200"/>
              </a:spcAft>
              <a:buClr>
                <a:srgbClr val="FFC000"/>
              </a:buClr>
              <a:buFont typeface="Wingdings" pitchFamily="2" charset="2"/>
              <a:buChar char="§"/>
            </a:pPr>
            <a:endParaRPr lang="en-US" sz="2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a:stretch>
            <a:fillRect/>
          </a:stretch>
        </p:blipFill>
        <p:spPr bwMode="auto">
          <a:xfrm>
            <a:off x="4714876" y="-24"/>
            <a:ext cx="3264142" cy="6858000"/>
          </a:xfrm>
          <a:prstGeom prst="rect">
            <a:avLst/>
          </a:prstGeom>
          <a:noFill/>
          <a:ln w="9525">
            <a:noFill/>
            <a:miter lim="800000"/>
            <a:headEnd/>
            <a:tailEnd/>
          </a:ln>
          <a:effectLst/>
        </p:spPr>
      </p:pic>
      <p:sp>
        <p:nvSpPr>
          <p:cNvPr id="6" name="Title 1"/>
          <p:cNvSpPr txBox="1">
            <a:spLocks/>
          </p:cNvSpPr>
          <p:nvPr/>
        </p:nvSpPr>
        <p:spPr>
          <a:xfrm>
            <a:off x="214282" y="1571620"/>
            <a:ext cx="4429124" cy="1143000"/>
          </a:xfrm>
          <a:prstGeom prst="rect">
            <a:avLst/>
          </a:prstGeom>
        </p:spPr>
        <p:txBody>
          <a:bodyPr>
            <a:noAutofit/>
          </a:bodyPr>
          <a:lstStyle/>
          <a:p>
            <a:pPr marL="0" marR="0" lvl="0" indent="0" defTabSz="914400" rtl="0" eaLnBrk="0" fontAlgn="base" latinLnBrk="0" hangingPunct="0">
              <a:lnSpc>
                <a:spcPts val="32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mj-lt"/>
                <a:ea typeface="+mj-ea"/>
                <a:cs typeface="+mj-cs"/>
              </a:rPr>
              <a:t>Variable progress  in the proportion of women attended </a:t>
            </a:r>
          </a:p>
          <a:p>
            <a:pPr marL="0" marR="0" lvl="0" indent="0" defTabSz="914400" rtl="0" eaLnBrk="0" fontAlgn="base" latinLnBrk="0" hangingPunct="0">
              <a:lnSpc>
                <a:spcPts val="32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mj-lt"/>
                <a:ea typeface="+mj-ea"/>
                <a:cs typeface="+mj-cs"/>
              </a:rPr>
              <a:t>by a skilled provider during childbirth.  </a:t>
            </a:r>
            <a:endParaRPr kumimoji="0" lang="en-US" sz="2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itle 1"/>
          <p:cNvSpPr txBox="1">
            <a:spLocks/>
          </p:cNvSpPr>
          <p:nvPr/>
        </p:nvSpPr>
        <p:spPr>
          <a:xfrm>
            <a:off x="214282" y="3571876"/>
            <a:ext cx="4214842" cy="1143000"/>
          </a:xfrm>
          <a:prstGeom prst="rect">
            <a:avLst/>
          </a:prstGeom>
        </p:spPr>
        <p:txBody>
          <a:bodyPr>
            <a:noAutofit/>
          </a:bodyPr>
          <a:lstStyle/>
          <a:p>
            <a:pPr marL="0" marR="0" lvl="0" indent="0" defTabSz="914400" rtl="0" eaLnBrk="0" fontAlgn="base" latinLnBrk="0" hangingPunct="0">
              <a:lnSpc>
                <a:spcPts val="32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mj-lt"/>
                <a:ea typeface="+mj-ea"/>
                <a:cs typeface="+mj-cs"/>
              </a:rPr>
              <a:t>The remarkable progress made in some countries </a:t>
            </a:r>
            <a:r>
              <a:rPr lang="en-US" sz="2400" kern="0" dirty="0" smtClean="0">
                <a:solidFill>
                  <a:schemeClr val="tx2"/>
                </a:solidFill>
                <a:latin typeface="+mj-lt"/>
                <a:ea typeface="+mj-ea"/>
                <a:cs typeface="+mj-cs"/>
              </a:rPr>
              <a:t>can serve as an example for others. </a:t>
            </a:r>
            <a:endParaRPr kumimoji="0" lang="en-US" sz="2400" b="0" i="0" u="none" strike="noStrike" kern="0" cap="none" spc="0" normalizeH="0" baseline="0" noProof="0" dirty="0">
              <a:ln>
                <a:noFill/>
              </a:ln>
              <a:solidFill>
                <a:schemeClr val="tx2"/>
              </a:solidFill>
              <a:effectLst/>
              <a:uLnTx/>
              <a:uFillTx/>
              <a:latin typeface="+mj-lt"/>
              <a:ea typeface="+mj-ea"/>
              <a:cs typeface="+mj-cs"/>
            </a:endParaRPr>
          </a:p>
        </p:txBody>
      </p:sp>
      <p:cxnSp>
        <p:nvCxnSpPr>
          <p:cNvPr id="7" name="Straight Arrow Connector 6"/>
          <p:cNvCxnSpPr/>
          <p:nvPr/>
        </p:nvCxnSpPr>
        <p:spPr>
          <a:xfrm>
            <a:off x="4561114" y="5110854"/>
            <a:ext cx="7143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61114" y="3550104"/>
            <a:ext cx="7143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61114" y="3039152"/>
            <a:ext cx="7143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61114" y="1104204"/>
            <a:ext cx="7143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5000636"/>
            <a:ext cx="7143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00562" y="2714620"/>
            <a:ext cx="857256" cy="276999"/>
          </a:xfrm>
          <a:prstGeom prst="rect">
            <a:avLst/>
          </a:prstGeom>
          <a:noFill/>
        </p:spPr>
        <p:txBody>
          <a:bodyPr wrap="square" rtlCol="0">
            <a:spAutoFit/>
          </a:bodyPr>
          <a:lstStyle/>
          <a:p>
            <a:r>
              <a:rPr lang="en-US" sz="1200" b="1" dirty="0" smtClean="0">
                <a:solidFill>
                  <a:srgbClr val="FF0000"/>
                </a:solidFill>
              </a:rPr>
              <a:t>23 points</a:t>
            </a:r>
            <a:endParaRPr lang="en-US" sz="1200" b="1" dirty="0">
              <a:solidFill>
                <a:srgbClr val="FF0000"/>
              </a:solidFill>
            </a:endParaRPr>
          </a:p>
        </p:txBody>
      </p:sp>
      <p:sp>
        <p:nvSpPr>
          <p:cNvPr id="13" name="TextBox 12"/>
          <p:cNvSpPr txBox="1"/>
          <p:nvPr/>
        </p:nvSpPr>
        <p:spPr>
          <a:xfrm>
            <a:off x="4500562" y="4714884"/>
            <a:ext cx="857256" cy="276999"/>
          </a:xfrm>
          <a:prstGeom prst="rect">
            <a:avLst/>
          </a:prstGeom>
          <a:noFill/>
        </p:spPr>
        <p:txBody>
          <a:bodyPr wrap="square" rtlCol="0">
            <a:spAutoFit/>
          </a:bodyPr>
          <a:lstStyle/>
          <a:p>
            <a:r>
              <a:rPr lang="en-US" sz="1200" b="1" dirty="0" smtClean="0">
                <a:solidFill>
                  <a:srgbClr val="FF0000"/>
                </a:solidFill>
              </a:rPr>
              <a:t>21 points</a:t>
            </a:r>
            <a:endParaRPr lang="en-US" sz="1200" b="1" dirty="0">
              <a:solidFill>
                <a:srgbClr val="FF0000"/>
              </a:solidFill>
            </a:endParaRPr>
          </a:p>
        </p:txBody>
      </p:sp>
      <p:sp>
        <p:nvSpPr>
          <p:cNvPr id="14" name="TextBox 13"/>
          <p:cNvSpPr txBox="1"/>
          <p:nvPr/>
        </p:nvSpPr>
        <p:spPr>
          <a:xfrm>
            <a:off x="4500562" y="5080827"/>
            <a:ext cx="857256" cy="276999"/>
          </a:xfrm>
          <a:prstGeom prst="rect">
            <a:avLst/>
          </a:prstGeom>
          <a:noFill/>
        </p:spPr>
        <p:txBody>
          <a:bodyPr wrap="square" rtlCol="0">
            <a:spAutoFit/>
          </a:bodyPr>
          <a:lstStyle/>
          <a:p>
            <a:r>
              <a:rPr lang="en-US" sz="1200" b="1" dirty="0" smtClean="0">
                <a:solidFill>
                  <a:srgbClr val="FF0000"/>
                </a:solidFill>
              </a:rPr>
              <a:t>17 points</a:t>
            </a:r>
            <a:endParaRPr lang="en-US" sz="1200" b="1" dirty="0">
              <a:solidFill>
                <a:srgbClr val="FF0000"/>
              </a:solidFill>
            </a:endParaRPr>
          </a:p>
        </p:txBody>
      </p:sp>
      <p:sp>
        <p:nvSpPr>
          <p:cNvPr id="15" name="TextBox 14"/>
          <p:cNvSpPr txBox="1"/>
          <p:nvPr/>
        </p:nvSpPr>
        <p:spPr>
          <a:xfrm>
            <a:off x="4500562" y="3286124"/>
            <a:ext cx="857256" cy="276999"/>
          </a:xfrm>
          <a:prstGeom prst="rect">
            <a:avLst/>
          </a:prstGeom>
          <a:noFill/>
        </p:spPr>
        <p:txBody>
          <a:bodyPr wrap="square" rtlCol="0">
            <a:spAutoFit/>
          </a:bodyPr>
          <a:lstStyle/>
          <a:p>
            <a:r>
              <a:rPr lang="en-US" sz="1200" b="1" dirty="0" smtClean="0">
                <a:solidFill>
                  <a:srgbClr val="FF0000"/>
                </a:solidFill>
              </a:rPr>
              <a:t>21 points</a:t>
            </a:r>
            <a:endParaRPr lang="en-US" sz="1200" b="1" dirty="0">
              <a:solidFill>
                <a:srgbClr val="FF0000"/>
              </a:solidFill>
            </a:endParaRPr>
          </a:p>
        </p:txBody>
      </p:sp>
      <p:sp>
        <p:nvSpPr>
          <p:cNvPr id="16" name="TextBox 15"/>
          <p:cNvSpPr txBox="1"/>
          <p:nvPr/>
        </p:nvSpPr>
        <p:spPr>
          <a:xfrm>
            <a:off x="4484912" y="813688"/>
            <a:ext cx="857256" cy="276999"/>
          </a:xfrm>
          <a:prstGeom prst="rect">
            <a:avLst/>
          </a:prstGeom>
          <a:noFill/>
        </p:spPr>
        <p:txBody>
          <a:bodyPr wrap="square" rtlCol="0">
            <a:spAutoFit/>
          </a:bodyPr>
          <a:lstStyle/>
          <a:p>
            <a:r>
              <a:rPr lang="en-US" sz="1200" b="1" dirty="0" smtClean="0">
                <a:solidFill>
                  <a:srgbClr val="FF0000"/>
                </a:solidFill>
              </a:rPr>
              <a:t>18 points</a:t>
            </a:r>
            <a:endParaRPr lang="en-US" sz="1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457200" y="-24"/>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Low caesarean section rates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indicate limited access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to emergency obstetric care</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24" name="Content Placeholder 23"/>
          <p:cNvSpPr>
            <a:spLocks noGrp="1"/>
          </p:cNvSpPr>
          <p:nvPr>
            <p:ph idx="1"/>
          </p:nvPr>
        </p:nvSpPr>
        <p:spPr>
          <a:xfrm>
            <a:off x="457200" y="2285992"/>
            <a:ext cx="8229600" cy="3625857"/>
          </a:xfrm>
        </p:spPr>
        <p:txBody>
          <a:bodyPr/>
          <a:lstStyle/>
          <a:p>
            <a:pPr>
              <a:spcBef>
                <a:spcPts val="0"/>
              </a:spcBef>
              <a:spcAft>
                <a:spcPts val="1200"/>
              </a:spcAft>
              <a:buClr>
                <a:srgbClr val="800000"/>
              </a:buClr>
              <a:buFont typeface="Wingdings" pitchFamily="2" charset="2"/>
              <a:buChar char="§"/>
            </a:pPr>
            <a:r>
              <a:rPr lang="en-US" sz="2800" dirty="0" smtClean="0"/>
              <a:t>33 of the 51 countries with data since 2000 have rural C-section rates below 5%</a:t>
            </a:r>
          </a:p>
          <a:p>
            <a:pPr>
              <a:spcBef>
                <a:spcPts val="0"/>
              </a:spcBef>
              <a:spcAft>
                <a:spcPts val="1200"/>
              </a:spcAft>
              <a:buClr>
                <a:srgbClr val="008000"/>
              </a:buClr>
              <a:buFont typeface="Wingdings" pitchFamily="2" charset="2"/>
              <a:buChar char="§"/>
            </a:pPr>
            <a:r>
              <a:rPr lang="en-US" sz="2800" dirty="0" smtClean="0"/>
              <a:t>Burkina Faso, Chad, Ethiopia and Niger have rates below 1%</a:t>
            </a:r>
          </a:p>
          <a:p>
            <a:pPr>
              <a:spcBef>
                <a:spcPts val="0"/>
              </a:spcBef>
              <a:spcAft>
                <a:spcPts val="1200"/>
              </a:spcAft>
              <a:buClr>
                <a:srgbClr val="FFC000"/>
              </a:buClr>
              <a:buFont typeface="Wingdings" pitchFamily="2" charset="2"/>
              <a:buChar char="§"/>
            </a:pPr>
            <a:r>
              <a:rPr lang="en-US" sz="2800" dirty="0" smtClean="0"/>
              <a:t>Emergency C-sections now provided free of charge in more countries</a:t>
            </a: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52400" y="6315038"/>
            <a:ext cx="3733800" cy="461665"/>
          </a:xfrm>
          <a:prstGeom prst="rect">
            <a:avLst/>
          </a:prstGeom>
          <a:noFill/>
          <a:ln w="9525">
            <a:noFill/>
            <a:miter lim="800000"/>
            <a:headEnd/>
            <a:tailEnd/>
          </a:ln>
        </p:spPr>
        <p:txBody>
          <a:bodyPr wrap="square">
            <a:spAutoFit/>
          </a:bodyPr>
          <a:lstStyle/>
          <a:p>
            <a:r>
              <a:rPr lang="en-US" sz="1200" dirty="0">
                <a:latin typeface="Calibri" pitchFamily="34" charset="0"/>
              </a:rPr>
              <a:t>Source: UNICEF Global Database, Nov 2009</a:t>
            </a:r>
          </a:p>
          <a:p>
            <a:r>
              <a:rPr lang="en-US" sz="1200" dirty="0">
                <a:latin typeface="Calibri" pitchFamily="34" charset="0"/>
              </a:rPr>
              <a:t>Compiled from MICS, DHS and other national surveys</a:t>
            </a:r>
            <a:endParaRPr lang="en-US" sz="1200" dirty="0"/>
          </a:p>
        </p:txBody>
      </p:sp>
      <p:graphicFrame>
        <p:nvGraphicFramePr>
          <p:cNvPr id="7" name="Chart 6"/>
          <p:cNvGraphicFramePr/>
          <p:nvPr/>
        </p:nvGraphicFramePr>
        <p:xfrm>
          <a:off x="357158" y="1928802"/>
          <a:ext cx="7986738" cy="431636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5"/>
          <p:cNvSpPr txBox="1">
            <a:spLocks noChangeArrowheads="1"/>
          </p:cNvSpPr>
          <p:nvPr/>
        </p:nvSpPr>
        <p:spPr bwMode="auto">
          <a:xfrm>
            <a:off x="1319210" y="1714488"/>
            <a:ext cx="6467500" cy="381000"/>
          </a:xfrm>
          <a:prstGeom prst="rect">
            <a:avLst/>
          </a:prstGeom>
          <a:noFill/>
          <a:ln w="9525">
            <a:noFill/>
            <a:miter lim="800000"/>
            <a:headEnd/>
            <a:tailEnd/>
          </a:ln>
        </p:spPr>
        <p:txBody>
          <a:bodyPr lIns="0" tIns="46800" rIns="0" bIns="0"/>
          <a:lstStyle/>
          <a:p>
            <a:r>
              <a:rPr lang="en-US" sz="1400" b="1" dirty="0" smtClean="0"/>
              <a:t>Median rates of exclusive breastfeeding, most recent estimate since 2000 </a:t>
            </a:r>
            <a:endParaRPr lang="en-US" sz="1400" b="1" dirty="0"/>
          </a:p>
        </p:txBody>
      </p:sp>
      <p:sp>
        <p:nvSpPr>
          <p:cNvPr id="14" name="TextBox 13"/>
          <p:cNvSpPr txBox="1"/>
          <p:nvPr/>
        </p:nvSpPr>
        <p:spPr>
          <a:xfrm>
            <a:off x="2571744" y="5786454"/>
            <a:ext cx="1357314" cy="307777"/>
          </a:xfrm>
          <a:prstGeom prst="rect">
            <a:avLst/>
          </a:prstGeom>
          <a:noFill/>
        </p:spPr>
        <p:txBody>
          <a:bodyPr wrap="square" rtlCol="0">
            <a:spAutoFit/>
          </a:bodyPr>
          <a:lstStyle/>
          <a:p>
            <a:pPr algn="ctr"/>
            <a:r>
              <a:rPr lang="en-US" sz="1400" dirty="0" smtClean="0"/>
              <a:t>(59 countries)</a:t>
            </a:r>
            <a:endParaRPr lang="en-US" sz="1400" dirty="0"/>
          </a:p>
        </p:txBody>
      </p:sp>
      <p:sp>
        <p:nvSpPr>
          <p:cNvPr id="15" name="TextBox 14"/>
          <p:cNvSpPr txBox="1"/>
          <p:nvPr/>
        </p:nvSpPr>
        <p:spPr>
          <a:xfrm>
            <a:off x="5429256" y="5786454"/>
            <a:ext cx="1357314" cy="307777"/>
          </a:xfrm>
          <a:prstGeom prst="rect">
            <a:avLst/>
          </a:prstGeom>
          <a:noFill/>
        </p:spPr>
        <p:txBody>
          <a:bodyPr wrap="square" rtlCol="0">
            <a:spAutoFit/>
          </a:bodyPr>
          <a:lstStyle/>
          <a:p>
            <a:pPr algn="ctr"/>
            <a:r>
              <a:rPr lang="en-US" sz="1400" dirty="0" smtClean="0"/>
              <a:t>(66 countries)</a:t>
            </a:r>
            <a:endParaRPr lang="en-US" sz="1400" dirty="0"/>
          </a:p>
        </p:txBody>
      </p:sp>
      <p:cxnSp>
        <p:nvCxnSpPr>
          <p:cNvPr id="17" name="Straight Connector 16"/>
          <p:cNvCxnSpPr/>
          <p:nvPr/>
        </p:nvCxnSpPr>
        <p:spPr>
          <a:xfrm rot="5400000" flipH="1" flipV="1">
            <a:off x="2285984" y="3857628"/>
            <a:ext cx="1857388" cy="0"/>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714884" y="3929058"/>
            <a:ext cx="2857504" cy="0"/>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2"/>
                </a:solidFill>
                <a:effectLst/>
                <a:uLnTx/>
                <a:uFillTx/>
                <a:latin typeface="+mj-lt"/>
                <a:ea typeface="+mj-ea"/>
                <a:cs typeface="+mj-cs"/>
              </a:rPr>
              <a:t>Exclusive breastfeeding is a major contributor to child survival</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543956" cy="1143000"/>
          </a:xfrm>
        </p:spPr>
        <p:txBody>
          <a:bodyPr/>
          <a:lstStyle/>
          <a:p>
            <a:r>
              <a:rPr lang="en-US" sz="3600" dirty="0" smtClean="0"/>
              <a:t>…and experience in </a:t>
            </a:r>
            <a:r>
              <a:rPr lang="en-US" sz="3600" b="1" i="1" dirty="0" smtClean="0"/>
              <a:t>Countdown </a:t>
            </a:r>
            <a:r>
              <a:rPr lang="en-US" sz="3600" dirty="0" smtClean="0"/>
              <a:t>countries shows rates </a:t>
            </a:r>
            <a:r>
              <a:rPr lang="en-US" sz="3600" b="1" i="1" dirty="0" smtClean="0"/>
              <a:t>can</a:t>
            </a:r>
            <a:r>
              <a:rPr lang="en-US" sz="3600" dirty="0" smtClean="0"/>
              <a:t> be increased</a:t>
            </a:r>
            <a:endParaRPr lang="en-US" sz="3600" dirty="0"/>
          </a:p>
        </p:txBody>
      </p:sp>
      <p:pic>
        <p:nvPicPr>
          <p:cNvPr id="107522" name="Picture 2"/>
          <p:cNvPicPr>
            <a:picLocks noGrp="1" noChangeAspect="1" noChangeArrowheads="1"/>
          </p:cNvPicPr>
          <p:nvPr>
            <p:ph idx="1"/>
          </p:nvPr>
        </p:nvPicPr>
        <p:blipFill>
          <a:blip r:embed="rId2" cstate="print"/>
          <a:srcRect b="8944"/>
          <a:stretch>
            <a:fillRect/>
          </a:stretch>
        </p:blipFill>
        <p:spPr bwMode="auto">
          <a:xfrm>
            <a:off x="82710" y="1765956"/>
            <a:ext cx="8918446" cy="4663440"/>
          </a:xfrm>
          <a:prstGeom prst="rect">
            <a:avLst/>
          </a:prstGeom>
          <a:noFill/>
          <a:ln w="9525">
            <a:noFill/>
            <a:miter lim="800000"/>
            <a:headEnd/>
            <a:tailEnd/>
          </a:ln>
        </p:spPr>
      </p:pic>
      <p:sp>
        <p:nvSpPr>
          <p:cNvPr id="7" name="Rectangle 6"/>
          <p:cNvSpPr/>
          <p:nvPr/>
        </p:nvSpPr>
        <p:spPr>
          <a:xfrm>
            <a:off x="1285852" y="4736656"/>
            <a:ext cx="274320" cy="18288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0252" y="4693112"/>
            <a:ext cx="274320" cy="18288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28794" y="4429132"/>
            <a:ext cx="274320" cy="45720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54606" y="4429132"/>
            <a:ext cx="274320" cy="45720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7554" y="4429132"/>
            <a:ext cx="274320" cy="45720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11928" y="4429132"/>
            <a:ext cx="274320" cy="45720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6308" y="4429132"/>
            <a:ext cx="274320" cy="45720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69250" y="4429132"/>
            <a:ext cx="274320" cy="45720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83630" y="4429132"/>
            <a:ext cx="274320" cy="45720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98010" y="4326128"/>
            <a:ext cx="274320" cy="54864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40952" y="4326124"/>
            <a:ext cx="274320" cy="54864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55332" y="3956960"/>
            <a:ext cx="274320" cy="914400"/>
          </a:xfrm>
          <a:prstGeom prst="rect">
            <a:avLst/>
          </a:prstGeom>
          <a:solidFill>
            <a:srgbClr val="FFFF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71414"/>
            <a:ext cx="8229600" cy="1143000"/>
          </a:xfrm>
        </p:spPr>
        <p:txBody>
          <a:bodyPr/>
          <a:lstStyle/>
          <a:p>
            <a:pPr>
              <a:lnSpc>
                <a:spcPts val="3400"/>
              </a:lnSpc>
            </a:pPr>
            <a:r>
              <a:rPr lang="en-US" sz="3200" dirty="0" smtClean="0"/>
              <a:t>Some Countdown countries show rapid progress in preventing malaria through use of insecticide-treated nets</a:t>
            </a:r>
            <a:endParaRPr lang="en-US" sz="3200" dirty="0"/>
          </a:p>
        </p:txBody>
      </p:sp>
      <p:graphicFrame>
        <p:nvGraphicFramePr>
          <p:cNvPr id="11" name="Content Placeholder 4"/>
          <p:cNvGraphicFramePr>
            <a:graphicFrameLocks noGrp="1"/>
          </p:cNvGraphicFramePr>
          <p:nvPr>
            <p:ph idx="1"/>
          </p:nvPr>
        </p:nvGraphicFramePr>
        <p:xfrm>
          <a:off x="300070" y="1428736"/>
          <a:ext cx="89154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1025"/>
          <p:cNvSpPr>
            <a:spLocks noChangeShapeType="1"/>
          </p:cNvSpPr>
          <p:nvPr/>
        </p:nvSpPr>
        <p:spPr bwMode="auto">
          <a:xfrm>
            <a:off x="1226662" y="2721031"/>
            <a:ext cx="7040880" cy="3105"/>
          </a:xfrm>
          <a:prstGeom prst="line">
            <a:avLst/>
          </a:prstGeom>
          <a:noFill/>
          <a:ln w="28575">
            <a:solidFill>
              <a:srgbClr val="FF0000"/>
            </a:solidFill>
            <a:round/>
            <a:headEnd/>
            <a:tailEnd type="none" w="med" len="med"/>
          </a:ln>
        </p:spPr>
      </p:sp>
      <p:sp>
        <p:nvSpPr>
          <p:cNvPr id="13" name="Rectangle 12"/>
          <p:cNvSpPr>
            <a:spLocks noChangeArrowheads="1"/>
          </p:cNvSpPr>
          <p:nvPr/>
        </p:nvSpPr>
        <p:spPr bwMode="auto">
          <a:xfrm>
            <a:off x="2890870" y="2724136"/>
            <a:ext cx="4033599" cy="408352"/>
          </a:xfrm>
          <a:prstGeom prst="rect">
            <a:avLst/>
          </a:prstGeom>
          <a:noFill/>
          <a:ln w="9525">
            <a:noFill/>
            <a:miter lim="800000"/>
            <a:headEnd/>
            <a:tailEnd/>
          </a:ln>
        </p:spPr>
        <p:txBody>
          <a:bodyPr wrap="square" lIns="36576"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000" b="1" i="0" strike="noStrike" dirty="0">
                <a:solidFill>
                  <a:srgbClr val="000000"/>
                </a:solidFill>
                <a:latin typeface="Arial"/>
                <a:cs typeface="Arial"/>
              </a:rPr>
              <a:t>Roll Back Malaria target for 2010</a:t>
            </a:r>
          </a:p>
          <a:p>
            <a:pPr algn="ctr" rtl="0">
              <a:defRPr sz="1000"/>
            </a:pPr>
            <a:endParaRPr lang="en-US" sz="1000" b="1" i="0" strike="noStrike" dirty="0">
              <a:solidFill>
                <a:srgbClr val="000000"/>
              </a:solidFill>
              <a:latin typeface="Arial"/>
              <a:cs typeface="Aria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chemeClr val="bg1"/>
          </a:solidFill>
        </p:spPr>
        <p:txBody>
          <a:bodyPr>
            <a:normAutofit/>
          </a:bodyPr>
          <a:lstStyle/>
          <a:p>
            <a:r>
              <a:rPr lang="en-US" sz="3200" dirty="0" smtClean="0"/>
              <a:t>Too few children with </a:t>
            </a:r>
            <a:r>
              <a:rPr lang="en-US" sz="3200" dirty="0" err="1" smtClean="0"/>
              <a:t>diarrhoea</a:t>
            </a:r>
            <a:r>
              <a:rPr lang="en-US" sz="3200" dirty="0" smtClean="0"/>
              <a:t> or pneumonia are receiving correct treatment  </a:t>
            </a:r>
            <a:endParaRPr lang="en-US" sz="3200" dirty="0"/>
          </a:p>
        </p:txBody>
      </p:sp>
      <p:pic>
        <p:nvPicPr>
          <p:cNvPr id="89089" name="Picture 1"/>
          <p:cNvPicPr>
            <a:picLocks noGrp="1" noChangeAspect="1" noChangeArrowheads="1"/>
          </p:cNvPicPr>
          <p:nvPr>
            <p:ph idx="1"/>
          </p:nvPr>
        </p:nvPicPr>
        <p:blipFill>
          <a:blip r:embed="rId2" cstate="print"/>
          <a:srcRect/>
          <a:stretch>
            <a:fillRect/>
          </a:stretch>
        </p:blipFill>
        <p:spPr bwMode="auto">
          <a:xfrm>
            <a:off x="1928794" y="1214422"/>
            <a:ext cx="4915989" cy="5486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571472" y="1142984"/>
            <a:ext cx="8229600" cy="785818"/>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solidFill>
                  <a:schemeClr val="tx1"/>
                </a:solidFill>
              </a:rPr>
              <a:t>Presentation Outline</a:t>
            </a:r>
          </a:p>
        </p:txBody>
      </p:sp>
      <p:sp>
        <p:nvSpPr>
          <p:cNvPr id="4099" name="Content Placeholder 2"/>
          <p:cNvSpPr>
            <a:spLocks noGrp="1"/>
          </p:cNvSpPr>
          <p:nvPr>
            <p:ph idx="1"/>
          </p:nvPr>
        </p:nvSpPr>
        <p:spPr bwMode="auto">
          <a:xfrm>
            <a:off x="1142976" y="2474926"/>
            <a:ext cx="6858000" cy="2811462"/>
          </a:xfrm>
          <a:ln>
            <a:miter lim="800000"/>
            <a:headEnd/>
            <a:tailEnd/>
          </a:ln>
        </p:spPr>
        <p:txBody>
          <a:bodyPr vert="horz" wrap="square" lIns="91440" tIns="45720" rIns="91440" bIns="45720" numCol="1" anchor="t" anchorCtr="0" compatLnSpc="1">
            <a:prstTxWarp prst="textNoShape">
              <a:avLst/>
            </a:prstTxWarp>
          </a:bodyPr>
          <a:lstStyle/>
          <a:p>
            <a:pPr marL="514350" indent="-514350">
              <a:spcBef>
                <a:spcPct val="0"/>
              </a:spcBef>
              <a:spcAft>
                <a:spcPts val="1800"/>
              </a:spcAft>
              <a:buFontTx/>
              <a:buAutoNum type="arabicPeriod"/>
              <a:defRPr/>
            </a:pPr>
            <a:r>
              <a:rPr lang="en-US" sz="2800" dirty="0" smtClean="0">
                <a:solidFill>
                  <a:schemeClr val="bg1">
                    <a:lumMod val="10000"/>
                  </a:schemeClr>
                </a:solidFill>
              </a:rPr>
              <a:t>Mortality and undernutrition</a:t>
            </a:r>
          </a:p>
          <a:p>
            <a:pPr marL="514350" indent="-514350">
              <a:spcBef>
                <a:spcPct val="0"/>
              </a:spcBef>
              <a:spcAft>
                <a:spcPts val="1800"/>
              </a:spcAft>
              <a:buFontTx/>
              <a:buAutoNum type="arabicPeriod"/>
              <a:defRPr/>
            </a:pPr>
            <a:r>
              <a:rPr lang="en-US" sz="2800" dirty="0" smtClean="0">
                <a:solidFill>
                  <a:schemeClr val="bg1">
                    <a:lumMod val="10000"/>
                  </a:schemeClr>
                </a:solidFill>
              </a:rPr>
              <a:t>Progress in coverage for effective  interventions</a:t>
            </a:r>
          </a:p>
          <a:p>
            <a:pPr marL="514350" indent="-514350">
              <a:spcBef>
                <a:spcPct val="0"/>
              </a:spcBef>
              <a:spcAft>
                <a:spcPts val="1800"/>
              </a:spcAft>
              <a:buFontTx/>
              <a:buAutoNum type="arabicPeriod"/>
              <a:defRPr/>
            </a:pPr>
            <a:r>
              <a:rPr lang="en-US" sz="2800" dirty="0" smtClean="0">
                <a:solidFill>
                  <a:schemeClr val="bg1">
                    <a:lumMod val="10000"/>
                  </a:schemeClr>
                </a:solidFill>
              </a:rPr>
              <a:t>Action NOW to increase coverage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447800"/>
          <a:ext cx="9144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txBox="1">
            <a:spLocks noGrp="1"/>
          </p:cNvSpPr>
          <p:nvPr>
            <p:ph type="title"/>
          </p:nvPr>
        </p:nvSpPr>
        <p:spPr>
          <a:xfrm>
            <a:off x="457200" y="-10418"/>
            <a:ext cx="8229600" cy="1077218"/>
          </a:xfrm>
          <a:prstGeom prst="rect">
            <a:avLst/>
          </a:prstGeom>
          <a:solidFill>
            <a:schemeClr val="bg1"/>
          </a:solidFill>
        </p:spPr>
        <p:txBody>
          <a:bodyPr wrap="square" rtlCol="0">
            <a:spAutoFit/>
          </a:bodyPr>
          <a:lstStyle/>
          <a:p>
            <a:r>
              <a:rPr lang="en-US" sz="3200" dirty="0" smtClean="0">
                <a:latin typeface="+mn-lt"/>
              </a:rPr>
              <a:t>Saving lives from malaria </a:t>
            </a:r>
            <a:br>
              <a:rPr lang="en-US" sz="3200" dirty="0" smtClean="0">
                <a:latin typeface="+mn-lt"/>
              </a:rPr>
            </a:br>
            <a:r>
              <a:rPr lang="en-US" sz="3200" dirty="0" smtClean="0">
                <a:latin typeface="+mn-lt"/>
              </a:rPr>
              <a:t>requires the right medicine!</a:t>
            </a:r>
            <a:endParaRPr lang="en-US" sz="3200" dirty="0">
              <a:latin typeface="+mn-lt"/>
            </a:endParaRPr>
          </a:p>
        </p:txBody>
      </p:sp>
      <p:sp>
        <p:nvSpPr>
          <p:cNvPr id="6" name="TextBox 5"/>
          <p:cNvSpPr txBox="1"/>
          <p:nvPr/>
        </p:nvSpPr>
        <p:spPr>
          <a:xfrm>
            <a:off x="1219200" y="1066800"/>
            <a:ext cx="6629400" cy="505523"/>
          </a:xfrm>
          <a:prstGeom prst="rect">
            <a:avLst/>
          </a:prstGeom>
          <a:noFill/>
        </p:spPr>
        <p:txBody>
          <a:bodyPr wrap="square" rtlCol="0">
            <a:spAutoFit/>
          </a:bodyPr>
          <a:lstStyle/>
          <a:p>
            <a:pPr>
              <a:lnSpc>
                <a:spcPts val="1600"/>
              </a:lnSpc>
            </a:pPr>
            <a:r>
              <a:rPr lang="en-US" sz="1600" dirty="0" smtClean="0"/>
              <a:t>Proportion of children under five with fever receiving antimalarial treatment, by type of treatment</a:t>
            </a:r>
            <a:endParaRPr lang="en-US" sz="1600" dirty="0"/>
          </a:p>
        </p:txBody>
      </p:sp>
      <p:graphicFrame>
        <p:nvGraphicFramePr>
          <p:cNvPr id="7" name="Table 6"/>
          <p:cNvGraphicFramePr>
            <a:graphicFrameLocks noGrp="1"/>
          </p:cNvGraphicFramePr>
          <p:nvPr/>
        </p:nvGraphicFramePr>
        <p:xfrm>
          <a:off x="5105400" y="3886200"/>
          <a:ext cx="3505200" cy="1977390"/>
        </p:xfrm>
        <a:graphic>
          <a:graphicData uri="http://schemas.openxmlformats.org/drawingml/2006/table">
            <a:tbl>
              <a:tblPr/>
              <a:tblGrid>
                <a:gridCol w="187325"/>
                <a:gridCol w="406400"/>
                <a:gridCol w="1254125"/>
                <a:gridCol w="914400"/>
                <a:gridCol w="742950"/>
              </a:tblGrid>
              <a:tr h="43815">
                <a:tc>
                  <a:txBody>
                    <a:bodyPr/>
                    <a:lstStyle/>
                    <a:p>
                      <a:pPr marL="0" marR="0" algn="l">
                        <a:spcBef>
                          <a:spcPts val="0"/>
                        </a:spcBef>
                        <a:spcAft>
                          <a:spcPts val="0"/>
                        </a:spcAft>
                      </a:pP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gn="l">
                        <a:spcBef>
                          <a:spcPts val="0"/>
                        </a:spcBef>
                        <a:spcAft>
                          <a:spcPts val="0"/>
                        </a:spcAft>
                      </a:pPr>
                      <a:r>
                        <a:rPr lang="en-US" sz="1100" b="1">
                          <a:latin typeface="Calibri"/>
                          <a:ea typeface="Calibri"/>
                          <a:cs typeface="Times New Roman"/>
                        </a:rPr>
                        <a:t>Key</a:t>
                      </a:r>
                      <a:r>
                        <a:rPr lang="en-US" sz="1100">
                          <a:latin typeface="Calibri"/>
                          <a:ea typeface="Calibri"/>
                          <a:cs typeface="Times New Roman"/>
                        </a:rPr>
                        <a:t> </a:t>
                      </a:r>
                    </a:p>
                  </a:txBody>
                  <a:tcPr marL="73025" marR="274320" marT="13335" marB="0" anchor="b">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100" b="1">
                          <a:latin typeface="Calibri"/>
                          <a:ea typeface="Calibri"/>
                          <a:cs typeface="Times New Roman"/>
                        </a:rPr>
                        <a:t>No. of Countries</a:t>
                      </a:r>
                      <a:endParaRPr lang="en-US" sz="1100">
                        <a:latin typeface="Calibri"/>
                        <a:ea typeface="Calibri"/>
                        <a:cs typeface="Times New Roman"/>
                      </a:endParaRPr>
                    </a:p>
                  </a:txBody>
                  <a:tcPr marL="73025" marR="274320" marT="13335" marB="0" anchor="b">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a:latin typeface="Calibri"/>
                          <a:ea typeface="Calibri"/>
                          <a:cs typeface="Times New Roman"/>
                        </a:rPr>
                        <a:t>Unweighted Median</a:t>
                      </a:r>
                      <a:endParaRPr lang="en-US" sz="1100">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l"/>
                      <a:endParaRPr lang="en-US" sz="1100">
                        <a:latin typeface="Calibri"/>
                        <a:ea typeface="Times New Roman"/>
                      </a:endParaRPr>
                    </a:p>
                  </a:txBody>
                  <a:tcPr marL="73025" marR="274320" marT="13335" marB="0">
                    <a:lnL>
                      <a:noFill/>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sz="1100">
                        <a:latin typeface="Calibri"/>
                        <a:ea typeface="Times New Roman"/>
                      </a:endParaRPr>
                    </a:p>
                  </a:txBody>
                  <a:tcPr marL="73025" marR="274320" marT="13335" marB="0">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100">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l"/>
                      <a:endParaRPr lang="en-US" sz="1100">
                        <a:latin typeface="Calibri"/>
                        <a:ea typeface="Times New Roman"/>
                      </a:endParaRPr>
                    </a:p>
                  </a:txBody>
                  <a:tcPr marL="73025" marR="274320" marT="13335"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r>
              <a:tr h="0">
                <a:tc>
                  <a:txBody>
                    <a:bodyPr/>
                    <a:lstStyle/>
                    <a:p>
                      <a:pPr marL="0" marR="0" algn="l">
                        <a:spcBef>
                          <a:spcPts val="0"/>
                        </a:spcBef>
                        <a:spcAft>
                          <a:spcPts val="0"/>
                        </a:spcAft>
                      </a:pP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l"/>
                      <a:endParaRPr lang="en-US" sz="1100" dirty="0">
                        <a:latin typeface="Calibri"/>
                        <a:ea typeface="Times New Roman"/>
                      </a:endParaRPr>
                    </a:p>
                  </a:txBody>
                  <a:tcPr marL="73025" marR="274320" marT="1333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1100">
                          <a:latin typeface="Calibri"/>
                          <a:ea typeface="Calibri"/>
                          <a:cs typeface="Times New Roman"/>
                        </a:rPr>
                        <a:t>ACT</a:t>
                      </a:r>
                    </a:p>
                  </a:txBody>
                  <a:tcPr marL="73025" marR="274320" marT="13335"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100" dirty="0" smtClean="0">
                          <a:latin typeface="Calibri"/>
                          <a:ea typeface="Calibri"/>
                          <a:cs typeface="Times New Roman"/>
                        </a:rPr>
                        <a:t>38</a:t>
                      </a:r>
                      <a:endParaRPr lang="en-US" sz="1100"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spcBef>
                          <a:spcPts val="0"/>
                        </a:spcBef>
                        <a:spcAft>
                          <a:spcPts val="0"/>
                        </a:spcAft>
                      </a:pPr>
                      <a:r>
                        <a:rPr lang="en-US" sz="1100" dirty="0" smtClean="0">
                          <a:latin typeface="Calibri"/>
                          <a:ea typeface="Calibri"/>
                          <a:cs typeface="Times New Roman"/>
                        </a:rPr>
                        <a:t>0.5</a:t>
                      </a:r>
                      <a:endParaRPr lang="en-US" sz="1100" dirty="0">
                        <a:latin typeface="Calibri"/>
                        <a:ea typeface="Calibri"/>
                        <a:cs typeface="Times New Roman"/>
                      </a:endParaRPr>
                    </a:p>
                  </a:txBody>
                  <a:tcPr marL="73025" marR="274320" marT="13335" marB="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marL="0" marR="0" algn="l">
                        <a:spcBef>
                          <a:spcPts val="0"/>
                        </a:spcBef>
                        <a:spcAft>
                          <a:spcPts val="0"/>
                        </a:spcAft>
                      </a:pP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endParaRPr lang="en-US" sz="1100" dirty="0">
                        <a:latin typeface="Calibri"/>
                        <a:ea typeface="Times New Roman"/>
                      </a:endParaRPr>
                    </a:p>
                  </a:txBody>
                  <a:tcPr marL="73025" marR="274320" marT="13335" marB="0">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sz="1100">
                        <a:latin typeface="Calibri"/>
                        <a:ea typeface="Times New Roman"/>
                      </a:endParaRPr>
                    </a:p>
                  </a:txBody>
                  <a:tcPr marL="73025" marR="274320" marT="13335" marB="0">
                    <a:lnL>
                      <a:noFill/>
                    </a:lnL>
                    <a:lnR>
                      <a:noFill/>
                    </a:lnR>
                    <a:lnT>
                      <a:noFill/>
                    </a:lnT>
                    <a:lnB>
                      <a:noFill/>
                    </a:lnB>
                  </a:tcPr>
                </a:tc>
                <a:tc>
                  <a:txBody>
                    <a:bodyPr/>
                    <a:lstStyle/>
                    <a:p>
                      <a:pPr marL="0" marR="0" algn="ctr">
                        <a:spcBef>
                          <a:spcPts val="0"/>
                        </a:spcBef>
                        <a:spcAft>
                          <a:spcPts val="0"/>
                        </a:spcAft>
                      </a:pPr>
                      <a:endParaRPr lang="en-US" sz="1100" dirty="0">
                        <a:latin typeface="Calibri"/>
                        <a:ea typeface="Calibri"/>
                        <a:cs typeface="Times New Roman"/>
                      </a:endParaRPr>
                    </a:p>
                  </a:txBody>
                  <a:tcPr marL="0" marR="0" marT="0" marB="0" anchor="ctr">
                    <a:lnL>
                      <a:noFill/>
                    </a:lnL>
                    <a:lnR>
                      <a:noFill/>
                    </a:lnR>
                    <a:lnT>
                      <a:noFill/>
                    </a:lnT>
                    <a:lnB>
                      <a:noFill/>
                    </a:lnB>
                  </a:tcPr>
                </a:tc>
                <a:tc>
                  <a:txBody>
                    <a:bodyPr/>
                    <a:lstStyle/>
                    <a:p>
                      <a:pPr algn="l"/>
                      <a:endParaRPr lang="en-US" sz="1100">
                        <a:latin typeface="Calibri"/>
                        <a:ea typeface="Times New Roman"/>
                      </a:endParaRPr>
                    </a:p>
                  </a:txBody>
                  <a:tcPr marL="73025" marR="274320" marT="13335" marB="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marL="0" marR="0" algn="l">
                        <a:spcBef>
                          <a:spcPts val="0"/>
                        </a:spcBef>
                        <a:spcAft>
                          <a:spcPts val="0"/>
                        </a:spcAft>
                      </a:pP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l"/>
                      <a:endParaRPr lang="en-US" sz="1100" dirty="0">
                        <a:latin typeface="Calibri"/>
                        <a:ea typeface="Times New Roman"/>
                      </a:endParaRPr>
                    </a:p>
                  </a:txBody>
                  <a:tcPr marL="73025" marR="274320" marT="1333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marL="0" marR="0" algn="l">
                        <a:spcBef>
                          <a:spcPts val="0"/>
                        </a:spcBef>
                        <a:spcAft>
                          <a:spcPts val="0"/>
                        </a:spcAft>
                      </a:pPr>
                      <a:r>
                        <a:rPr lang="en-US" sz="1100">
                          <a:latin typeface="Calibri"/>
                          <a:ea typeface="Calibri"/>
                          <a:cs typeface="Times New Roman"/>
                        </a:rPr>
                        <a:t>Chloroquine</a:t>
                      </a:r>
                    </a:p>
                  </a:txBody>
                  <a:tcPr marL="73025" marR="274320" marT="13335"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100" dirty="0" smtClean="0">
                          <a:latin typeface="Calibri"/>
                          <a:ea typeface="Calibri"/>
                          <a:cs typeface="Times New Roman"/>
                        </a:rPr>
                        <a:t>38</a:t>
                      </a:r>
                      <a:endParaRPr lang="en-US" sz="1100"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spcBef>
                          <a:spcPts val="0"/>
                        </a:spcBef>
                        <a:spcAft>
                          <a:spcPts val="0"/>
                        </a:spcAft>
                      </a:pPr>
                      <a:r>
                        <a:rPr lang="en-US" sz="1100" dirty="0" smtClean="0">
                          <a:latin typeface="Calibri"/>
                          <a:ea typeface="Calibri"/>
                          <a:cs typeface="Times New Roman"/>
                        </a:rPr>
                        <a:t>7.3</a:t>
                      </a:r>
                      <a:endParaRPr lang="en-US" sz="1100" dirty="0">
                        <a:latin typeface="Calibri"/>
                        <a:ea typeface="Calibri"/>
                        <a:cs typeface="Times New Roman"/>
                      </a:endParaRPr>
                    </a:p>
                  </a:txBody>
                  <a:tcPr marL="73025" marR="274320" marT="13335" marB="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marL="0" marR="0" algn="l">
                        <a:spcBef>
                          <a:spcPts val="0"/>
                        </a:spcBef>
                        <a:spcAft>
                          <a:spcPts val="0"/>
                        </a:spcAft>
                      </a:pP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endParaRPr lang="en-US" sz="1100" dirty="0">
                        <a:latin typeface="Calibri"/>
                        <a:ea typeface="Times New Roman"/>
                      </a:endParaRPr>
                    </a:p>
                  </a:txBody>
                  <a:tcPr marL="73025" marR="274320" marT="13335" marB="0">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sz="1100">
                        <a:latin typeface="Calibri"/>
                        <a:ea typeface="Times New Roman"/>
                      </a:endParaRPr>
                    </a:p>
                  </a:txBody>
                  <a:tcPr marL="73025" marR="274320" marT="13335" marB="0">
                    <a:lnL>
                      <a:noFill/>
                    </a:lnL>
                    <a:lnR>
                      <a:noFill/>
                    </a:lnR>
                    <a:lnT>
                      <a:noFill/>
                    </a:lnT>
                    <a:lnB>
                      <a:noFill/>
                    </a:lnB>
                  </a:tcPr>
                </a:tc>
                <a:tc>
                  <a:txBody>
                    <a:bodyPr/>
                    <a:lstStyle/>
                    <a:p>
                      <a:pPr marL="0" marR="0" algn="ctr">
                        <a:spcBef>
                          <a:spcPts val="0"/>
                        </a:spcBef>
                        <a:spcAft>
                          <a:spcPts val="0"/>
                        </a:spcAft>
                      </a:pPr>
                      <a:endParaRPr lang="en-US" sz="1100" dirty="0">
                        <a:latin typeface="Calibri"/>
                        <a:ea typeface="Calibri"/>
                        <a:cs typeface="Times New Roman"/>
                      </a:endParaRPr>
                    </a:p>
                  </a:txBody>
                  <a:tcPr marL="0" marR="0" marT="0" marB="0" anchor="ctr">
                    <a:lnL>
                      <a:noFill/>
                    </a:lnL>
                    <a:lnR>
                      <a:noFill/>
                    </a:lnR>
                    <a:lnT>
                      <a:noFill/>
                    </a:lnT>
                    <a:lnB>
                      <a:noFill/>
                    </a:lnB>
                  </a:tcPr>
                </a:tc>
                <a:tc>
                  <a:txBody>
                    <a:bodyPr/>
                    <a:lstStyle/>
                    <a:p>
                      <a:pPr algn="l"/>
                      <a:endParaRPr lang="en-US" sz="1100">
                        <a:latin typeface="Calibri"/>
                        <a:ea typeface="Times New Roman"/>
                      </a:endParaRPr>
                    </a:p>
                  </a:txBody>
                  <a:tcPr marL="73025" marR="274320" marT="13335" marB="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marL="0" marR="0" algn="l">
                        <a:spcBef>
                          <a:spcPts val="0"/>
                        </a:spcBef>
                        <a:spcAft>
                          <a:spcPts val="0"/>
                        </a:spcAft>
                      </a:pP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c>
                  <a:txBody>
                    <a:bodyPr/>
                    <a:lstStyle/>
                    <a:p>
                      <a:pPr algn="l"/>
                      <a:endParaRPr lang="en-US" sz="1100" dirty="0">
                        <a:latin typeface="Calibri"/>
                        <a:ea typeface="Times New Roman"/>
                      </a:endParaRPr>
                    </a:p>
                  </a:txBody>
                  <a:tcPr marL="73025" marR="274320" marT="1333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pPr marL="0" marR="0" algn="l">
                        <a:spcBef>
                          <a:spcPts val="0"/>
                        </a:spcBef>
                        <a:spcAft>
                          <a:spcPts val="0"/>
                        </a:spcAft>
                      </a:pPr>
                      <a:r>
                        <a:rPr lang="en-US" sz="1100">
                          <a:latin typeface="Calibri"/>
                          <a:ea typeface="Calibri"/>
                          <a:cs typeface="Times New Roman"/>
                        </a:rPr>
                        <a:t>Other</a:t>
                      </a:r>
                    </a:p>
                  </a:txBody>
                  <a:tcPr marL="73025" marR="274320" marT="13335" marB="0">
                    <a:lnL w="28575" cap="flat" cmpd="sng" algn="ctr">
                      <a:solidFill>
                        <a:schemeClr val="tx1"/>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US" sz="1100" dirty="0" smtClean="0">
                          <a:latin typeface="Calibri"/>
                          <a:ea typeface="Calibri"/>
                          <a:cs typeface="Times New Roman"/>
                        </a:rPr>
                        <a:t>38</a:t>
                      </a:r>
                      <a:endParaRPr lang="en-US" sz="1100"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spcBef>
                          <a:spcPts val="0"/>
                        </a:spcBef>
                        <a:spcAft>
                          <a:spcPts val="0"/>
                        </a:spcAft>
                      </a:pPr>
                      <a:r>
                        <a:rPr lang="en-US" sz="1100">
                          <a:latin typeface="Calibri"/>
                          <a:ea typeface="Calibri"/>
                          <a:cs typeface="Times New Roman"/>
                        </a:rPr>
                        <a:t>10.0</a:t>
                      </a:r>
                    </a:p>
                  </a:txBody>
                  <a:tcPr marL="73025" marR="274320" marT="13335" marB="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marL="0" marR="0" algn="l">
                        <a:spcBef>
                          <a:spcPts val="0"/>
                        </a:spcBef>
                        <a:spcAft>
                          <a:spcPts val="0"/>
                        </a:spcAft>
                      </a:pP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endParaRPr lang="en-US" sz="1100">
                        <a:latin typeface="Calibri"/>
                        <a:ea typeface="Times New Roman"/>
                      </a:endParaRPr>
                    </a:p>
                  </a:txBody>
                  <a:tcPr marL="73025" marR="274320" marT="13335" marB="0">
                    <a:lnL>
                      <a:noFill/>
                    </a:lnL>
                    <a:lnR>
                      <a:noFill/>
                    </a:lnR>
                    <a:lnT w="28575" cap="flat" cmpd="sng" algn="ctr">
                      <a:solidFill>
                        <a:schemeClr val="tx1"/>
                      </a:solidFill>
                      <a:prstDash val="solid"/>
                      <a:round/>
                      <a:headEnd type="none" w="med" len="med"/>
                      <a:tailEnd type="none" w="med" len="med"/>
                    </a:lnT>
                    <a:lnB>
                      <a:noFill/>
                    </a:lnB>
                  </a:tcPr>
                </a:tc>
                <a:tc>
                  <a:txBody>
                    <a:bodyPr/>
                    <a:lstStyle/>
                    <a:p>
                      <a:pPr algn="l"/>
                      <a:endParaRPr lang="en-US" sz="1100">
                        <a:latin typeface="Calibri"/>
                        <a:ea typeface="Times New Roman"/>
                      </a:endParaRPr>
                    </a:p>
                  </a:txBody>
                  <a:tcPr marL="73025" marR="274320" marT="13335" marB="0">
                    <a:lnL>
                      <a:noFill/>
                    </a:lnL>
                    <a:lnR>
                      <a:noFill/>
                    </a:lnR>
                    <a:lnT>
                      <a:noFill/>
                    </a:lnT>
                    <a:lnB>
                      <a:noFill/>
                    </a:lnB>
                  </a:tcPr>
                </a:tc>
                <a:tc>
                  <a:txBody>
                    <a:bodyPr/>
                    <a:lstStyle/>
                    <a:p>
                      <a:pPr marL="0" marR="0" algn="ctr">
                        <a:spcBef>
                          <a:spcPts val="0"/>
                        </a:spcBef>
                        <a:spcAft>
                          <a:spcPts val="0"/>
                        </a:spcAft>
                      </a:pPr>
                      <a:endParaRPr lang="en-US" sz="1100" dirty="0">
                        <a:latin typeface="Calibri"/>
                        <a:ea typeface="Calibri"/>
                        <a:cs typeface="Times New Roman"/>
                      </a:endParaRPr>
                    </a:p>
                  </a:txBody>
                  <a:tcPr marL="0" marR="0" marT="0" marB="0" anchor="ctr">
                    <a:lnL>
                      <a:noFill/>
                    </a:lnL>
                    <a:lnR>
                      <a:noFill/>
                    </a:lnR>
                    <a:lnT>
                      <a:noFill/>
                    </a:lnT>
                    <a:lnB>
                      <a:noFill/>
                    </a:lnB>
                  </a:tcPr>
                </a:tc>
                <a:tc>
                  <a:txBody>
                    <a:bodyPr/>
                    <a:lstStyle/>
                    <a:p>
                      <a:pPr algn="l"/>
                      <a:endParaRPr lang="en-US" sz="1100">
                        <a:latin typeface="Calibri"/>
                        <a:ea typeface="Times New Roman"/>
                      </a:endParaRPr>
                    </a:p>
                  </a:txBody>
                  <a:tcPr marL="73025" marR="274320" marT="13335" marB="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marL="0" marR="0" algn="l">
                        <a:spcBef>
                          <a:spcPts val="0"/>
                        </a:spcBef>
                        <a:spcAft>
                          <a:spcPts val="0"/>
                        </a:spcAft>
                      </a:pP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a:endParaRPr lang="en-US" sz="1100">
                        <a:latin typeface="Calibri"/>
                        <a:ea typeface="Times New Roman"/>
                      </a:endParaRPr>
                    </a:p>
                  </a:txBody>
                  <a:tcPr marL="73025" marR="274320" marT="13335" marB="0">
                    <a:lnL>
                      <a:noFill/>
                    </a:lnL>
                    <a:lnR>
                      <a:noFill/>
                    </a:lnR>
                    <a:lnT>
                      <a:noFill/>
                    </a:lnT>
                    <a:lnB>
                      <a:noFill/>
                    </a:lnB>
                  </a:tcPr>
                </a:tc>
                <a:tc>
                  <a:txBody>
                    <a:bodyPr/>
                    <a:lstStyle/>
                    <a:p>
                      <a:pPr marL="0" marR="0" algn="l">
                        <a:spcBef>
                          <a:spcPts val="0"/>
                        </a:spcBef>
                        <a:spcAft>
                          <a:spcPts val="0"/>
                        </a:spcAft>
                      </a:pPr>
                      <a:r>
                        <a:rPr lang="en-US" sz="1100" b="1">
                          <a:latin typeface="Calibri"/>
                          <a:ea typeface="Calibri"/>
                          <a:cs typeface="Times New Roman"/>
                        </a:rPr>
                        <a:t>Total</a:t>
                      </a:r>
                      <a:endParaRPr lang="en-US" sz="1100">
                        <a:latin typeface="Calibri"/>
                        <a:ea typeface="Calibri"/>
                        <a:cs typeface="Times New Roman"/>
                      </a:endParaRPr>
                    </a:p>
                  </a:txBody>
                  <a:tcPr marL="73025" marR="274320" marT="13335" marB="0">
                    <a:lnL>
                      <a:noFill/>
                    </a:lnL>
                    <a:lnR>
                      <a:noFill/>
                    </a:lnR>
                    <a:lnT>
                      <a:noFill/>
                    </a:lnT>
                    <a:lnB>
                      <a:noFill/>
                    </a:lnB>
                  </a:tcPr>
                </a:tc>
                <a:tc>
                  <a:txBody>
                    <a:bodyPr/>
                    <a:lstStyle/>
                    <a:p>
                      <a:pPr marL="0" marR="0" algn="ctr">
                        <a:spcBef>
                          <a:spcPts val="0"/>
                        </a:spcBef>
                        <a:spcAft>
                          <a:spcPts val="0"/>
                        </a:spcAft>
                      </a:pPr>
                      <a:r>
                        <a:rPr lang="en-US" sz="1100" b="1" dirty="0" smtClean="0">
                          <a:latin typeface="Calibri"/>
                          <a:ea typeface="Calibri"/>
                          <a:cs typeface="Times New Roman"/>
                        </a:rPr>
                        <a:t>38</a:t>
                      </a:r>
                      <a:endParaRPr lang="en-US" sz="1100"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spcBef>
                          <a:spcPts val="0"/>
                        </a:spcBef>
                        <a:spcAft>
                          <a:spcPts val="0"/>
                        </a:spcAft>
                      </a:pPr>
                      <a:r>
                        <a:rPr lang="en-US" sz="1100" b="1" dirty="0" smtClean="0">
                          <a:latin typeface="Calibri"/>
                          <a:ea typeface="Calibri"/>
                          <a:cs typeface="Times New Roman"/>
                        </a:rPr>
                        <a:t>32.4</a:t>
                      </a:r>
                      <a:endParaRPr lang="en-US" sz="1100" dirty="0">
                        <a:latin typeface="Calibri"/>
                        <a:ea typeface="Calibri"/>
                        <a:cs typeface="Times New Roman"/>
                      </a:endParaRPr>
                    </a:p>
                  </a:txBody>
                  <a:tcPr marL="73025" marR="274320" marT="13335" marB="0" anchor="ctr">
                    <a:lnL>
                      <a:noFill/>
                    </a:lnL>
                    <a:lnR w="12700" cap="flat" cmpd="sng" algn="ctr">
                      <a:solidFill>
                        <a:srgbClr val="000000"/>
                      </a:solidFill>
                      <a:prstDash val="solid"/>
                      <a:round/>
                      <a:headEnd type="none" w="med" len="med"/>
                      <a:tailEnd type="none" w="med" len="med"/>
                    </a:lnR>
                    <a:lnT>
                      <a:noFill/>
                    </a:lnT>
                    <a:lnB>
                      <a:noFill/>
                    </a:lnB>
                  </a:tcPr>
                </a:tc>
              </a:tr>
              <a:tr h="0">
                <a:tc>
                  <a:txBody>
                    <a:bodyPr/>
                    <a:lstStyle/>
                    <a:p>
                      <a:pPr marL="0" marR="0" algn="l">
                        <a:spcBef>
                          <a:spcPts val="0"/>
                        </a:spcBef>
                        <a:spcAft>
                          <a:spcPts val="0"/>
                        </a:spcAft>
                      </a:pPr>
                      <a:endParaRPr lang="en-US"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n-US" sz="1100">
                        <a:latin typeface="Calibri"/>
                        <a:ea typeface="Times New Roman"/>
                      </a:endParaRPr>
                    </a:p>
                  </a:txBody>
                  <a:tcPr marL="73025" marR="274320" marT="1333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n-US" sz="1100">
                        <a:latin typeface="Calibri"/>
                        <a:ea typeface="Times New Roman"/>
                      </a:endParaRPr>
                    </a:p>
                  </a:txBody>
                  <a:tcPr marL="73025" marR="274320" marT="13335"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100">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endParaRPr lang="en-US" sz="1100" dirty="0">
                        <a:latin typeface="Calibri"/>
                        <a:ea typeface="Times New Roman"/>
                      </a:endParaRPr>
                    </a:p>
                  </a:txBody>
                  <a:tcPr marL="73025" marR="274320" marT="1333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105400" y="3352800"/>
            <a:ext cx="3505200" cy="584775"/>
          </a:xfrm>
          <a:prstGeom prst="rect">
            <a:avLst/>
          </a:prstGeom>
          <a:noFill/>
        </p:spPr>
        <p:txBody>
          <a:bodyPr wrap="square" rtlCol="0">
            <a:spAutoFit/>
          </a:bodyPr>
          <a:lstStyle/>
          <a:p>
            <a:pPr algn="ctr"/>
            <a:r>
              <a:rPr lang="en-US" sz="1600" dirty="0" smtClean="0"/>
              <a:t>Summary for all malaria-endemic Countdown countries</a:t>
            </a:r>
            <a:endParaRPr lang="en-US" sz="16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a:off x="500034" y="1857364"/>
            <a:ext cx="4000528" cy="762000"/>
          </a:xfrm>
          <a:prstGeom prst="rect">
            <a:avLst/>
          </a:prstGeom>
          <a:noFill/>
          <a:ln w="9525">
            <a:noFill/>
            <a:miter lim="800000"/>
            <a:headEnd/>
            <a:tailEnd/>
          </a:ln>
        </p:spPr>
        <p:txBody>
          <a:bodyPr lIns="0" tIns="46800" rIns="0" bIns="0"/>
          <a:lstStyle/>
          <a:p>
            <a:pPr>
              <a:lnSpc>
                <a:spcPts val="3200"/>
              </a:lnSpc>
            </a:pPr>
            <a:r>
              <a:rPr lang="en-US" sz="2400" dirty="0" smtClean="0"/>
              <a:t>Open defecation </a:t>
            </a:r>
          </a:p>
          <a:p>
            <a:pPr>
              <a:lnSpc>
                <a:spcPts val="3200"/>
              </a:lnSpc>
            </a:pPr>
            <a:r>
              <a:rPr lang="en-US" sz="2400" dirty="0" smtClean="0"/>
              <a:t>increases the risk </a:t>
            </a:r>
          </a:p>
          <a:p>
            <a:pPr>
              <a:lnSpc>
                <a:spcPts val="3200"/>
              </a:lnSpc>
            </a:pPr>
            <a:r>
              <a:rPr lang="en-US" sz="2400" dirty="0" smtClean="0"/>
              <a:t>of </a:t>
            </a:r>
            <a:r>
              <a:rPr lang="en-US" sz="2400" dirty="0" err="1" smtClean="0"/>
              <a:t>diarrhoeal</a:t>
            </a:r>
            <a:r>
              <a:rPr lang="en-US" sz="2400" dirty="0" smtClean="0"/>
              <a:t> disease, </a:t>
            </a:r>
          </a:p>
          <a:p>
            <a:pPr>
              <a:lnSpc>
                <a:spcPts val="3200"/>
              </a:lnSpc>
            </a:pPr>
            <a:r>
              <a:rPr lang="en-US" sz="2400" dirty="0" smtClean="0"/>
              <a:t>and is common </a:t>
            </a:r>
          </a:p>
          <a:p>
            <a:pPr>
              <a:lnSpc>
                <a:spcPts val="3200"/>
              </a:lnSpc>
            </a:pPr>
            <a:r>
              <a:rPr lang="en-US" sz="2400" dirty="0" smtClean="0"/>
              <a:t>in some Countdown countries</a:t>
            </a:r>
          </a:p>
          <a:p>
            <a:pPr>
              <a:lnSpc>
                <a:spcPts val="3200"/>
              </a:lnSpc>
            </a:pPr>
            <a:r>
              <a:rPr lang="en-US" sz="2400" dirty="0"/>
              <a:t/>
            </a:r>
            <a:br>
              <a:rPr lang="en-US" sz="2400" dirty="0"/>
            </a:br>
            <a:endParaRPr lang="en-US" sz="2400" dirty="0"/>
          </a:p>
        </p:txBody>
      </p:sp>
      <p:pic>
        <p:nvPicPr>
          <p:cNvPr id="95233" name="Picture 1"/>
          <p:cNvPicPr>
            <a:picLocks noChangeAspect="1" noChangeArrowheads="1"/>
          </p:cNvPicPr>
          <p:nvPr/>
        </p:nvPicPr>
        <p:blipFill>
          <a:blip r:embed="rId3" cstate="print"/>
          <a:srcRect/>
          <a:stretch>
            <a:fillRect/>
          </a:stretch>
        </p:blipFill>
        <p:spPr bwMode="auto">
          <a:xfrm>
            <a:off x="3786182" y="357166"/>
            <a:ext cx="4676775" cy="61626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1414"/>
            <a:ext cx="8229600" cy="1143000"/>
          </a:xfrm>
        </p:spPr>
        <p:txBody>
          <a:bodyPr/>
          <a:lstStyle/>
          <a:p>
            <a:r>
              <a:rPr lang="en-US" dirty="0" smtClean="0"/>
              <a:t>Together,</a:t>
            </a:r>
            <a:br>
              <a:rPr lang="en-US" dirty="0" smtClean="0"/>
            </a:br>
            <a:r>
              <a:rPr lang="en-US" dirty="0" smtClean="0"/>
              <a:t>we can do better </a:t>
            </a:r>
            <a:endParaRPr lang="en-US" dirty="0"/>
          </a:p>
        </p:txBody>
      </p:sp>
      <p:pic>
        <p:nvPicPr>
          <p:cNvPr id="104450" name="Picture 2"/>
          <p:cNvPicPr>
            <a:picLocks noGrp="1" noChangeAspect="1" noChangeArrowheads="1"/>
          </p:cNvPicPr>
          <p:nvPr>
            <p:ph idx="1"/>
          </p:nvPr>
        </p:nvPicPr>
        <p:blipFill>
          <a:blip r:embed="rId2" cstate="print"/>
          <a:srcRect/>
          <a:stretch>
            <a:fillRect/>
          </a:stretch>
        </p:blipFill>
        <p:spPr bwMode="auto">
          <a:xfrm>
            <a:off x="668638" y="1600199"/>
            <a:ext cx="7903890" cy="5029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514350">
              <a:spcAft>
                <a:spcPts val="0"/>
              </a:spcAft>
              <a:defRPr/>
            </a:pPr>
            <a:r>
              <a:rPr lang="en-US" sz="3600" dirty="0" smtClean="0">
                <a:solidFill>
                  <a:srgbClr val="990033"/>
                </a:solidFill>
              </a:rPr>
              <a:t>Action NOW </a:t>
            </a:r>
            <a:br>
              <a:rPr lang="en-US" sz="3600" dirty="0" smtClean="0">
                <a:solidFill>
                  <a:srgbClr val="990033"/>
                </a:solidFill>
              </a:rPr>
            </a:br>
            <a:r>
              <a:rPr lang="en-US" sz="3600" dirty="0" smtClean="0">
                <a:solidFill>
                  <a:srgbClr val="990033"/>
                </a:solidFill>
              </a:rPr>
              <a:t>to increase coverage </a:t>
            </a:r>
            <a:endParaRPr lang="en-US" sz="3600" dirty="0">
              <a:solidFill>
                <a:srgbClr val="990033"/>
              </a:solidFill>
            </a:endParaRPr>
          </a:p>
        </p:txBody>
      </p:sp>
      <p:sp>
        <p:nvSpPr>
          <p:cNvPr id="11267" name="Text Placeholder 2"/>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dirty="0" smtClean="0"/>
              <a:t>Section 3:</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1414"/>
            <a:ext cx="8229600" cy="1143000"/>
          </a:xfrm>
        </p:spPr>
        <p:txBody>
          <a:bodyPr/>
          <a:lstStyle/>
          <a:p>
            <a:r>
              <a:rPr lang="en-US" dirty="0" smtClean="0"/>
              <a:t>Action:</a:t>
            </a:r>
            <a:br>
              <a:rPr lang="en-US" dirty="0" smtClean="0"/>
            </a:br>
            <a:r>
              <a:rPr lang="en-US" dirty="0" smtClean="0"/>
              <a:t>Quantify the coverage gaps</a:t>
            </a:r>
            <a:br>
              <a:rPr lang="en-US" dirty="0" smtClean="0"/>
            </a:br>
            <a:endParaRPr lang="en-US" dirty="0"/>
          </a:p>
        </p:txBody>
      </p:sp>
      <p:sp>
        <p:nvSpPr>
          <p:cNvPr id="3" name="Content Placeholder 2"/>
          <p:cNvSpPr>
            <a:spLocks noGrp="1"/>
          </p:cNvSpPr>
          <p:nvPr>
            <p:ph idx="1"/>
          </p:nvPr>
        </p:nvSpPr>
        <p:spPr>
          <a:xfrm>
            <a:off x="1643042" y="2214554"/>
            <a:ext cx="6929486" cy="2000264"/>
          </a:xfrm>
        </p:spPr>
        <p:txBody>
          <a:bodyPr/>
          <a:lstStyle/>
          <a:p>
            <a:pPr>
              <a:buClr>
                <a:srgbClr val="800000"/>
              </a:buClr>
              <a:buFont typeface="Wingdings" pitchFamily="2" charset="2"/>
              <a:buChar char="§"/>
            </a:pPr>
            <a:r>
              <a:rPr lang="en-US" sz="2800" dirty="0" smtClean="0"/>
              <a:t>Track progress regularly</a:t>
            </a:r>
          </a:p>
          <a:p>
            <a:pPr>
              <a:buClr>
                <a:srgbClr val="008000"/>
              </a:buClr>
              <a:buFont typeface="Wingdings" pitchFamily="2" charset="2"/>
              <a:buChar char="§"/>
            </a:pPr>
            <a:r>
              <a:rPr lang="en-US" sz="2800" dirty="0" smtClean="0"/>
              <a:t>Country by country</a:t>
            </a:r>
          </a:p>
          <a:p>
            <a:pPr>
              <a:buClr>
                <a:srgbClr val="FFC000"/>
              </a:buClr>
              <a:buFont typeface="Wingdings" pitchFamily="2" charset="2"/>
              <a:buChar char="§"/>
            </a:pPr>
            <a:r>
              <a:rPr lang="en-US" sz="2800" dirty="0" smtClean="0"/>
              <a:t>Across the continuum of care</a:t>
            </a:r>
          </a:p>
          <a:p>
            <a:pPr>
              <a:buFont typeface="Wingdings" pitchFamily="2" charset="2"/>
              <a:buChar char="§"/>
            </a:pPr>
            <a:endParaRPr lang="en-US" sz="2800" dirty="0"/>
          </a:p>
        </p:txBody>
      </p:sp>
      <p:pic>
        <p:nvPicPr>
          <p:cNvPr id="109570" name="Picture 2"/>
          <p:cNvPicPr>
            <a:picLocks noChangeAspect="1" noChangeArrowheads="1"/>
          </p:cNvPicPr>
          <p:nvPr/>
        </p:nvPicPr>
        <p:blipFill>
          <a:blip r:embed="rId2" cstate="print"/>
          <a:srcRect r="542"/>
          <a:stretch>
            <a:fillRect/>
          </a:stretch>
        </p:blipFill>
        <p:spPr bwMode="auto">
          <a:xfrm>
            <a:off x="0" y="4398265"/>
            <a:ext cx="4480560" cy="2457907"/>
          </a:xfrm>
          <a:prstGeom prst="rect">
            <a:avLst/>
          </a:prstGeom>
          <a:noFill/>
          <a:ln w="9525">
            <a:noFill/>
            <a:miter lim="800000"/>
            <a:headEnd/>
            <a:tailEnd/>
          </a:ln>
        </p:spPr>
      </p:pic>
      <p:pic>
        <p:nvPicPr>
          <p:cNvPr id="109571" name="Picture 3"/>
          <p:cNvPicPr>
            <a:picLocks noChangeAspect="1" noChangeArrowheads="1"/>
          </p:cNvPicPr>
          <p:nvPr/>
        </p:nvPicPr>
        <p:blipFill>
          <a:blip r:embed="rId3" cstate="print"/>
          <a:srcRect l="35471"/>
          <a:stretch>
            <a:fillRect/>
          </a:stretch>
        </p:blipFill>
        <p:spPr bwMode="auto">
          <a:xfrm>
            <a:off x="4500562" y="4407408"/>
            <a:ext cx="1705368" cy="246888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6560" r="26194"/>
          <a:stretch>
            <a:fillRect/>
          </a:stretch>
        </p:blipFill>
        <p:spPr bwMode="auto">
          <a:xfrm>
            <a:off x="6225960" y="4400030"/>
            <a:ext cx="2928958" cy="24688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1414"/>
            <a:ext cx="8229600" cy="1143000"/>
          </a:xfrm>
        </p:spPr>
        <p:txBody>
          <a:bodyPr/>
          <a:lstStyle/>
          <a:p>
            <a:r>
              <a:rPr lang="en-US" sz="4000" dirty="0" smtClean="0"/>
              <a:t>Action:</a:t>
            </a:r>
            <a:br>
              <a:rPr lang="en-US" sz="4000" dirty="0" smtClean="0"/>
            </a:br>
            <a:r>
              <a:rPr lang="en-US" sz="4000" dirty="0" smtClean="0"/>
              <a:t>Deliver interventions close to home </a:t>
            </a:r>
            <a:br>
              <a:rPr lang="en-US" sz="4000" dirty="0" smtClean="0"/>
            </a:br>
            <a:endParaRPr lang="en-US" sz="4000" dirty="0"/>
          </a:p>
        </p:txBody>
      </p:sp>
      <p:sp>
        <p:nvSpPr>
          <p:cNvPr id="3" name="Content Placeholder 2"/>
          <p:cNvSpPr>
            <a:spLocks noGrp="1"/>
          </p:cNvSpPr>
          <p:nvPr>
            <p:ph idx="1"/>
          </p:nvPr>
        </p:nvSpPr>
        <p:spPr>
          <a:xfrm>
            <a:off x="1071538" y="1857364"/>
            <a:ext cx="7358114" cy="2000264"/>
          </a:xfrm>
        </p:spPr>
        <p:txBody>
          <a:bodyPr/>
          <a:lstStyle/>
          <a:p>
            <a:pPr>
              <a:buClr>
                <a:srgbClr val="800000"/>
              </a:buClr>
              <a:buFont typeface="Wingdings" pitchFamily="2" charset="2"/>
              <a:buChar char="§"/>
            </a:pPr>
            <a:r>
              <a:rPr lang="en-US" sz="2800" dirty="0" smtClean="0"/>
              <a:t>Push delivery toward the community while improving access to all levels of care</a:t>
            </a:r>
          </a:p>
          <a:p>
            <a:pPr>
              <a:buClr>
                <a:srgbClr val="008000"/>
              </a:buClr>
              <a:buFont typeface="Wingdings" pitchFamily="2" charset="2"/>
              <a:buChar char="§"/>
            </a:pPr>
            <a:r>
              <a:rPr lang="en-US" sz="2800" dirty="0" smtClean="0"/>
              <a:t>Maintain and improve service quality</a:t>
            </a:r>
          </a:p>
          <a:p>
            <a:pPr>
              <a:buClr>
                <a:srgbClr val="FFC000"/>
              </a:buClr>
              <a:buFont typeface="Wingdings" pitchFamily="2" charset="2"/>
              <a:buChar char="§"/>
            </a:pPr>
            <a:r>
              <a:rPr lang="en-US" sz="2800" dirty="0" smtClean="0"/>
              <a:t>Focus resources on proven interventions with high impact on mortality</a:t>
            </a:r>
          </a:p>
          <a:p>
            <a:pPr>
              <a:buFont typeface="Wingdings" pitchFamily="2" charset="2"/>
              <a:buChar char="§"/>
            </a:pPr>
            <a:endParaRPr lang="en-US" sz="2800" dirty="0"/>
          </a:p>
        </p:txBody>
      </p:sp>
      <p:pic>
        <p:nvPicPr>
          <p:cNvPr id="110595" name="Picture 3"/>
          <p:cNvPicPr>
            <a:picLocks noChangeAspect="1" noChangeArrowheads="1"/>
          </p:cNvPicPr>
          <p:nvPr/>
        </p:nvPicPr>
        <p:blipFill>
          <a:blip r:embed="rId2" cstate="print"/>
          <a:srcRect/>
          <a:stretch>
            <a:fillRect/>
          </a:stretch>
        </p:blipFill>
        <p:spPr bwMode="auto">
          <a:xfrm>
            <a:off x="2379194" y="4389120"/>
            <a:ext cx="951449" cy="2468880"/>
          </a:xfrm>
          <a:prstGeom prst="rect">
            <a:avLst/>
          </a:prstGeom>
          <a:noFill/>
          <a:ln w="9525">
            <a:noFill/>
            <a:miter lim="800000"/>
            <a:headEnd/>
            <a:tailEnd/>
          </a:ln>
        </p:spPr>
      </p:pic>
      <p:pic>
        <p:nvPicPr>
          <p:cNvPr id="110596" name="Picture 4"/>
          <p:cNvPicPr>
            <a:picLocks noChangeAspect="1" noChangeArrowheads="1"/>
          </p:cNvPicPr>
          <p:nvPr/>
        </p:nvPicPr>
        <p:blipFill>
          <a:blip r:embed="rId3" cstate="print"/>
          <a:srcRect r="-20693"/>
          <a:stretch>
            <a:fillRect/>
          </a:stretch>
        </p:blipFill>
        <p:spPr bwMode="auto">
          <a:xfrm>
            <a:off x="5286380" y="4389120"/>
            <a:ext cx="3857620" cy="2468880"/>
          </a:xfrm>
          <a:prstGeom prst="rect">
            <a:avLst/>
          </a:prstGeom>
          <a:noFill/>
          <a:ln w="9525">
            <a:noFill/>
            <a:miter lim="800000"/>
            <a:headEnd/>
            <a:tailEnd/>
          </a:ln>
        </p:spPr>
      </p:pic>
      <p:pic>
        <p:nvPicPr>
          <p:cNvPr id="110597" name="Picture 5"/>
          <p:cNvPicPr>
            <a:picLocks noChangeAspect="1" noChangeArrowheads="1"/>
          </p:cNvPicPr>
          <p:nvPr/>
        </p:nvPicPr>
        <p:blipFill>
          <a:blip r:embed="rId4" cstate="print"/>
          <a:srcRect/>
          <a:stretch>
            <a:fillRect/>
          </a:stretch>
        </p:blipFill>
        <p:spPr bwMode="auto">
          <a:xfrm>
            <a:off x="3357554" y="4389120"/>
            <a:ext cx="1912073" cy="2468880"/>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l="3442"/>
          <a:stretch>
            <a:fillRect/>
          </a:stretch>
        </p:blipFill>
        <p:spPr bwMode="auto">
          <a:xfrm>
            <a:off x="0" y="4389120"/>
            <a:ext cx="2357422" cy="24688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1414"/>
            <a:ext cx="8229600" cy="1143000"/>
          </a:xfrm>
        </p:spPr>
        <p:txBody>
          <a:bodyPr/>
          <a:lstStyle/>
          <a:p>
            <a:r>
              <a:rPr lang="en-US" sz="4000" dirty="0" smtClean="0"/>
              <a:t>Action:</a:t>
            </a:r>
            <a:br>
              <a:rPr lang="en-US" sz="4000" dirty="0" smtClean="0"/>
            </a:br>
            <a:r>
              <a:rPr lang="en-US" sz="4000" dirty="0" smtClean="0"/>
              <a:t>Address barriers to high, sustained and equitable coverage </a:t>
            </a:r>
            <a:br>
              <a:rPr lang="en-US" sz="4000" dirty="0" smtClean="0"/>
            </a:br>
            <a:endParaRPr lang="en-US" sz="4000" dirty="0"/>
          </a:p>
        </p:txBody>
      </p:sp>
      <p:sp>
        <p:nvSpPr>
          <p:cNvPr id="3" name="Content Placeholder 2"/>
          <p:cNvSpPr>
            <a:spLocks noGrp="1"/>
          </p:cNvSpPr>
          <p:nvPr>
            <p:ph idx="1"/>
          </p:nvPr>
        </p:nvSpPr>
        <p:spPr>
          <a:xfrm>
            <a:off x="1214414" y="2428868"/>
            <a:ext cx="7358114" cy="1714512"/>
          </a:xfrm>
        </p:spPr>
        <p:txBody>
          <a:bodyPr/>
          <a:lstStyle/>
          <a:p>
            <a:pPr>
              <a:buClr>
                <a:srgbClr val="800000"/>
              </a:buClr>
              <a:buFont typeface="Wingdings" pitchFamily="2" charset="2"/>
              <a:buChar char="§"/>
            </a:pPr>
            <a:r>
              <a:rPr lang="en-US" sz="2800" dirty="0" smtClean="0"/>
              <a:t>Strengthen health systems and policies</a:t>
            </a:r>
          </a:p>
          <a:p>
            <a:pPr>
              <a:buClr>
                <a:srgbClr val="008000"/>
              </a:buClr>
              <a:buFont typeface="Wingdings" pitchFamily="2" charset="2"/>
              <a:buChar char="§"/>
            </a:pPr>
            <a:r>
              <a:rPr lang="en-US" sz="2800" dirty="0" smtClean="0"/>
              <a:t>Increase financial flows and targeting </a:t>
            </a:r>
          </a:p>
          <a:p>
            <a:pPr>
              <a:buClr>
                <a:srgbClr val="FFC000"/>
              </a:buClr>
              <a:buFont typeface="Wingdings" pitchFamily="2" charset="2"/>
              <a:buChar char="§"/>
            </a:pPr>
            <a:r>
              <a:rPr lang="en-US" sz="2800" dirty="0" smtClean="0"/>
              <a:t>Identify and redress inequities </a:t>
            </a:r>
          </a:p>
        </p:txBody>
      </p:sp>
      <p:pic>
        <p:nvPicPr>
          <p:cNvPr id="111618" name="Picture 2"/>
          <p:cNvPicPr>
            <a:picLocks noChangeAspect="1" noChangeArrowheads="1"/>
          </p:cNvPicPr>
          <p:nvPr/>
        </p:nvPicPr>
        <p:blipFill>
          <a:blip r:embed="rId2" cstate="print"/>
          <a:srcRect r="5949"/>
          <a:stretch>
            <a:fillRect/>
          </a:stretch>
        </p:blipFill>
        <p:spPr bwMode="auto">
          <a:xfrm>
            <a:off x="0" y="4389120"/>
            <a:ext cx="6429388" cy="2468880"/>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6445147" y="4389120"/>
            <a:ext cx="2698853" cy="24688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1414"/>
            <a:ext cx="8229600" cy="1143000"/>
          </a:xfrm>
        </p:spPr>
        <p:txBody>
          <a:bodyPr/>
          <a:lstStyle/>
          <a:p>
            <a:r>
              <a:rPr lang="en-US" sz="4000" dirty="0" smtClean="0"/>
              <a:t>Action:</a:t>
            </a:r>
            <a:br>
              <a:rPr lang="en-US" sz="4000" dirty="0" smtClean="0"/>
            </a:br>
            <a:r>
              <a:rPr lang="en-US" sz="4000" dirty="0" smtClean="0"/>
              <a:t>Refuse complacency </a:t>
            </a:r>
            <a:br>
              <a:rPr lang="en-US" sz="4000" dirty="0" smtClean="0"/>
            </a:br>
            <a:endParaRPr lang="en-US" sz="4000" dirty="0"/>
          </a:p>
        </p:txBody>
      </p:sp>
      <p:sp>
        <p:nvSpPr>
          <p:cNvPr id="3" name="Content Placeholder 2"/>
          <p:cNvSpPr>
            <a:spLocks noGrp="1"/>
          </p:cNvSpPr>
          <p:nvPr>
            <p:ph idx="1"/>
          </p:nvPr>
        </p:nvSpPr>
        <p:spPr>
          <a:xfrm>
            <a:off x="1071538" y="1643050"/>
            <a:ext cx="7358114" cy="2000264"/>
          </a:xfrm>
        </p:spPr>
        <p:txBody>
          <a:bodyPr/>
          <a:lstStyle/>
          <a:p>
            <a:pPr>
              <a:buClr>
                <a:srgbClr val="800000"/>
              </a:buClr>
              <a:buFont typeface="Wingdings" pitchFamily="2" charset="2"/>
              <a:buChar char="§"/>
            </a:pPr>
            <a:r>
              <a:rPr lang="en-US" sz="2800" dirty="0" smtClean="0"/>
              <a:t>“Stay the course” in child survival</a:t>
            </a:r>
          </a:p>
          <a:p>
            <a:pPr>
              <a:buClr>
                <a:srgbClr val="008000"/>
              </a:buClr>
              <a:buFont typeface="Wingdings" pitchFamily="2" charset="2"/>
              <a:buChar char="§"/>
            </a:pPr>
            <a:r>
              <a:rPr lang="en-US" sz="2800" dirty="0" smtClean="0"/>
              <a:t>Make delivery safe for mothers and newborns</a:t>
            </a:r>
          </a:p>
          <a:p>
            <a:pPr>
              <a:buClr>
                <a:srgbClr val="FFC000"/>
              </a:buClr>
              <a:buFont typeface="Wingdings" pitchFamily="2" charset="2"/>
              <a:buChar char="§"/>
            </a:pPr>
            <a:r>
              <a:rPr lang="en-US" sz="2800" dirty="0" smtClean="0"/>
              <a:t>Re-energize family planning as a right of every woman </a:t>
            </a:r>
          </a:p>
          <a:p>
            <a:pPr>
              <a:buNone/>
            </a:pPr>
            <a:endParaRPr lang="en-US" sz="2800" dirty="0"/>
          </a:p>
        </p:txBody>
      </p:sp>
      <p:pic>
        <p:nvPicPr>
          <p:cNvPr id="112642" name="Picture 2"/>
          <p:cNvPicPr>
            <a:picLocks noChangeAspect="1" noChangeArrowheads="1"/>
          </p:cNvPicPr>
          <p:nvPr/>
        </p:nvPicPr>
        <p:blipFill>
          <a:blip r:embed="rId2" cstate="print"/>
          <a:srcRect l="12561" r="10672"/>
          <a:stretch>
            <a:fillRect/>
          </a:stretch>
        </p:blipFill>
        <p:spPr bwMode="auto">
          <a:xfrm>
            <a:off x="-32" y="4389120"/>
            <a:ext cx="3929090" cy="2468880"/>
          </a:xfrm>
          <a:prstGeom prst="rect">
            <a:avLst/>
          </a:prstGeom>
          <a:noFill/>
          <a:ln w="9525">
            <a:noFill/>
            <a:miter lim="800000"/>
            <a:headEnd/>
            <a:tailEnd/>
          </a:ln>
        </p:spPr>
      </p:pic>
      <p:pic>
        <p:nvPicPr>
          <p:cNvPr id="112644" name="Picture 4"/>
          <p:cNvPicPr>
            <a:picLocks noChangeAspect="1" noChangeArrowheads="1"/>
          </p:cNvPicPr>
          <p:nvPr/>
        </p:nvPicPr>
        <p:blipFill>
          <a:blip r:embed="rId3" cstate="print"/>
          <a:srcRect/>
          <a:stretch>
            <a:fillRect/>
          </a:stretch>
        </p:blipFill>
        <p:spPr bwMode="auto">
          <a:xfrm>
            <a:off x="5763532" y="4389120"/>
            <a:ext cx="3380468" cy="2468880"/>
          </a:xfrm>
          <a:prstGeom prst="rect">
            <a:avLst/>
          </a:prstGeom>
          <a:noFill/>
          <a:ln w="9525">
            <a:noFill/>
            <a:miter lim="800000"/>
            <a:headEnd/>
            <a:tailEnd/>
          </a:ln>
        </p:spPr>
      </p:pic>
      <p:pic>
        <p:nvPicPr>
          <p:cNvPr id="112645" name="Picture 5"/>
          <p:cNvPicPr>
            <a:picLocks noChangeAspect="1" noChangeArrowheads="1"/>
          </p:cNvPicPr>
          <p:nvPr/>
        </p:nvPicPr>
        <p:blipFill>
          <a:blip r:embed="rId4" cstate="print"/>
          <a:srcRect l="26821" r="32292"/>
          <a:stretch>
            <a:fillRect/>
          </a:stretch>
        </p:blipFill>
        <p:spPr bwMode="auto">
          <a:xfrm>
            <a:off x="3956490" y="4389144"/>
            <a:ext cx="1785950" cy="24688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142844" y="1571612"/>
            <a:ext cx="4987064" cy="3291840"/>
            <a:chOff x="1714480" y="1571612"/>
            <a:chExt cx="5541184" cy="3657600"/>
          </a:xfrm>
        </p:grpSpPr>
        <p:pic>
          <p:nvPicPr>
            <p:cNvPr id="14" name="Picture 6"/>
            <p:cNvPicPr>
              <a:picLocks noChangeAspect="1" noChangeArrowheads="1"/>
            </p:cNvPicPr>
            <p:nvPr/>
          </p:nvPicPr>
          <p:blipFill>
            <a:blip r:embed="rId2" cstate="print"/>
            <a:srcRect/>
            <a:stretch>
              <a:fillRect/>
            </a:stretch>
          </p:blipFill>
          <p:spPr bwMode="auto">
            <a:xfrm>
              <a:off x="1714480" y="1571612"/>
              <a:ext cx="2830060" cy="3657600"/>
            </a:xfrm>
            <a:prstGeom prst="rect">
              <a:avLst/>
            </a:prstGeom>
            <a:ln>
              <a:noFill/>
            </a:ln>
            <a:effectLst>
              <a:outerShdw blurRad="292100" dist="139700" dir="2700000" algn="tl" rotWithShape="0">
                <a:srgbClr val="333333">
                  <a:alpha val="65000"/>
                </a:srgbClr>
              </a:outerShdw>
            </a:effectLst>
          </p:spPr>
        </p:pic>
        <p:pic>
          <p:nvPicPr>
            <p:cNvPr id="15" name="Picture 7"/>
            <p:cNvPicPr>
              <a:picLocks noChangeAspect="1" noChangeArrowheads="1"/>
            </p:cNvPicPr>
            <p:nvPr/>
          </p:nvPicPr>
          <p:blipFill>
            <a:blip r:embed="rId3" cstate="print"/>
            <a:srcRect/>
            <a:stretch>
              <a:fillRect/>
            </a:stretch>
          </p:blipFill>
          <p:spPr bwMode="auto">
            <a:xfrm>
              <a:off x="4429124" y="1571612"/>
              <a:ext cx="2826540" cy="3657600"/>
            </a:xfrm>
            <a:prstGeom prst="rect">
              <a:avLst/>
            </a:prstGeom>
            <a:ln>
              <a:noFill/>
            </a:ln>
            <a:effectLst>
              <a:outerShdw blurRad="292100" dist="139700" dir="2700000" algn="tl" rotWithShape="0">
                <a:srgbClr val="333333">
                  <a:alpha val="65000"/>
                </a:srgbClr>
              </a:outerShdw>
            </a:effectLst>
          </p:spPr>
        </p:pic>
      </p:grpSp>
      <p:grpSp>
        <p:nvGrpSpPr>
          <p:cNvPr id="7" name="Group 6"/>
          <p:cNvGrpSpPr>
            <a:grpSpLocks noChangeAspect="1"/>
          </p:cNvGrpSpPr>
          <p:nvPr/>
        </p:nvGrpSpPr>
        <p:grpSpPr>
          <a:xfrm>
            <a:off x="642910" y="1945189"/>
            <a:ext cx="4990232" cy="3291725"/>
            <a:chOff x="1428728" y="1785926"/>
            <a:chExt cx="5544704" cy="3663594"/>
          </a:xfrm>
        </p:grpSpPr>
        <p:pic>
          <p:nvPicPr>
            <p:cNvPr id="8" name="Picture 2"/>
            <p:cNvPicPr>
              <a:picLocks noChangeAspect="1" noChangeArrowheads="1"/>
            </p:cNvPicPr>
            <p:nvPr/>
          </p:nvPicPr>
          <p:blipFill>
            <a:blip r:embed="rId4" cstate="print"/>
            <a:srcRect/>
            <a:stretch>
              <a:fillRect/>
            </a:stretch>
          </p:blipFill>
          <p:spPr bwMode="auto">
            <a:xfrm>
              <a:off x="1428728" y="1785926"/>
              <a:ext cx="2830060" cy="3657600"/>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5" cstate="print"/>
            <a:srcRect/>
            <a:stretch>
              <a:fillRect/>
            </a:stretch>
          </p:blipFill>
          <p:spPr bwMode="auto">
            <a:xfrm>
              <a:off x="4143372" y="1791920"/>
              <a:ext cx="2830060" cy="3657600"/>
            </a:xfrm>
            <a:prstGeom prst="rect">
              <a:avLst/>
            </a:prstGeom>
            <a:ln>
              <a:noFill/>
            </a:ln>
            <a:effectLst>
              <a:outerShdw blurRad="292100" dist="139700" dir="2700000" algn="tl" rotWithShape="0">
                <a:srgbClr val="333333">
                  <a:alpha val="65000"/>
                </a:srgbClr>
              </a:outerShdw>
            </a:effectLst>
          </p:spPr>
        </p:pic>
      </p:grpSp>
      <p:grpSp>
        <p:nvGrpSpPr>
          <p:cNvPr id="10" name="Group 9"/>
          <p:cNvGrpSpPr>
            <a:grpSpLocks noChangeAspect="1"/>
          </p:cNvGrpSpPr>
          <p:nvPr/>
        </p:nvGrpSpPr>
        <p:grpSpPr>
          <a:xfrm>
            <a:off x="1142976" y="2318650"/>
            <a:ext cx="4973780" cy="3291840"/>
            <a:chOff x="1714480" y="1714488"/>
            <a:chExt cx="5526424" cy="3657600"/>
          </a:xfrm>
        </p:grpSpPr>
        <p:pic>
          <p:nvPicPr>
            <p:cNvPr id="11" name="Picture 4"/>
            <p:cNvPicPr>
              <a:picLocks noChangeAspect="1" noChangeArrowheads="1"/>
            </p:cNvPicPr>
            <p:nvPr/>
          </p:nvPicPr>
          <p:blipFill>
            <a:blip r:embed="rId6" cstate="print"/>
            <a:srcRect/>
            <a:stretch>
              <a:fillRect/>
            </a:stretch>
          </p:blipFill>
          <p:spPr bwMode="auto">
            <a:xfrm>
              <a:off x="1714480" y="1714488"/>
              <a:ext cx="2830060" cy="3657600"/>
            </a:xfrm>
            <a:prstGeom prst="rect">
              <a:avLst/>
            </a:prstGeom>
            <a:ln>
              <a:noFill/>
            </a:ln>
            <a:effectLst>
              <a:outerShdw blurRad="292100" dist="139700" dir="2700000" algn="tl" rotWithShape="0">
                <a:srgbClr val="333333">
                  <a:alpha val="65000"/>
                </a:srgbClr>
              </a:outerShdw>
            </a:effectLst>
          </p:spPr>
        </p:pic>
        <p:pic>
          <p:nvPicPr>
            <p:cNvPr id="12" name="Picture 5"/>
            <p:cNvPicPr>
              <a:picLocks noChangeAspect="1" noChangeArrowheads="1"/>
            </p:cNvPicPr>
            <p:nvPr/>
          </p:nvPicPr>
          <p:blipFill>
            <a:blip r:embed="rId7" cstate="print"/>
            <a:srcRect/>
            <a:stretch>
              <a:fillRect/>
            </a:stretch>
          </p:blipFill>
          <p:spPr bwMode="auto">
            <a:xfrm>
              <a:off x="4429124" y="1714488"/>
              <a:ext cx="2811780" cy="3657600"/>
            </a:xfrm>
            <a:prstGeom prst="rect">
              <a:avLst/>
            </a:prstGeom>
            <a:ln>
              <a:noFill/>
            </a:ln>
            <a:effectLst>
              <a:outerShdw blurRad="292100" dist="139700" dir="2700000" algn="tl" rotWithShape="0">
                <a:srgbClr val="333333">
                  <a:alpha val="65000"/>
                </a:srgbClr>
              </a:outerShdw>
            </a:effectLst>
          </p:spPr>
        </p:pic>
      </p:grpSp>
      <p:grpSp>
        <p:nvGrpSpPr>
          <p:cNvPr id="16" name="Group 15"/>
          <p:cNvGrpSpPr>
            <a:grpSpLocks noChangeAspect="1"/>
          </p:cNvGrpSpPr>
          <p:nvPr/>
        </p:nvGrpSpPr>
        <p:grpSpPr>
          <a:xfrm>
            <a:off x="1660615" y="2698042"/>
            <a:ext cx="5054525" cy="3291840"/>
            <a:chOff x="1857356" y="1571612"/>
            <a:chExt cx="5616142" cy="3657600"/>
          </a:xfrm>
        </p:grpSpPr>
        <p:pic>
          <p:nvPicPr>
            <p:cNvPr id="17" name="Picture 8"/>
            <p:cNvPicPr>
              <a:picLocks noChangeAspect="1" noChangeArrowheads="1"/>
            </p:cNvPicPr>
            <p:nvPr/>
          </p:nvPicPr>
          <p:blipFill>
            <a:blip r:embed="rId8" cstate="print"/>
            <a:srcRect/>
            <a:stretch>
              <a:fillRect/>
            </a:stretch>
          </p:blipFill>
          <p:spPr bwMode="auto">
            <a:xfrm>
              <a:off x="1857356" y="1571612"/>
              <a:ext cx="2826540" cy="3657600"/>
            </a:xfrm>
            <a:prstGeom prst="rect">
              <a:avLst/>
            </a:prstGeom>
            <a:ln>
              <a:noFill/>
            </a:ln>
            <a:effectLst>
              <a:outerShdw blurRad="292100" dist="139700" dir="2700000" algn="tl" rotWithShape="0">
                <a:srgbClr val="333333">
                  <a:alpha val="65000"/>
                </a:srgbClr>
              </a:outerShdw>
            </a:effectLst>
          </p:spPr>
        </p:pic>
        <p:pic>
          <p:nvPicPr>
            <p:cNvPr id="18" name="Picture 9"/>
            <p:cNvPicPr>
              <a:picLocks noChangeAspect="1" noChangeArrowheads="1"/>
            </p:cNvPicPr>
            <p:nvPr/>
          </p:nvPicPr>
          <p:blipFill>
            <a:blip r:embed="rId9" cstate="print"/>
            <a:srcRect/>
            <a:stretch>
              <a:fillRect/>
            </a:stretch>
          </p:blipFill>
          <p:spPr bwMode="auto">
            <a:xfrm>
              <a:off x="4643438" y="1571612"/>
              <a:ext cx="2830060" cy="3657600"/>
            </a:xfrm>
            <a:prstGeom prst="rect">
              <a:avLst/>
            </a:prstGeom>
            <a:ln>
              <a:noFill/>
            </a:ln>
            <a:effectLst>
              <a:outerShdw blurRad="292100" dist="139700" dir="2700000" algn="tl" rotWithShape="0">
                <a:srgbClr val="333333">
                  <a:alpha val="65000"/>
                </a:srgbClr>
              </a:outerShdw>
            </a:effectLst>
          </p:spPr>
        </p:pic>
      </p:grpSp>
      <p:grpSp>
        <p:nvGrpSpPr>
          <p:cNvPr id="19" name="Group 18"/>
          <p:cNvGrpSpPr>
            <a:grpSpLocks noChangeAspect="1"/>
          </p:cNvGrpSpPr>
          <p:nvPr/>
        </p:nvGrpSpPr>
        <p:grpSpPr>
          <a:xfrm>
            <a:off x="2214546" y="3071810"/>
            <a:ext cx="5054526" cy="3291840"/>
            <a:chOff x="1857356" y="1571612"/>
            <a:chExt cx="5616142" cy="3657600"/>
          </a:xfrm>
        </p:grpSpPr>
        <p:pic>
          <p:nvPicPr>
            <p:cNvPr id="20" name="Picture 10"/>
            <p:cNvPicPr>
              <a:picLocks noChangeAspect="1" noChangeArrowheads="1"/>
            </p:cNvPicPr>
            <p:nvPr/>
          </p:nvPicPr>
          <p:blipFill>
            <a:blip r:embed="rId10" cstate="print"/>
            <a:srcRect/>
            <a:stretch>
              <a:fillRect/>
            </a:stretch>
          </p:blipFill>
          <p:spPr bwMode="auto">
            <a:xfrm>
              <a:off x="1857356" y="1571612"/>
              <a:ext cx="2826540" cy="3657600"/>
            </a:xfrm>
            <a:prstGeom prst="rect">
              <a:avLst/>
            </a:prstGeom>
            <a:ln>
              <a:noFill/>
            </a:ln>
            <a:effectLst>
              <a:outerShdw blurRad="292100" dist="139700" dir="2700000" algn="tl" rotWithShape="0">
                <a:srgbClr val="333333">
                  <a:alpha val="65000"/>
                </a:srgbClr>
              </a:outerShdw>
            </a:effectLst>
          </p:spPr>
        </p:pic>
        <p:pic>
          <p:nvPicPr>
            <p:cNvPr id="21" name="Picture 11"/>
            <p:cNvPicPr>
              <a:picLocks noChangeAspect="1" noChangeArrowheads="1"/>
            </p:cNvPicPr>
            <p:nvPr/>
          </p:nvPicPr>
          <p:blipFill>
            <a:blip r:embed="rId11" cstate="print"/>
            <a:srcRect/>
            <a:stretch>
              <a:fillRect/>
            </a:stretch>
          </p:blipFill>
          <p:spPr bwMode="auto">
            <a:xfrm>
              <a:off x="4643438" y="1571612"/>
              <a:ext cx="2830060" cy="3657600"/>
            </a:xfrm>
            <a:prstGeom prst="rect">
              <a:avLst/>
            </a:prstGeom>
            <a:ln>
              <a:noFill/>
            </a:ln>
            <a:effectLst>
              <a:outerShdw blurRad="292100" dist="139700" dir="2700000" algn="tl" rotWithShape="0">
                <a:srgbClr val="333333">
                  <a:alpha val="65000"/>
                </a:srgbClr>
              </a:outerShdw>
            </a:effectLst>
          </p:spPr>
        </p:pic>
      </p:grpSp>
      <p:sp>
        <p:nvSpPr>
          <p:cNvPr id="22" name="Rectangle 2"/>
          <p:cNvSpPr txBox="1">
            <a:spLocks noChangeArrowheads="1"/>
          </p:cNvSpPr>
          <p:nvPr/>
        </p:nvSpPr>
        <p:spPr bwMode="auto">
          <a:xfrm>
            <a:off x="0" y="214290"/>
            <a:ext cx="8534400" cy="661987"/>
          </a:xfrm>
          <a:prstGeom prst="rect">
            <a:avLst/>
          </a:prstGeom>
          <a:noFill/>
          <a:ln w="9525">
            <a:noFill/>
            <a:miter lim="800000"/>
            <a:headEnd/>
            <a:tailEnd/>
          </a:ln>
        </p:spPr>
        <p:txBody>
          <a:bodyPr/>
          <a:lstStyle/>
          <a:p>
            <a:pPr marL="342900" indent="-342900" algn="r">
              <a:spcBef>
                <a:spcPts val="0"/>
              </a:spcBef>
              <a:defRPr/>
            </a:pPr>
            <a:r>
              <a:rPr lang="en-US" sz="4000" kern="0" dirty="0">
                <a:latin typeface="Arial" pitchFamily="34" charset="0"/>
                <a:cs typeface="Arial" pitchFamily="34" charset="0"/>
              </a:rPr>
              <a:t>The country profiles</a:t>
            </a:r>
          </a:p>
          <a:p>
            <a:pPr marL="342900" indent="-342900" algn="r">
              <a:spcBef>
                <a:spcPts val="0"/>
              </a:spcBef>
              <a:defRPr/>
            </a:pPr>
            <a:r>
              <a:rPr lang="en-US" sz="4000" kern="0" dirty="0">
                <a:latin typeface="Arial" pitchFamily="34" charset="0"/>
                <a:cs typeface="Arial" pitchFamily="34" charset="0"/>
              </a:rPr>
              <a:t>tell the real </a:t>
            </a:r>
            <a:r>
              <a:rPr lang="en-US" sz="4000" kern="0" dirty="0" smtClean="0">
                <a:latin typeface="Arial" pitchFamily="34" charset="0"/>
                <a:cs typeface="Arial" pitchFamily="34" charset="0"/>
              </a:rPr>
              <a:t>story </a:t>
            </a:r>
            <a:endParaRPr lang="en-US" sz="4000" kern="0" dirty="0">
              <a:latin typeface="Arial" pitchFamily="34" charset="0"/>
              <a:cs typeface="Arial" pitchFamily="34" charset="0"/>
            </a:endParaRPr>
          </a:p>
        </p:txBody>
      </p:sp>
      <p:sp>
        <p:nvSpPr>
          <p:cNvPr id="23" name="TextBox 22"/>
          <p:cNvSpPr txBox="1">
            <a:spLocks noChangeArrowheads="1"/>
          </p:cNvSpPr>
          <p:nvPr/>
        </p:nvSpPr>
        <p:spPr bwMode="auto">
          <a:xfrm>
            <a:off x="3428992" y="4071942"/>
            <a:ext cx="5000625" cy="1816100"/>
          </a:xfrm>
          <a:prstGeom prst="rect">
            <a:avLst/>
          </a:prstGeom>
          <a:solidFill>
            <a:schemeClr val="bg1"/>
          </a:solidFill>
          <a:ln w="28575">
            <a:solidFill>
              <a:srgbClr val="990033"/>
            </a:solidFill>
            <a:miter lim="800000"/>
            <a:headEnd/>
            <a:tailEnd/>
          </a:ln>
        </p:spPr>
        <p:txBody>
          <a:bodyPr>
            <a:spAutoFit/>
          </a:bodyPr>
          <a:lstStyle/>
          <a:p>
            <a:pPr algn="ctr" eaLnBrk="0" hangingPunct="0">
              <a:defRPr/>
            </a:pPr>
            <a:r>
              <a:rPr lang="en-US" sz="2800" b="1" u="sng" dirty="0" smtClean="0">
                <a:solidFill>
                  <a:schemeClr val="bg1">
                    <a:lumMod val="10000"/>
                  </a:schemeClr>
                </a:solidFill>
                <a:latin typeface="Arial" pitchFamily="34" charset="0"/>
                <a:ea typeface="MS PGothic" pitchFamily="34" charset="-128"/>
                <a:cs typeface="Arial" pitchFamily="34" charset="0"/>
              </a:rPr>
              <a:t>Countdown</a:t>
            </a:r>
            <a:r>
              <a:rPr lang="en-US" sz="2800" dirty="0">
                <a:solidFill>
                  <a:schemeClr val="bg1">
                    <a:lumMod val="10000"/>
                  </a:schemeClr>
                </a:solidFill>
                <a:latin typeface="Arial" pitchFamily="34" charset="0"/>
                <a:ea typeface="MS PGothic" pitchFamily="34" charset="-128"/>
                <a:cs typeface="Arial" pitchFamily="34" charset="0"/>
              </a:rPr>
              <a:t>:</a:t>
            </a:r>
          </a:p>
          <a:p>
            <a:pPr algn="ctr" eaLnBrk="0" hangingPunct="0">
              <a:defRPr/>
            </a:pPr>
            <a:r>
              <a:rPr lang="en-US" sz="2800" dirty="0">
                <a:solidFill>
                  <a:schemeClr val="bg1">
                    <a:lumMod val="10000"/>
                  </a:schemeClr>
                </a:solidFill>
                <a:latin typeface="Arial" pitchFamily="34" charset="0"/>
                <a:ea typeface="MS PGothic" pitchFamily="34" charset="-128"/>
                <a:cs typeface="Arial" pitchFamily="34" charset="0"/>
              </a:rPr>
              <a:t>Harnessing the power </a:t>
            </a:r>
          </a:p>
          <a:p>
            <a:pPr algn="ctr" eaLnBrk="0" hangingPunct="0">
              <a:defRPr/>
            </a:pPr>
            <a:r>
              <a:rPr lang="en-US" sz="2800" dirty="0">
                <a:solidFill>
                  <a:schemeClr val="bg1">
                    <a:lumMod val="10000"/>
                  </a:schemeClr>
                </a:solidFill>
                <a:latin typeface="Arial" pitchFamily="34" charset="0"/>
                <a:ea typeface="MS PGothic" pitchFamily="34" charset="-128"/>
                <a:cs typeface="Arial" pitchFamily="34" charset="0"/>
              </a:rPr>
              <a:t>of good, recent,</a:t>
            </a:r>
          </a:p>
          <a:p>
            <a:pPr algn="ctr" eaLnBrk="0" hangingPunct="0">
              <a:defRPr/>
            </a:pPr>
            <a:r>
              <a:rPr lang="en-US" sz="2800" dirty="0">
                <a:solidFill>
                  <a:schemeClr val="bg1">
                    <a:lumMod val="10000"/>
                  </a:schemeClr>
                </a:solidFill>
                <a:latin typeface="Arial" pitchFamily="34" charset="0"/>
                <a:ea typeface="MS PGothic" pitchFamily="34" charset="-128"/>
                <a:cs typeface="Arial" pitchFamily="34" charset="0"/>
              </a:rPr>
              <a:t>country-specific information.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cstate="print"/>
          <a:srcRect r="36196" b="26991"/>
          <a:stretch>
            <a:fillRect/>
          </a:stretch>
        </p:blipFill>
        <p:spPr bwMode="auto">
          <a:xfrm>
            <a:off x="0" y="785794"/>
            <a:ext cx="3786182" cy="3143272"/>
          </a:xfrm>
          <a:prstGeom prst="rect">
            <a:avLst/>
          </a:prstGeom>
          <a:noFill/>
          <a:ln w="9525">
            <a:noFill/>
            <a:miter lim="800000"/>
            <a:headEnd/>
            <a:tailEnd/>
          </a:ln>
          <a:effectLst/>
        </p:spPr>
      </p:pic>
      <p:pic>
        <p:nvPicPr>
          <p:cNvPr id="60418" name="Picture 2"/>
          <p:cNvPicPr>
            <a:picLocks noChangeAspect="1" noChangeArrowheads="1"/>
          </p:cNvPicPr>
          <p:nvPr/>
        </p:nvPicPr>
        <p:blipFill>
          <a:blip r:embed="rId3" cstate="print"/>
          <a:srcRect l="3899" t="11392" r="6412" b="3164"/>
          <a:stretch>
            <a:fillRect/>
          </a:stretch>
        </p:blipFill>
        <p:spPr bwMode="auto">
          <a:xfrm>
            <a:off x="3929058" y="500042"/>
            <a:ext cx="4929222" cy="3214710"/>
          </a:xfrm>
          <a:prstGeom prst="rect">
            <a:avLst/>
          </a:prstGeom>
          <a:noFill/>
          <a:ln w="9525">
            <a:noFill/>
            <a:miter lim="800000"/>
            <a:headEnd/>
            <a:tailEnd/>
          </a:ln>
        </p:spPr>
      </p:pic>
      <p:pic>
        <p:nvPicPr>
          <p:cNvPr id="9" name="Picture 1"/>
          <p:cNvPicPr>
            <a:picLocks noChangeAspect="1" noChangeArrowheads="1"/>
          </p:cNvPicPr>
          <p:nvPr/>
        </p:nvPicPr>
        <p:blipFill>
          <a:blip r:embed="rId2" cstate="print"/>
          <a:srcRect l="63805" b="55199"/>
          <a:stretch>
            <a:fillRect/>
          </a:stretch>
        </p:blipFill>
        <p:spPr bwMode="auto">
          <a:xfrm>
            <a:off x="352437" y="4929198"/>
            <a:ext cx="2147861" cy="1928826"/>
          </a:xfrm>
          <a:prstGeom prst="rect">
            <a:avLst/>
          </a:prstGeom>
          <a:noFill/>
          <a:ln w="9525">
            <a:noFill/>
            <a:miter lim="800000"/>
            <a:headEnd/>
            <a:tailEnd/>
          </a:ln>
          <a:effectLst/>
        </p:spPr>
      </p:pic>
      <p:pic>
        <p:nvPicPr>
          <p:cNvPr id="10" name="Picture 1"/>
          <p:cNvPicPr>
            <a:picLocks noChangeAspect="1" noChangeArrowheads="1"/>
          </p:cNvPicPr>
          <p:nvPr/>
        </p:nvPicPr>
        <p:blipFill>
          <a:blip r:embed="rId2" cstate="print"/>
          <a:srcRect l="22873" t="73009" r="26565"/>
          <a:stretch>
            <a:fillRect/>
          </a:stretch>
        </p:blipFill>
        <p:spPr bwMode="auto">
          <a:xfrm>
            <a:off x="500034" y="3981484"/>
            <a:ext cx="3000396" cy="1162028"/>
          </a:xfrm>
          <a:prstGeom prst="rect">
            <a:avLst/>
          </a:prstGeom>
          <a:noFill/>
          <a:ln w="9525">
            <a:noFill/>
            <a:miter lim="800000"/>
            <a:headEnd/>
            <a:tailEnd/>
          </a:ln>
          <a:effectLst/>
        </p:spPr>
      </p:pic>
      <p:pic>
        <p:nvPicPr>
          <p:cNvPr id="11" name="Picture 1"/>
          <p:cNvPicPr>
            <a:picLocks noChangeAspect="1" noChangeArrowheads="1"/>
          </p:cNvPicPr>
          <p:nvPr/>
        </p:nvPicPr>
        <p:blipFill>
          <a:blip r:embed="rId2" cstate="print"/>
          <a:srcRect l="63805" t="44801" r="10914" b="28650"/>
          <a:stretch>
            <a:fillRect/>
          </a:stretch>
        </p:blipFill>
        <p:spPr bwMode="auto">
          <a:xfrm>
            <a:off x="2143108" y="5072074"/>
            <a:ext cx="1500198" cy="1143008"/>
          </a:xfrm>
          <a:prstGeom prst="rect">
            <a:avLst/>
          </a:prstGeom>
          <a:noFill/>
          <a:ln w="9525">
            <a:noFill/>
            <a:miter lim="800000"/>
            <a:headEnd/>
            <a:tailEnd/>
          </a:ln>
          <a:effectLst/>
        </p:spPr>
      </p:pic>
      <p:sp>
        <p:nvSpPr>
          <p:cNvPr id="12" name="Rectangle 11"/>
          <p:cNvSpPr/>
          <p:nvPr/>
        </p:nvSpPr>
        <p:spPr>
          <a:xfrm>
            <a:off x="8001024" y="142852"/>
            <a:ext cx="1071538"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9" name="Picture 3"/>
          <p:cNvPicPr>
            <a:picLocks noChangeAspect="1" noChangeArrowheads="1"/>
          </p:cNvPicPr>
          <p:nvPr/>
        </p:nvPicPr>
        <p:blipFill>
          <a:blip r:embed="rId4" cstate="print"/>
          <a:srcRect/>
          <a:stretch>
            <a:fillRect/>
          </a:stretch>
        </p:blipFill>
        <p:spPr bwMode="auto">
          <a:xfrm>
            <a:off x="4148201" y="3786190"/>
            <a:ext cx="4424327" cy="2651760"/>
          </a:xfrm>
          <a:prstGeom prst="rect">
            <a:avLst/>
          </a:prstGeom>
          <a:noFill/>
          <a:ln w="9525">
            <a:noFill/>
            <a:miter lim="800000"/>
            <a:headEnd/>
            <a:tailEnd/>
          </a:ln>
        </p:spPr>
      </p:pic>
      <p:sp>
        <p:nvSpPr>
          <p:cNvPr id="14" name="Rectangle 13"/>
          <p:cNvSpPr/>
          <p:nvPr/>
        </p:nvSpPr>
        <p:spPr>
          <a:xfrm>
            <a:off x="5615676" y="2813951"/>
            <a:ext cx="35719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28588" y="2753400"/>
            <a:ext cx="714380" cy="184666"/>
          </a:xfrm>
          <a:prstGeom prst="rect">
            <a:avLst/>
          </a:prstGeom>
          <a:noFill/>
        </p:spPr>
        <p:txBody>
          <a:bodyPr wrap="square" rtlCol="0">
            <a:spAutoFit/>
          </a:bodyPr>
          <a:lstStyle/>
          <a:p>
            <a:r>
              <a:rPr lang="en-US" sz="600" dirty="0" smtClean="0">
                <a:latin typeface="Berlin Sans FB" pitchFamily="34" charset="0"/>
              </a:rPr>
              <a:t>(FCI/PMNCH)</a:t>
            </a:r>
            <a:endParaRPr lang="en-US" sz="600" dirty="0">
              <a:latin typeface="Berlin Sans FB"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514350">
              <a:spcAft>
                <a:spcPts val="0"/>
              </a:spcAft>
              <a:defRPr/>
            </a:pPr>
            <a:r>
              <a:rPr lang="en-US" sz="3600" dirty="0" smtClean="0">
                <a:solidFill>
                  <a:srgbClr val="990033"/>
                </a:solidFill>
              </a:rPr>
              <a:t>Mortality and undernutrition</a:t>
            </a:r>
            <a:endParaRPr lang="en-US" sz="3600" dirty="0">
              <a:solidFill>
                <a:srgbClr val="990033"/>
              </a:solidFill>
            </a:endParaRPr>
          </a:p>
        </p:txBody>
      </p:sp>
      <p:sp>
        <p:nvSpPr>
          <p:cNvPr id="11267" name="Text Placeholder 2"/>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r>
              <a:rPr lang="en-US" dirty="0" smtClean="0"/>
              <a:t>Section 1:</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MDG4: </a:t>
            </a:r>
            <a:br>
              <a:rPr lang="en-US" dirty="0" smtClean="0"/>
            </a:br>
            <a:r>
              <a:rPr lang="en-US" dirty="0" smtClean="0"/>
              <a:t>Child Survival Status</a:t>
            </a:r>
            <a:endParaRPr lang="en-US" dirty="0"/>
          </a:p>
        </p:txBody>
      </p:sp>
      <p:sp>
        <p:nvSpPr>
          <p:cNvPr id="5" name="Content Placeholder 4"/>
          <p:cNvSpPr>
            <a:spLocks noGrp="1"/>
          </p:cNvSpPr>
          <p:nvPr>
            <p:ph sz="half" idx="1"/>
          </p:nvPr>
        </p:nvSpPr>
        <p:spPr>
          <a:xfrm>
            <a:off x="457200" y="2143116"/>
            <a:ext cx="4038600" cy="4000528"/>
          </a:xfrm>
        </p:spPr>
        <p:txBody>
          <a:bodyPr/>
          <a:lstStyle/>
          <a:p>
            <a:pPr>
              <a:spcBef>
                <a:spcPts val="0"/>
              </a:spcBef>
              <a:spcAft>
                <a:spcPts val="1200"/>
              </a:spcAft>
              <a:buClr>
                <a:srgbClr val="800000"/>
              </a:buClr>
              <a:buFont typeface="Wingdings" pitchFamily="2" charset="2"/>
              <a:buChar char="§"/>
            </a:pPr>
            <a:r>
              <a:rPr lang="en-US" sz="2400" dirty="0" smtClean="0"/>
              <a:t>Good news! 19 of 68 Countdown countries on track to achieve MDG4</a:t>
            </a:r>
          </a:p>
          <a:p>
            <a:pPr>
              <a:spcBef>
                <a:spcPts val="0"/>
              </a:spcBef>
              <a:spcAft>
                <a:spcPts val="1200"/>
              </a:spcAft>
              <a:buClr>
                <a:srgbClr val="008000"/>
              </a:buClr>
              <a:buFont typeface="Wingdings" pitchFamily="2" charset="2"/>
              <a:buChar char="§"/>
            </a:pPr>
            <a:r>
              <a:rPr lang="en-US" sz="2400" dirty="0" smtClean="0"/>
              <a:t>17 countries have reduced child mortality by at least 50%</a:t>
            </a:r>
          </a:p>
          <a:p>
            <a:pPr>
              <a:spcBef>
                <a:spcPts val="0"/>
              </a:spcBef>
              <a:spcAft>
                <a:spcPts val="1200"/>
              </a:spcAft>
              <a:buClr>
                <a:srgbClr val="FFC000"/>
              </a:buClr>
              <a:buFont typeface="Wingdings" pitchFamily="2" charset="2"/>
              <a:buChar char="§"/>
            </a:pPr>
            <a:r>
              <a:rPr lang="en-US" sz="2400" dirty="0" smtClean="0"/>
              <a:t>47 countries have accelerated progress since 2000 </a:t>
            </a:r>
            <a:endParaRPr lang="en-US" sz="2400" dirty="0"/>
          </a:p>
        </p:txBody>
      </p:sp>
      <p:pic>
        <p:nvPicPr>
          <p:cNvPr id="99334" name="Picture 6"/>
          <p:cNvPicPr>
            <a:picLocks noGrp="1" noChangeAspect="1" noChangeArrowheads="1"/>
          </p:cNvPicPr>
          <p:nvPr>
            <p:ph sz="half" idx="2"/>
          </p:nvPr>
        </p:nvPicPr>
        <p:blipFill>
          <a:blip r:embed="rId3" cstate="print"/>
          <a:srcRect/>
          <a:stretch>
            <a:fillRect/>
          </a:stretch>
        </p:blipFill>
        <p:spPr bwMode="auto">
          <a:xfrm>
            <a:off x="4648200" y="2143116"/>
            <a:ext cx="4038600" cy="391190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MDG4: </a:t>
            </a:r>
            <a:br>
              <a:rPr lang="en-US" dirty="0" smtClean="0"/>
            </a:br>
            <a:r>
              <a:rPr lang="en-US" dirty="0" smtClean="0"/>
              <a:t>Child Survival Status</a:t>
            </a:r>
            <a:endParaRPr lang="en-US" dirty="0"/>
          </a:p>
        </p:txBody>
      </p:sp>
      <p:sp>
        <p:nvSpPr>
          <p:cNvPr id="5" name="Content Placeholder 4"/>
          <p:cNvSpPr>
            <a:spLocks noGrp="1"/>
          </p:cNvSpPr>
          <p:nvPr>
            <p:ph sz="half" idx="1"/>
          </p:nvPr>
        </p:nvSpPr>
        <p:spPr>
          <a:xfrm>
            <a:off x="71438" y="2214554"/>
            <a:ext cx="4357686" cy="4000528"/>
          </a:xfrm>
        </p:spPr>
        <p:txBody>
          <a:bodyPr/>
          <a:lstStyle/>
          <a:p>
            <a:pPr>
              <a:spcBef>
                <a:spcPts val="0"/>
              </a:spcBef>
              <a:spcAft>
                <a:spcPts val="1200"/>
              </a:spcAft>
              <a:buClr>
                <a:srgbClr val="800000"/>
              </a:buClr>
              <a:buFont typeface="Wingdings" pitchFamily="2" charset="2"/>
              <a:buChar char="§"/>
            </a:pPr>
            <a:r>
              <a:rPr lang="en-US" sz="2200" dirty="0" smtClean="0"/>
              <a:t>Much work remains: mortality declines have slowed in 12 countries</a:t>
            </a:r>
          </a:p>
          <a:p>
            <a:pPr>
              <a:spcBef>
                <a:spcPts val="0"/>
              </a:spcBef>
              <a:spcAft>
                <a:spcPts val="1200"/>
              </a:spcAft>
              <a:buClr>
                <a:srgbClr val="008000"/>
              </a:buClr>
              <a:buFont typeface="Wingdings" pitchFamily="2" charset="2"/>
              <a:buChar char="§"/>
            </a:pPr>
            <a:r>
              <a:rPr lang="en-US" sz="2200" dirty="0" smtClean="0"/>
              <a:t>Pneumonia, diarrhea and malaria remain the largest killers</a:t>
            </a:r>
          </a:p>
          <a:p>
            <a:pPr>
              <a:spcBef>
                <a:spcPts val="0"/>
              </a:spcBef>
              <a:spcAft>
                <a:spcPts val="1200"/>
              </a:spcAft>
              <a:buClr>
                <a:srgbClr val="FFC000"/>
              </a:buClr>
              <a:buFont typeface="Wingdings" pitchFamily="2" charset="2"/>
              <a:buChar char="§"/>
            </a:pPr>
            <a:r>
              <a:rPr lang="en-US" sz="2200" dirty="0" smtClean="0"/>
              <a:t>Neonatal deaths are more than 40% of all under-five deaths</a:t>
            </a:r>
          </a:p>
          <a:p>
            <a:pPr>
              <a:spcBef>
                <a:spcPts val="0"/>
              </a:spcBef>
              <a:spcAft>
                <a:spcPts val="1200"/>
              </a:spcAft>
              <a:buClr>
                <a:srgbClr val="800000"/>
              </a:buClr>
              <a:buFont typeface="Wingdings" pitchFamily="2" charset="2"/>
              <a:buChar char="§"/>
            </a:pPr>
            <a:r>
              <a:rPr lang="en-US" sz="2200" dirty="0" smtClean="0"/>
              <a:t>Undernutrition contributes to 1/3 of child deaths</a:t>
            </a:r>
          </a:p>
          <a:p>
            <a:pPr>
              <a:spcBef>
                <a:spcPts val="0"/>
              </a:spcBef>
              <a:spcAft>
                <a:spcPts val="1200"/>
              </a:spcAft>
              <a:buNone/>
            </a:pPr>
            <a:endParaRPr lang="en-US" sz="2200" dirty="0" smtClean="0"/>
          </a:p>
          <a:p>
            <a:pPr>
              <a:spcBef>
                <a:spcPts val="0"/>
              </a:spcBef>
              <a:spcAft>
                <a:spcPts val="1200"/>
              </a:spcAft>
              <a:buFont typeface="Wingdings" pitchFamily="2" charset="2"/>
              <a:buChar char="§"/>
            </a:pPr>
            <a:endParaRPr lang="en-US" sz="2200" dirty="0"/>
          </a:p>
        </p:txBody>
      </p:sp>
      <p:sp>
        <p:nvSpPr>
          <p:cNvPr id="10" name="TextBox 9"/>
          <p:cNvSpPr txBox="1"/>
          <p:nvPr/>
        </p:nvSpPr>
        <p:spPr>
          <a:xfrm>
            <a:off x="5072066" y="1772655"/>
            <a:ext cx="3571900" cy="584775"/>
          </a:xfrm>
          <a:prstGeom prst="rect">
            <a:avLst/>
          </a:prstGeom>
          <a:noFill/>
        </p:spPr>
        <p:txBody>
          <a:bodyPr wrap="square" rtlCol="0">
            <a:spAutoFit/>
          </a:bodyPr>
          <a:lstStyle/>
          <a:p>
            <a:r>
              <a:rPr lang="en-US" b="1" dirty="0" smtClean="0"/>
              <a:t>Causes of under-five deaths</a:t>
            </a:r>
          </a:p>
          <a:p>
            <a:pPr algn="ctr"/>
            <a:r>
              <a:rPr lang="en-US" sz="1400" b="1" dirty="0" smtClean="0"/>
              <a:t>(Global)</a:t>
            </a:r>
            <a:endParaRPr lang="en-US" sz="1400" b="1" dirty="0"/>
          </a:p>
        </p:txBody>
      </p:sp>
      <p:sp>
        <p:nvSpPr>
          <p:cNvPr id="11" name="TextBox 10"/>
          <p:cNvSpPr txBox="1"/>
          <p:nvPr/>
        </p:nvSpPr>
        <p:spPr>
          <a:xfrm>
            <a:off x="4714876" y="6140255"/>
            <a:ext cx="3857652" cy="646331"/>
          </a:xfrm>
          <a:prstGeom prst="rect">
            <a:avLst/>
          </a:prstGeom>
          <a:noFill/>
        </p:spPr>
        <p:txBody>
          <a:bodyPr wrap="square" rtlCol="0">
            <a:spAutoFit/>
          </a:bodyPr>
          <a:lstStyle/>
          <a:p>
            <a:r>
              <a:rPr lang="en-US" sz="1200" u="sng" dirty="0" smtClean="0"/>
              <a:t>Source</a:t>
            </a:r>
            <a:r>
              <a:rPr lang="en-US" sz="1200" dirty="0" smtClean="0"/>
              <a:t>:  Black RE, </a:t>
            </a:r>
            <a:r>
              <a:rPr lang="en-US" sz="1200" dirty="0" err="1" smtClean="0"/>
              <a:t>Cousens</a:t>
            </a:r>
            <a:r>
              <a:rPr lang="en-US" sz="1200" dirty="0" smtClean="0"/>
              <a:t> S, Johnson HL et al., Global, regional and national causes of child deaths in 2010. </a:t>
            </a:r>
            <a:r>
              <a:rPr lang="en-US" sz="1200" i="1" dirty="0" smtClean="0"/>
              <a:t>Lancet </a:t>
            </a:r>
            <a:r>
              <a:rPr lang="en-US" sz="1200" dirty="0" smtClean="0"/>
              <a:t>2010: On line publication, 12 May 2010.</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4714876" y="2303164"/>
            <a:ext cx="4157051" cy="38404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24"/>
            <a:ext cx="3357586"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nvPr>
        </p:nvGraphicFramePr>
        <p:xfrm>
          <a:off x="152400" y="1500174"/>
          <a:ext cx="8839200" cy="4987082"/>
        </p:xfrm>
        <a:graphic>
          <a:graphicData uri="http://schemas.openxmlformats.org/drawingml/2006/table">
            <a:tbl>
              <a:tblPr/>
              <a:tblGrid>
                <a:gridCol w="1309510"/>
                <a:gridCol w="654756"/>
                <a:gridCol w="245534"/>
                <a:gridCol w="5334000"/>
                <a:gridCol w="838200"/>
                <a:gridCol w="457200"/>
              </a:tblGrid>
              <a:tr h="761996">
                <a:tc>
                  <a:txBody>
                    <a:bodyPr/>
                    <a:lstStyle/>
                    <a:p>
                      <a:pPr algn="ctr" fontAlgn="b"/>
                      <a:r>
                        <a:rPr lang="en-US" sz="1400" b="1" i="0" u="none" strike="noStrike" dirty="0">
                          <a:solidFill>
                            <a:schemeClr val="bg1"/>
                          </a:solidFill>
                          <a:latin typeface="Calibri"/>
                        </a:rPr>
                        <a:t>Country</a:t>
                      </a:r>
                    </a:p>
                  </a:txBody>
                  <a:tcPr marL="5294" marR="5294" marT="5294" marB="0" anchor="b">
                    <a:lnL>
                      <a:noFill/>
                    </a:lnL>
                    <a:lnR>
                      <a:noFill/>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2">
                        <a:lumMod val="75000"/>
                      </a:schemeClr>
                    </a:solidFill>
                  </a:tcPr>
                </a:tc>
                <a:tc gridSpan="2">
                  <a:txBody>
                    <a:bodyPr/>
                    <a:lstStyle/>
                    <a:p>
                      <a:pPr algn="ctr" fontAlgn="b"/>
                      <a:r>
                        <a:rPr lang="en-US" sz="1400" b="1" i="0" u="none" strike="noStrike" dirty="0">
                          <a:solidFill>
                            <a:schemeClr val="bg1"/>
                          </a:solidFill>
                          <a:latin typeface="Calibri"/>
                        </a:rPr>
                        <a:t>Stunting prevalence (%)  </a:t>
                      </a:r>
                      <a:r>
                        <a:rPr lang="en-US" sz="1400" b="1" i="0" u="none" strike="noStrike" dirty="0" smtClean="0">
                          <a:solidFill>
                            <a:schemeClr val="bg1"/>
                          </a:solidFill>
                          <a:latin typeface="Calibri"/>
                        </a:rPr>
                        <a:t>  </a:t>
                      </a:r>
                      <a:endParaRPr lang="en-US" sz="1400" b="1" i="0" u="none" strike="noStrike" dirty="0">
                        <a:solidFill>
                          <a:schemeClr val="bg1"/>
                        </a:solidFill>
                        <a:latin typeface="Calibri"/>
                      </a:endParaRPr>
                    </a:p>
                  </a:txBody>
                  <a:tcPr marL="5294" marR="5294" marT="5294" marB="0" anchor="b">
                    <a:lnL>
                      <a:noFill/>
                    </a:lnL>
                    <a:lnR>
                      <a:noFill/>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2">
                        <a:lumMod val="75000"/>
                      </a:schemeClr>
                    </a:solidFill>
                  </a:tcPr>
                </a:tc>
                <a:tc hMerge="1">
                  <a:txBody>
                    <a:bodyPr/>
                    <a:lstStyle/>
                    <a:p>
                      <a:endParaRPr lang="en-US"/>
                    </a:p>
                  </a:txBody>
                  <a:tcPr/>
                </a:tc>
                <a:tc>
                  <a:txBody>
                    <a:bodyPr/>
                    <a:lstStyle/>
                    <a:p>
                      <a:pPr algn="ctr" fontAlgn="b"/>
                      <a:r>
                        <a:rPr lang="en-US" sz="1400" b="1" i="0" u="none" strike="noStrike" dirty="0">
                          <a:solidFill>
                            <a:schemeClr val="bg1"/>
                          </a:solidFill>
                          <a:latin typeface="Calibri"/>
                        </a:rPr>
                        <a:t>Number of stunted </a:t>
                      </a:r>
                      <a:r>
                        <a:rPr lang="en-US" sz="1400" b="1" i="0" u="none" strike="noStrike" dirty="0" smtClean="0">
                          <a:solidFill>
                            <a:schemeClr val="bg1"/>
                          </a:solidFill>
                          <a:latin typeface="Calibri"/>
                        </a:rPr>
                        <a:t>children</a:t>
                      </a:r>
                    </a:p>
                    <a:p>
                      <a:pPr algn="ctr" fontAlgn="b"/>
                      <a:r>
                        <a:rPr lang="en-US" sz="1400" b="1" i="0" u="none" strike="noStrike" dirty="0" smtClean="0">
                          <a:solidFill>
                            <a:schemeClr val="bg1"/>
                          </a:solidFill>
                          <a:latin typeface="Calibri"/>
                        </a:rPr>
                        <a:t> (millions, 2008</a:t>
                      </a:r>
                      <a:r>
                        <a:rPr lang="en-US" sz="1400" b="1" i="0" u="none" strike="noStrike" dirty="0">
                          <a:solidFill>
                            <a:schemeClr val="bg1"/>
                          </a:solidFill>
                          <a:latin typeface="Calibri"/>
                        </a:rPr>
                        <a:t>)</a:t>
                      </a:r>
                    </a:p>
                  </a:txBody>
                  <a:tcPr marL="5294" marR="5294" marT="5294" marB="0" anchor="b">
                    <a:lnL>
                      <a:noFill/>
                    </a:lnL>
                    <a:lnR>
                      <a:noFill/>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2">
                        <a:lumMod val="75000"/>
                      </a:schemeClr>
                    </a:solidFill>
                  </a:tcPr>
                </a:tc>
                <a:tc gridSpan="2">
                  <a:txBody>
                    <a:bodyPr/>
                    <a:lstStyle/>
                    <a:p>
                      <a:pPr algn="ctr" fontAlgn="b"/>
                      <a:r>
                        <a:rPr lang="en-US" sz="1200" b="1" i="0" u="none" strike="noStrike" dirty="0">
                          <a:solidFill>
                            <a:schemeClr val="bg1"/>
                          </a:solidFill>
                          <a:latin typeface="Calibri"/>
                        </a:rPr>
                        <a:t>% of developing world total in 2008 </a:t>
                      </a:r>
                      <a:endParaRPr lang="en-US" sz="1200" b="1" i="0" u="none" strike="noStrike" dirty="0" smtClean="0">
                        <a:solidFill>
                          <a:schemeClr val="bg1"/>
                        </a:solidFill>
                        <a:latin typeface="Calibri"/>
                      </a:endParaRPr>
                    </a:p>
                    <a:p>
                      <a:pPr algn="ctr" fontAlgn="b"/>
                      <a:r>
                        <a:rPr lang="en-US" sz="1200" b="1" i="0" u="none" strike="noStrike" dirty="0" smtClean="0">
                          <a:solidFill>
                            <a:schemeClr val="bg1"/>
                          </a:solidFill>
                          <a:latin typeface="Calibri"/>
                        </a:rPr>
                        <a:t>(</a:t>
                      </a:r>
                      <a:r>
                        <a:rPr lang="en-US" sz="1200" b="1" i="0" u="none" strike="noStrike" dirty="0">
                          <a:solidFill>
                            <a:schemeClr val="bg1"/>
                          </a:solidFill>
                          <a:latin typeface="Calibri"/>
                        </a:rPr>
                        <a:t>195.1 million)</a:t>
                      </a:r>
                    </a:p>
                  </a:txBody>
                  <a:tcPr marL="5294" marR="5294" marT="5294" marB="0" anchor="b">
                    <a:lnL>
                      <a:noFill/>
                    </a:lnL>
                    <a:lnR>
                      <a:noFill/>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2">
                        <a:lumMod val="75000"/>
                      </a:schemeClr>
                    </a:solidFill>
                  </a:tcPr>
                </a:tc>
                <a:tc hMerge="1">
                  <a:txBody>
                    <a:bodyPr/>
                    <a:lstStyle/>
                    <a:p>
                      <a:pPr algn="r" fontAlgn="b"/>
                      <a:endParaRPr lang="en-US" sz="700" b="1" i="0" u="none" strike="noStrike" dirty="0">
                        <a:solidFill>
                          <a:srgbClr val="000000"/>
                        </a:solidFill>
                        <a:latin typeface="Calibri"/>
                      </a:endParaRPr>
                    </a:p>
                  </a:txBody>
                  <a:tcPr marL="5294" marR="5294" marT="5294" marB="0" anchor="b">
                    <a:lnL>
                      <a:noFill/>
                    </a:lnL>
                    <a:lnR>
                      <a:noFill/>
                    </a:lnR>
                    <a:lnT w="12700" cap="flat" cmpd="sng" algn="ctr">
                      <a:solidFill>
                        <a:srgbClr val="254061"/>
                      </a:solidFill>
                      <a:prstDash val="solid"/>
                      <a:round/>
                      <a:headEnd type="none" w="med" len="med"/>
                      <a:tailEnd type="none" w="med" len="med"/>
                    </a:lnT>
                    <a:lnB w="6350" cap="flat" cmpd="sng" algn="ctr">
                      <a:solidFill>
                        <a:srgbClr val="254061"/>
                      </a:solidFill>
                      <a:prstDash val="solid"/>
                      <a:round/>
                      <a:headEnd type="none" w="med" len="med"/>
                      <a:tailEnd type="none" w="med" len="med"/>
                    </a:lnB>
                  </a:tcPr>
                </a:tc>
              </a:tr>
              <a:tr h="517504">
                <a:tc>
                  <a:txBody>
                    <a:bodyPr/>
                    <a:lstStyle/>
                    <a:p>
                      <a:pPr algn="l" fontAlgn="b"/>
                      <a:r>
                        <a:rPr lang="en-US" sz="1600" b="0" i="0" u="none" strike="noStrike" dirty="0">
                          <a:solidFill>
                            <a:srgbClr val="000000"/>
                          </a:solidFill>
                          <a:latin typeface="+mn-lt"/>
                        </a:rPr>
                        <a:t>India</a:t>
                      </a:r>
                    </a:p>
                  </a:txBody>
                  <a:tcPr marL="5294" marR="5294" marT="5294" marB="0" anchor="b">
                    <a:lnL>
                      <a:noFill/>
                    </a:lnL>
                    <a:lnR>
                      <a:noFill/>
                    </a:lnR>
                    <a:lnT w="28575" cap="flat" cmpd="sng" algn="ctr">
                      <a:solidFill>
                        <a:schemeClr val="accent1">
                          <a:lumMod val="50000"/>
                        </a:schemeClr>
                      </a:solidFill>
                      <a:prstDash val="solid"/>
                      <a:round/>
                      <a:headEnd type="none" w="med" len="med"/>
                      <a:tailEnd type="none" w="med" len="med"/>
                    </a:lnT>
                    <a:lnB>
                      <a:noFill/>
                    </a:lnB>
                    <a:solidFill>
                      <a:srgbClr val="DBE5F1"/>
                    </a:solidFill>
                  </a:tcPr>
                </a:tc>
                <a:tc>
                  <a:txBody>
                    <a:bodyPr/>
                    <a:lstStyle/>
                    <a:p>
                      <a:pPr algn="r" fontAlgn="b"/>
                      <a:r>
                        <a:rPr lang="en-US" sz="1600" b="0" i="0" u="none" strike="noStrike" dirty="0">
                          <a:solidFill>
                            <a:srgbClr val="000000"/>
                          </a:solidFill>
                          <a:latin typeface="+mn-lt"/>
                        </a:rPr>
                        <a:t>48</a:t>
                      </a:r>
                    </a:p>
                  </a:txBody>
                  <a:tcPr marL="5294" marR="5294" marT="5294" marB="0" anchor="b">
                    <a:lnL>
                      <a:noFill/>
                    </a:lnL>
                    <a:lnR>
                      <a:noFill/>
                    </a:lnR>
                    <a:lnT w="28575" cap="flat" cmpd="sng" algn="ctr">
                      <a:solidFill>
                        <a:schemeClr val="accent1">
                          <a:lumMod val="50000"/>
                        </a:schemeClr>
                      </a:solidFill>
                      <a:prstDash val="solid"/>
                      <a:round/>
                      <a:headEnd type="none" w="med" len="med"/>
                      <a:tailEnd type="none" w="med" len="med"/>
                    </a:lnT>
                    <a:lnB>
                      <a:noFill/>
                    </a:lnB>
                    <a:solidFill>
                      <a:srgbClr val="DBE5F1"/>
                    </a:solidFill>
                  </a:tcPr>
                </a:tc>
                <a:tc>
                  <a:txBody>
                    <a:bodyPr/>
                    <a:lstStyle/>
                    <a:p>
                      <a:pPr algn="l" fontAlgn="b"/>
                      <a:r>
                        <a:rPr lang="en-US" sz="1600" b="0" i="0" u="none" strike="noStrike" dirty="0">
                          <a:solidFill>
                            <a:srgbClr val="000000"/>
                          </a:solidFill>
                          <a:latin typeface="+mn-lt"/>
                        </a:rPr>
                        <a:t> </a:t>
                      </a:r>
                    </a:p>
                  </a:txBody>
                  <a:tcPr marL="5294" marR="5294" marT="5294" marB="0" anchor="b">
                    <a:lnL>
                      <a:noFill/>
                    </a:lnL>
                    <a:lnR>
                      <a:noFill/>
                    </a:lnR>
                    <a:lnT w="38100" cap="flat" cmpd="sng" algn="ctr">
                      <a:solidFill>
                        <a:schemeClr val="accent1">
                          <a:lumMod val="50000"/>
                        </a:schemeClr>
                      </a:solidFill>
                      <a:prstDash val="solid"/>
                      <a:round/>
                      <a:headEnd type="none" w="med" len="med"/>
                      <a:tailEnd type="none" w="med" len="med"/>
                    </a:lnT>
                    <a:lnB>
                      <a:noFill/>
                    </a:lnB>
                    <a:solidFill>
                      <a:srgbClr val="DBE5F1"/>
                    </a:solidFill>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60.8</a:t>
                      </a:r>
                      <a:endParaRPr lang="en-US" sz="900" b="1" i="0" u="none" strike="noStrike" dirty="0">
                        <a:solidFill>
                          <a:srgbClr val="974807"/>
                        </a:solidFill>
                        <a:latin typeface="+mn-lt"/>
                      </a:endParaRPr>
                    </a:p>
                  </a:txBody>
                  <a:tcPr marL="5294" marR="5294" marT="5294" marB="0" anchor="b">
                    <a:lnL>
                      <a:noFill/>
                    </a:lnL>
                    <a:lnR>
                      <a:noFill/>
                    </a:lnR>
                    <a:lnT w="28575" cap="flat" cmpd="sng" algn="ctr">
                      <a:solidFill>
                        <a:schemeClr val="accent1">
                          <a:lumMod val="50000"/>
                        </a:schemeClr>
                      </a:solidFill>
                      <a:prstDash val="solid"/>
                      <a:round/>
                      <a:headEnd type="none" w="med" len="med"/>
                      <a:tailEnd type="none" w="med" len="med"/>
                    </a:lnT>
                    <a:lnB>
                      <a:noFill/>
                    </a:lnB>
                    <a:solidFill>
                      <a:srgbClr val="DBE5F1"/>
                    </a:solidFill>
                  </a:tcPr>
                </a:tc>
                <a:tc>
                  <a:txBody>
                    <a:bodyPr/>
                    <a:lstStyle/>
                    <a:p>
                      <a:pPr algn="r" fontAlgn="b"/>
                      <a:r>
                        <a:rPr lang="en-US" sz="1600" b="0" i="0" u="none" strike="noStrike" dirty="0" smtClean="0">
                          <a:solidFill>
                            <a:srgbClr val="000000"/>
                          </a:solidFill>
                          <a:latin typeface="+mn-lt"/>
                        </a:rPr>
                        <a:t>31.2</a:t>
                      </a:r>
                      <a:endParaRPr lang="en-US" sz="1600" b="0" i="0" u="none" strike="noStrike" dirty="0">
                        <a:solidFill>
                          <a:srgbClr val="000000"/>
                        </a:solidFill>
                        <a:latin typeface="+mn-lt"/>
                      </a:endParaRPr>
                    </a:p>
                  </a:txBody>
                  <a:tcPr marL="5294" marR="5294" marT="5294" marB="0" anchor="b">
                    <a:lnL>
                      <a:noFill/>
                    </a:lnL>
                    <a:lnR>
                      <a:noFill/>
                    </a:lnR>
                    <a:lnT w="28575" cap="flat" cmpd="sng" algn="ctr">
                      <a:solidFill>
                        <a:schemeClr val="accent1">
                          <a:lumMod val="50000"/>
                        </a:schemeClr>
                      </a:solidFill>
                      <a:prstDash val="solid"/>
                      <a:round/>
                      <a:headEnd type="none" w="med" len="med"/>
                      <a:tailEnd type="none" w="med" len="med"/>
                    </a:lnT>
                    <a:lnB>
                      <a:noFill/>
                    </a:lnB>
                    <a:solidFill>
                      <a:srgbClr val="DBE5F1"/>
                    </a:solidFill>
                  </a:tcPr>
                </a:tc>
                <a:tc>
                  <a:txBody>
                    <a:bodyPr/>
                    <a:lstStyle/>
                    <a:p>
                      <a:pPr algn="r" fontAlgn="b"/>
                      <a:endParaRPr lang="en-US" sz="1600" b="0" i="0" u="none" strike="noStrike">
                        <a:solidFill>
                          <a:srgbClr val="000000"/>
                        </a:solidFill>
                        <a:latin typeface="+mn-lt"/>
                      </a:endParaRPr>
                    </a:p>
                  </a:txBody>
                  <a:tcPr marL="5294" marR="5294" marT="5294" marB="0" anchor="b">
                    <a:lnL>
                      <a:noFill/>
                    </a:lnL>
                    <a:lnR>
                      <a:noFill/>
                    </a:lnR>
                    <a:lnT w="28575" cap="flat" cmpd="sng" algn="ctr">
                      <a:solidFill>
                        <a:schemeClr val="accent1">
                          <a:lumMod val="50000"/>
                        </a:schemeClr>
                      </a:solidFill>
                      <a:prstDash val="solid"/>
                      <a:round/>
                      <a:headEnd type="none" w="med" len="med"/>
                      <a:tailEnd type="none" w="med" len="med"/>
                    </a:lnT>
                    <a:lnB>
                      <a:noFill/>
                    </a:lnB>
                    <a:solidFill>
                      <a:srgbClr val="DBE5F1"/>
                    </a:solidFill>
                  </a:tcPr>
                </a:tc>
              </a:tr>
              <a:tr h="337138">
                <a:tc>
                  <a:txBody>
                    <a:bodyPr/>
                    <a:lstStyle/>
                    <a:p>
                      <a:pPr algn="l" fontAlgn="b"/>
                      <a:r>
                        <a:rPr lang="en-US" sz="1600" b="0" i="0" u="none" strike="noStrike">
                          <a:solidFill>
                            <a:srgbClr val="000000"/>
                          </a:solidFill>
                          <a:latin typeface="+mn-lt"/>
                        </a:rPr>
                        <a:t>China</a:t>
                      </a:r>
                    </a:p>
                  </a:txBody>
                  <a:tcPr marL="5294" marR="5294" marT="5294" marB="0" anchor="b">
                    <a:lnL>
                      <a:noFill/>
                    </a:lnL>
                    <a:lnR>
                      <a:noFill/>
                    </a:lnR>
                    <a:lnT>
                      <a:noFill/>
                    </a:lnT>
                    <a:lnB>
                      <a:noFill/>
                    </a:lnB>
                  </a:tcPr>
                </a:tc>
                <a:tc>
                  <a:txBody>
                    <a:bodyPr/>
                    <a:lstStyle/>
                    <a:p>
                      <a:pPr algn="r" fontAlgn="b"/>
                      <a:r>
                        <a:rPr lang="en-US" sz="1600" b="0" i="0" u="none" strike="noStrike" dirty="0">
                          <a:solidFill>
                            <a:srgbClr val="000000"/>
                          </a:solidFill>
                          <a:latin typeface="+mn-lt"/>
                        </a:rPr>
                        <a:t>15</a:t>
                      </a:r>
                    </a:p>
                  </a:txBody>
                  <a:tcPr marL="5294" marR="5294" marT="5294" marB="0" anchor="b">
                    <a:lnL>
                      <a:noFill/>
                    </a:lnL>
                    <a:lnR>
                      <a:noFill/>
                    </a:lnR>
                    <a:lnT>
                      <a:noFill/>
                    </a:lnT>
                    <a:lnB>
                      <a:noFill/>
                    </a:lnB>
                  </a:tcPr>
                </a:tc>
                <a:tc>
                  <a:txBody>
                    <a:bodyPr/>
                    <a:lstStyle/>
                    <a:p>
                      <a:pPr algn="l" fontAlgn="b"/>
                      <a:endParaRPr lang="en-US" sz="1600" b="0" i="0" u="none" strike="noStrike">
                        <a:solidFill>
                          <a:srgbClr val="000000"/>
                        </a:solidFill>
                        <a:latin typeface="+mn-lt"/>
                      </a:endParaRPr>
                    </a:p>
                  </a:txBody>
                  <a:tcPr marL="5294" marR="5294" marT="5294" marB="0" anchor="b">
                    <a:lnL>
                      <a:noFill/>
                    </a:lnL>
                    <a:lnR>
                      <a:noFill/>
                    </a:lnR>
                    <a:lnT>
                      <a:noFill/>
                    </a:lnT>
                    <a:lnB>
                      <a:noFill/>
                    </a:lnB>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12,.7</a:t>
                      </a:r>
                      <a:endParaRPr lang="en-US" sz="900" b="1" i="0" u="none" strike="noStrike" dirty="0">
                        <a:solidFill>
                          <a:srgbClr val="974807"/>
                        </a:solidFill>
                        <a:latin typeface="+mn-lt"/>
                      </a:endParaRPr>
                    </a:p>
                  </a:txBody>
                  <a:tcPr marL="5294" marR="5294" marT="5294" marB="0" anchor="b">
                    <a:lnL>
                      <a:noFill/>
                    </a:lnL>
                    <a:lnR>
                      <a:noFill/>
                    </a:lnR>
                    <a:lnT>
                      <a:noFill/>
                    </a:lnT>
                    <a:lnB>
                      <a:noFill/>
                    </a:lnB>
                  </a:tcPr>
                </a:tc>
                <a:tc>
                  <a:txBody>
                    <a:bodyPr/>
                    <a:lstStyle/>
                    <a:p>
                      <a:pPr algn="r" fontAlgn="b"/>
                      <a:r>
                        <a:rPr lang="en-US" sz="1600" b="0" i="0" u="none" strike="noStrike" dirty="0" smtClean="0">
                          <a:solidFill>
                            <a:srgbClr val="000000"/>
                          </a:solidFill>
                          <a:latin typeface="+mn-lt"/>
                        </a:rPr>
                        <a:t>6.5</a:t>
                      </a:r>
                      <a:endParaRPr lang="en-US" sz="1600" b="0" i="0" u="none" strike="noStrike" dirty="0">
                        <a:solidFill>
                          <a:srgbClr val="000000"/>
                        </a:solidFill>
                        <a:latin typeface="+mn-lt"/>
                      </a:endParaRPr>
                    </a:p>
                  </a:txBody>
                  <a:tcPr marL="5294" marR="5294" marT="5294" marB="0" anchor="b">
                    <a:lnL>
                      <a:noFill/>
                    </a:lnL>
                    <a:lnR>
                      <a:noFill/>
                    </a:lnR>
                    <a:lnT>
                      <a:noFill/>
                    </a:lnT>
                    <a:lnB>
                      <a:noFill/>
                    </a:lnB>
                  </a:tcPr>
                </a:tc>
                <a:tc>
                  <a:txBody>
                    <a:bodyPr/>
                    <a:lstStyle/>
                    <a:p>
                      <a:pPr algn="r" fontAlgn="b"/>
                      <a:endParaRPr lang="en-US" sz="1600" b="0" i="0" u="none" strike="noStrike">
                        <a:solidFill>
                          <a:srgbClr val="000000"/>
                        </a:solidFill>
                        <a:latin typeface="+mn-lt"/>
                      </a:endParaRPr>
                    </a:p>
                  </a:txBody>
                  <a:tcPr marL="5294" marR="5294" marT="5294" marB="0" anchor="b">
                    <a:lnL>
                      <a:noFill/>
                    </a:lnL>
                    <a:lnR>
                      <a:noFill/>
                    </a:lnR>
                    <a:lnT>
                      <a:noFill/>
                    </a:lnT>
                    <a:lnB>
                      <a:noFill/>
                    </a:lnB>
                  </a:tcPr>
                </a:tc>
              </a:tr>
              <a:tr h="337138">
                <a:tc>
                  <a:txBody>
                    <a:bodyPr/>
                    <a:lstStyle/>
                    <a:p>
                      <a:pPr algn="l" fontAlgn="b"/>
                      <a:r>
                        <a:rPr lang="en-US" sz="1600" b="0" i="0" u="none" strike="noStrike">
                          <a:solidFill>
                            <a:srgbClr val="000000"/>
                          </a:solidFill>
                          <a:latin typeface="+mn-lt"/>
                        </a:rPr>
                        <a:t>Nigeria</a:t>
                      </a:r>
                    </a:p>
                  </a:txBody>
                  <a:tcPr marL="5294" marR="5294" marT="5294" marB="0" anchor="b">
                    <a:lnL>
                      <a:noFill/>
                    </a:lnL>
                    <a:lnR>
                      <a:noFill/>
                    </a:lnR>
                    <a:lnT>
                      <a:noFill/>
                    </a:lnT>
                    <a:lnB>
                      <a:noFill/>
                    </a:lnB>
                    <a:solidFill>
                      <a:srgbClr val="DBE5F1"/>
                    </a:solidFill>
                  </a:tcPr>
                </a:tc>
                <a:tc>
                  <a:txBody>
                    <a:bodyPr/>
                    <a:lstStyle/>
                    <a:p>
                      <a:pPr algn="r" fontAlgn="b"/>
                      <a:r>
                        <a:rPr lang="en-US" sz="1600" b="0" i="0" u="none" strike="noStrike" dirty="0">
                          <a:solidFill>
                            <a:srgbClr val="000000"/>
                          </a:solidFill>
                          <a:latin typeface="+mn-lt"/>
                        </a:rPr>
                        <a:t>41</a:t>
                      </a:r>
                    </a:p>
                  </a:txBody>
                  <a:tcPr marL="5294" marR="5294" marT="5294"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mn-lt"/>
                        </a:rPr>
                        <a:t> </a:t>
                      </a:r>
                    </a:p>
                  </a:txBody>
                  <a:tcPr marL="5294" marR="5294" marT="5294" marB="0" anchor="b">
                    <a:lnL>
                      <a:noFill/>
                    </a:lnL>
                    <a:lnR>
                      <a:noFill/>
                    </a:lnR>
                    <a:lnT>
                      <a:noFill/>
                    </a:lnT>
                    <a:lnB>
                      <a:noFill/>
                    </a:lnB>
                    <a:solidFill>
                      <a:srgbClr val="DBE5F1"/>
                    </a:solidFill>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10,2</a:t>
                      </a:r>
                      <a:endParaRPr lang="en-US" sz="900" b="1" i="0" u="none" strike="noStrike" dirty="0">
                        <a:solidFill>
                          <a:srgbClr val="974807"/>
                        </a:solidFill>
                        <a:latin typeface="+mn-lt"/>
                      </a:endParaRPr>
                    </a:p>
                  </a:txBody>
                  <a:tcPr marL="5294" marR="5294" marT="5294" marB="0" anchor="b">
                    <a:lnL>
                      <a:noFill/>
                    </a:lnL>
                    <a:lnR>
                      <a:noFill/>
                    </a:lnR>
                    <a:lnT>
                      <a:noFill/>
                    </a:lnT>
                    <a:lnB>
                      <a:noFill/>
                    </a:lnB>
                    <a:solidFill>
                      <a:srgbClr val="DBE5F1"/>
                    </a:solidFill>
                  </a:tcPr>
                </a:tc>
                <a:tc>
                  <a:txBody>
                    <a:bodyPr/>
                    <a:lstStyle/>
                    <a:p>
                      <a:pPr algn="r" fontAlgn="b"/>
                      <a:r>
                        <a:rPr lang="en-US" sz="1600" b="0" i="0" u="none" strike="noStrike" dirty="0" smtClean="0">
                          <a:solidFill>
                            <a:srgbClr val="000000"/>
                          </a:solidFill>
                          <a:latin typeface="+mn-lt"/>
                        </a:rPr>
                        <a:t>5.2</a:t>
                      </a:r>
                      <a:endParaRPr lang="en-US" sz="1600" b="0" i="0" u="none" strike="noStrike" dirty="0">
                        <a:solidFill>
                          <a:srgbClr val="000000"/>
                        </a:solidFill>
                        <a:latin typeface="+mn-lt"/>
                      </a:endParaRPr>
                    </a:p>
                  </a:txBody>
                  <a:tcPr marL="5294" marR="5294" marT="5294" marB="0" anchor="b">
                    <a:lnL>
                      <a:noFill/>
                    </a:lnL>
                    <a:lnR>
                      <a:noFill/>
                    </a:lnR>
                    <a:lnT>
                      <a:noFill/>
                    </a:lnT>
                    <a:lnB>
                      <a:noFill/>
                    </a:lnB>
                    <a:solidFill>
                      <a:srgbClr val="DBE5F1"/>
                    </a:solidFill>
                  </a:tcPr>
                </a:tc>
                <a:tc>
                  <a:txBody>
                    <a:bodyPr/>
                    <a:lstStyle/>
                    <a:p>
                      <a:pPr algn="r" fontAlgn="b"/>
                      <a:endParaRPr lang="en-US" sz="1600" b="0" i="0" u="none" strike="noStrike">
                        <a:solidFill>
                          <a:srgbClr val="000000"/>
                        </a:solidFill>
                        <a:latin typeface="+mn-lt"/>
                      </a:endParaRPr>
                    </a:p>
                  </a:txBody>
                  <a:tcPr marL="5294" marR="5294" marT="5294" marB="0" anchor="b">
                    <a:lnL>
                      <a:noFill/>
                    </a:lnL>
                    <a:lnR>
                      <a:noFill/>
                    </a:lnR>
                    <a:lnT>
                      <a:noFill/>
                    </a:lnT>
                    <a:lnB>
                      <a:noFill/>
                    </a:lnB>
                    <a:solidFill>
                      <a:srgbClr val="DBE5F1"/>
                    </a:solidFill>
                  </a:tcPr>
                </a:tc>
              </a:tr>
              <a:tr h="337138">
                <a:tc>
                  <a:txBody>
                    <a:bodyPr/>
                    <a:lstStyle/>
                    <a:p>
                      <a:pPr algn="l" fontAlgn="b"/>
                      <a:r>
                        <a:rPr lang="en-US" sz="1600" b="0" i="0" u="none" strike="noStrike">
                          <a:solidFill>
                            <a:srgbClr val="000000"/>
                          </a:solidFill>
                          <a:latin typeface="+mn-lt"/>
                        </a:rPr>
                        <a:t>Pakistan</a:t>
                      </a:r>
                    </a:p>
                  </a:txBody>
                  <a:tcPr marL="5294" marR="5294" marT="5294" marB="0" anchor="b">
                    <a:lnL>
                      <a:noFill/>
                    </a:lnL>
                    <a:lnR>
                      <a:noFill/>
                    </a:lnR>
                    <a:lnT>
                      <a:noFill/>
                    </a:lnT>
                    <a:lnB>
                      <a:noFill/>
                    </a:lnB>
                  </a:tcPr>
                </a:tc>
                <a:tc>
                  <a:txBody>
                    <a:bodyPr/>
                    <a:lstStyle/>
                    <a:p>
                      <a:pPr algn="r" fontAlgn="b"/>
                      <a:r>
                        <a:rPr lang="en-US" sz="1600" b="0" i="0" u="none" strike="noStrike">
                          <a:solidFill>
                            <a:srgbClr val="000000"/>
                          </a:solidFill>
                          <a:latin typeface="+mn-lt"/>
                        </a:rPr>
                        <a:t>42</a:t>
                      </a:r>
                    </a:p>
                  </a:txBody>
                  <a:tcPr marL="5294" marR="5294" marT="5294" marB="0" anchor="b">
                    <a:lnL>
                      <a:noFill/>
                    </a:lnL>
                    <a:lnR>
                      <a:noFill/>
                    </a:lnR>
                    <a:lnT>
                      <a:noFill/>
                    </a:lnT>
                    <a:lnB>
                      <a:noFill/>
                    </a:lnB>
                  </a:tcPr>
                </a:tc>
                <a:tc>
                  <a:txBody>
                    <a:bodyPr/>
                    <a:lstStyle/>
                    <a:p>
                      <a:pPr algn="l" fontAlgn="b"/>
                      <a:endParaRPr lang="en-US" sz="1600" b="0" i="0" u="none" strike="noStrike" dirty="0">
                        <a:solidFill>
                          <a:srgbClr val="000000"/>
                        </a:solidFill>
                        <a:latin typeface="+mn-lt"/>
                      </a:endParaRPr>
                    </a:p>
                  </a:txBody>
                  <a:tcPr marL="5294" marR="5294" marT="5294" marB="0" anchor="b">
                    <a:lnL>
                      <a:noFill/>
                    </a:lnL>
                    <a:lnR>
                      <a:noFill/>
                    </a:lnR>
                    <a:lnT>
                      <a:noFill/>
                    </a:lnT>
                    <a:lnB>
                      <a:noFill/>
                    </a:lnB>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9.9</a:t>
                      </a:r>
                      <a:endParaRPr lang="en-US" sz="900" b="1" i="0" u="none" strike="noStrike" dirty="0">
                        <a:solidFill>
                          <a:srgbClr val="974807"/>
                        </a:solidFill>
                        <a:latin typeface="+mn-lt"/>
                      </a:endParaRPr>
                    </a:p>
                  </a:txBody>
                  <a:tcPr marL="5294" marR="5294" marT="5294" marB="0" anchor="b">
                    <a:lnL>
                      <a:noFill/>
                    </a:lnL>
                    <a:lnR>
                      <a:noFill/>
                    </a:lnR>
                    <a:lnT>
                      <a:noFill/>
                    </a:lnT>
                    <a:lnB>
                      <a:noFill/>
                    </a:lnB>
                  </a:tcPr>
                </a:tc>
                <a:tc>
                  <a:txBody>
                    <a:bodyPr/>
                    <a:lstStyle/>
                    <a:p>
                      <a:pPr algn="r" fontAlgn="b"/>
                      <a:r>
                        <a:rPr lang="en-US" sz="1600" b="0" i="0" u="none" strike="noStrike" dirty="0" smtClean="0">
                          <a:solidFill>
                            <a:srgbClr val="000000"/>
                          </a:solidFill>
                          <a:latin typeface="+mn-lt"/>
                        </a:rPr>
                        <a:t>5.1</a:t>
                      </a:r>
                      <a:endParaRPr lang="en-US" sz="1600" b="0" i="0" u="none" strike="noStrike" dirty="0">
                        <a:solidFill>
                          <a:srgbClr val="000000"/>
                        </a:solidFill>
                        <a:latin typeface="+mn-lt"/>
                      </a:endParaRPr>
                    </a:p>
                  </a:txBody>
                  <a:tcPr marL="5294" marR="5294" marT="5294" marB="0" anchor="b">
                    <a:lnL>
                      <a:noFill/>
                    </a:lnL>
                    <a:lnR>
                      <a:noFill/>
                    </a:lnR>
                    <a:lnT>
                      <a:noFill/>
                    </a:lnT>
                    <a:lnB>
                      <a:noFill/>
                    </a:lnB>
                  </a:tcPr>
                </a:tc>
                <a:tc>
                  <a:txBody>
                    <a:bodyPr/>
                    <a:lstStyle/>
                    <a:p>
                      <a:pPr algn="r" fontAlgn="b"/>
                      <a:endParaRPr lang="en-US" sz="1600" b="0" i="0" u="none" strike="noStrike" dirty="0">
                        <a:solidFill>
                          <a:srgbClr val="000000"/>
                        </a:solidFill>
                        <a:latin typeface="+mn-lt"/>
                      </a:endParaRPr>
                    </a:p>
                  </a:txBody>
                  <a:tcPr marL="5294" marR="5294" marT="5294" marB="0" anchor="b">
                    <a:lnL>
                      <a:noFill/>
                    </a:lnL>
                    <a:lnR>
                      <a:noFill/>
                    </a:lnR>
                    <a:lnT>
                      <a:noFill/>
                    </a:lnT>
                    <a:lnB>
                      <a:noFill/>
                    </a:lnB>
                  </a:tcPr>
                </a:tc>
              </a:tr>
              <a:tr h="337138">
                <a:tc>
                  <a:txBody>
                    <a:bodyPr/>
                    <a:lstStyle/>
                    <a:p>
                      <a:pPr algn="l" fontAlgn="b"/>
                      <a:r>
                        <a:rPr lang="en-US" sz="1600" b="0" i="0" u="none" strike="noStrike">
                          <a:solidFill>
                            <a:srgbClr val="000000"/>
                          </a:solidFill>
                          <a:latin typeface="+mn-lt"/>
                        </a:rPr>
                        <a:t>Indonesia</a:t>
                      </a:r>
                    </a:p>
                  </a:txBody>
                  <a:tcPr marL="5294" marR="5294" marT="5294" marB="0" anchor="b">
                    <a:lnL>
                      <a:noFill/>
                    </a:lnL>
                    <a:lnR>
                      <a:noFill/>
                    </a:lnR>
                    <a:lnT>
                      <a:noFill/>
                    </a:lnT>
                    <a:lnB>
                      <a:noFill/>
                    </a:lnB>
                    <a:solidFill>
                      <a:srgbClr val="DBE5F1"/>
                    </a:solidFill>
                  </a:tcPr>
                </a:tc>
                <a:tc>
                  <a:txBody>
                    <a:bodyPr/>
                    <a:lstStyle/>
                    <a:p>
                      <a:pPr algn="r" fontAlgn="b"/>
                      <a:r>
                        <a:rPr lang="en-US" sz="1600" b="0" i="0" u="none" strike="noStrike">
                          <a:solidFill>
                            <a:srgbClr val="000000"/>
                          </a:solidFill>
                          <a:latin typeface="+mn-lt"/>
                        </a:rPr>
                        <a:t>37</a:t>
                      </a:r>
                    </a:p>
                  </a:txBody>
                  <a:tcPr marL="5294" marR="5294" marT="5294" marB="0" anchor="b">
                    <a:lnL>
                      <a:noFill/>
                    </a:lnL>
                    <a:lnR>
                      <a:noFill/>
                    </a:lnR>
                    <a:lnT>
                      <a:noFill/>
                    </a:lnT>
                    <a:lnB>
                      <a:noFill/>
                    </a:lnB>
                    <a:solidFill>
                      <a:srgbClr val="DBE5F1"/>
                    </a:solidFill>
                  </a:tcPr>
                </a:tc>
                <a:tc>
                  <a:txBody>
                    <a:bodyPr/>
                    <a:lstStyle/>
                    <a:p>
                      <a:pPr algn="l" fontAlgn="b"/>
                      <a:r>
                        <a:rPr lang="en-US" sz="1600" b="0" i="0" u="none" strike="noStrike" dirty="0">
                          <a:solidFill>
                            <a:srgbClr val="000000"/>
                          </a:solidFill>
                          <a:latin typeface="+mn-lt"/>
                        </a:rPr>
                        <a:t> </a:t>
                      </a:r>
                    </a:p>
                  </a:txBody>
                  <a:tcPr marL="5294" marR="5294" marT="5294" marB="0" anchor="b">
                    <a:lnL>
                      <a:noFill/>
                    </a:lnL>
                    <a:lnR>
                      <a:noFill/>
                    </a:lnR>
                    <a:lnT>
                      <a:noFill/>
                    </a:lnT>
                    <a:lnB>
                      <a:noFill/>
                    </a:lnB>
                    <a:solidFill>
                      <a:srgbClr val="DBE5F1"/>
                    </a:solidFill>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7.7</a:t>
                      </a:r>
                      <a:endParaRPr lang="en-US" sz="900" b="1" i="0" u="none" strike="noStrike" dirty="0">
                        <a:solidFill>
                          <a:srgbClr val="974807"/>
                        </a:solidFill>
                        <a:latin typeface="+mn-lt"/>
                      </a:endParaRPr>
                    </a:p>
                  </a:txBody>
                  <a:tcPr marL="5294" marR="5294" marT="5294" marB="0" anchor="b">
                    <a:lnL>
                      <a:noFill/>
                    </a:lnL>
                    <a:lnR>
                      <a:noFill/>
                    </a:lnR>
                    <a:lnT>
                      <a:noFill/>
                    </a:lnT>
                    <a:lnB>
                      <a:noFill/>
                    </a:lnB>
                    <a:solidFill>
                      <a:srgbClr val="DBE5F1"/>
                    </a:solidFill>
                  </a:tcPr>
                </a:tc>
                <a:tc>
                  <a:txBody>
                    <a:bodyPr/>
                    <a:lstStyle/>
                    <a:p>
                      <a:pPr algn="r" fontAlgn="b"/>
                      <a:r>
                        <a:rPr lang="en-US" sz="1600" b="0" i="0" u="none" strike="noStrike" dirty="0" smtClean="0">
                          <a:solidFill>
                            <a:srgbClr val="000000"/>
                          </a:solidFill>
                          <a:latin typeface="+mn-lt"/>
                        </a:rPr>
                        <a:t>3.9</a:t>
                      </a:r>
                      <a:endParaRPr lang="en-US" sz="1600" b="0" i="0" u="none" strike="noStrike" dirty="0">
                        <a:solidFill>
                          <a:srgbClr val="000000"/>
                        </a:solidFill>
                        <a:latin typeface="+mn-lt"/>
                      </a:endParaRPr>
                    </a:p>
                  </a:txBody>
                  <a:tcPr marL="5294" marR="5294" marT="5294" marB="0" anchor="b">
                    <a:lnL>
                      <a:noFill/>
                    </a:lnL>
                    <a:lnR>
                      <a:noFill/>
                    </a:lnR>
                    <a:lnT>
                      <a:noFill/>
                    </a:lnT>
                    <a:lnB>
                      <a:noFill/>
                    </a:lnB>
                    <a:solidFill>
                      <a:srgbClr val="DBE5F1"/>
                    </a:solidFill>
                  </a:tcPr>
                </a:tc>
                <a:tc>
                  <a:txBody>
                    <a:bodyPr/>
                    <a:lstStyle/>
                    <a:p>
                      <a:pPr algn="r" fontAlgn="b"/>
                      <a:endParaRPr lang="en-US" sz="1600" b="0" i="0" u="none" strike="noStrike">
                        <a:solidFill>
                          <a:srgbClr val="000000"/>
                        </a:solidFill>
                        <a:latin typeface="+mn-lt"/>
                      </a:endParaRPr>
                    </a:p>
                  </a:txBody>
                  <a:tcPr marL="5294" marR="5294" marT="5294" marB="0" anchor="b">
                    <a:lnL>
                      <a:noFill/>
                    </a:lnL>
                    <a:lnR>
                      <a:noFill/>
                    </a:lnR>
                    <a:lnT>
                      <a:noFill/>
                    </a:lnT>
                    <a:lnB>
                      <a:noFill/>
                    </a:lnB>
                    <a:solidFill>
                      <a:srgbClr val="DBE5F1"/>
                    </a:solidFill>
                  </a:tcPr>
                </a:tc>
              </a:tr>
              <a:tr h="337138">
                <a:tc>
                  <a:txBody>
                    <a:bodyPr/>
                    <a:lstStyle/>
                    <a:p>
                      <a:pPr algn="l" fontAlgn="b"/>
                      <a:r>
                        <a:rPr lang="en-US" sz="1600" b="0" i="0" u="none" strike="noStrike">
                          <a:solidFill>
                            <a:srgbClr val="000000"/>
                          </a:solidFill>
                          <a:latin typeface="+mn-lt"/>
                        </a:rPr>
                        <a:t>Bangladesh</a:t>
                      </a:r>
                    </a:p>
                  </a:txBody>
                  <a:tcPr marL="5294" marR="5294" marT="5294" marB="0" anchor="b">
                    <a:lnL>
                      <a:noFill/>
                    </a:lnL>
                    <a:lnR>
                      <a:noFill/>
                    </a:lnR>
                    <a:lnT>
                      <a:noFill/>
                    </a:lnT>
                    <a:lnB>
                      <a:noFill/>
                    </a:lnB>
                  </a:tcPr>
                </a:tc>
                <a:tc>
                  <a:txBody>
                    <a:bodyPr/>
                    <a:lstStyle/>
                    <a:p>
                      <a:pPr algn="r" fontAlgn="b"/>
                      <a:r>
                        <a:rPr lang="en-US" sz="1600" b="0" i="0" u="none" strike="noStrike">
                          <a:solidFill>
                            <a:srgbClr val="000000"/>
                          </a:solidFill>
                          <a:latin typeface="+mn-lt"/>
                        </a:rPr>
                        <a:t>43</a:t>
                      </a:r>
                    </a:p>
                  </a:txBody>
                  <a:tcPr marL="5294" marR="5294" marT="5294" marB="0" anchor="b">
                    <a:lnL>
                      <a:noFill/>
                    </a:lnL>
                    <a:lnR>
                      <a:noFill/>
                    </a:lnR>
                    <a:lnT>
                      <a:noFill/>
                    </a:lnT>
                    <a:lnB>
                      <a:noFill/>
                    </a:lnB>
                  </a:tcPr>
                </a:tc>
                <a:tc>
                  <a:txBody>
                    <a:bodyPr/>
                    <a:lstStyle/>
                    <a:p>
                      <a:pPr algn="l" fontAlgn="b"/>
                      <a:endParaRPr lang="en-US" sz="1600" b="0" i="0" u="none" strike="noStrike">
                        <a:solidFill>
                          <a:srgbClr val="000000"/>
                        </a:solidFill>
                        <a:latin typeface="+mn-lt"/>
                      </a:endParaRPr>
                    </a:p>
                  </a:txBody>
                  <a:tcPr marL="5294" marR="5294" marT="5294" marB="0" anchor="b">
                    <a:lnL>
                      <a:noFill/>
                    </a:lnL>
                    <a:lnR>
                      <a:noFill/>
                    </a:lnR>
                    <a:lnT>
                      <a:noFill/>
                    </a:lnT>
                    <a:lnB>
                      <a:noFill/>
                    </a:lnB>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7.2</a:t>
                      </a:r>
                      <a:endParaRPr lang="en-US" sz="900" b="1" i="0" u="none" strike="noStrike" dirty="0">
                        <a:solidFill>
                          <a:srgbClr val="974807"/>
                        </a:solidFill>
                        <a:latin typeface="+mn-lt"/>
                      </a:endParaRPr>
                    </a:p>
                  </a:txBody>
                  <a:tcPr marL="5294" marR="5294" marT="5294" marB="0" anchor="b">
                    <a:lnL>
                      <a:noFill/>
                    </a:lnL>
                    <a:lnR>
                      <a:noFill/>
                    </a:lnR>
                    <a:lnT>
                      <a:noFill/>
                    </a:lnT>
                    <a:lnB>
                      <a:noFill/>
                    </a:lnB>
                  </a:tcPr>
                </a:tc>
                <a:tc>
                  <a:txBody>
                    <a:bodyPr/>
                    <a:lstStyle/>
                    <a:p>
                      <a:pPr algn="r" fontAlgn="b"/>
                      <a:r>
                        <a:rPr lang="en-US" sz="1600" b="0" i="0" u="none" strike="noStrike" dirty="0" smtClean="0">
                          <a:solidFill>
                            <a:srgbClr val="000000"/>
                          </a:solidFill>
                          <a:latin typeface="+mn-lt"/>
                        </a:rPr>
                        <a:t>3.7</a:t>
                      </a:r>
                      <a:endParaRPr lang="en-US" sz="1600" b="0" i="0" u="none" strike="noStrike" dirty="0">
                        <a:solidFill>
                          <a:srgbClr val="000000"/>
                        </a:solidFill>
                        <a:latin typeface="+mn-lt"/>
                      </a:endParaRPr>
                    </a:p>
                  </a:txBody>
                  <a:tcPr marL="5294" marR="5294" marT="5294" marB="0" anchor="b">
                    <a:lnL>
                      <a:noFill/>
                    </a:lnL>
                    <a:lnR>
                      <a:noFill/>
                    </a:lnR>
                    <a:lnT>
                      <a:noFill/>
                    </a:lnT>
                    <a:lnB>
                      <a:noFill/>
                    </a:lnB>
                  </a:tcPr>
                </a:tc>
                <a:tc>
                  <a:txBody>
                    <a:bodyPr/>
                    <a:lstStyle/>
                    <a:p>
                      <a:pPr algn="r" fontAlgn="b"/>
                      <a:endParaRPr lang="en-US" sz="1600" b="0" i="0" u="none" strike="noStrike">
                        <a:solidFill>
                          <a:srgbClr val="000000"/>
                        </a:solidFill>
                        <a:latin typeface="+mn-lt"/>
                      </a:endParaRPr>
                    </a:p>
                  </a:txBody>
                  <a:tcPr marL="5294" marR="5294" marT="5294" marB="0" anchor="b">
                    <a:lnL>
                      <a:noFill/>
                    </a:lnL>
                    <a:lnR>
                      <a:noFill/>
                    </a:lnR>
                    <a:lnT>
                      <a:noFill/>
                    </a:lnT>
                    <a:lnB>
                      <a:noFill/>
                    </a:lnB>
                  </a:tcPr>
                </a:tc>
              </a:tr>
              <a:tr h="337138">
                <a:tc>
                  <a:txBody>
                    <a:bodyPr/>
                    <a:lstStyle/>
                    <a:p>
                      <a:pPr algn="l" fontAlgn="b"/>
                      <a:r>
                        <a:rPr lang="en-US" sz="1600" b="0" i="0" u="none" strike="noStrike">
                          <a:solidFill>
                            <a:srgbClr val="000000"/>
                          </a:solidFill>
                          <a:latin typeface="+mn-lt"/>
                        </a:rPr>
                        <a:t>Ethiopia</a:t>
                      </a:r>
                    </a:p>
                  </a:txBody>
                  <a:tcPr marL="5294" marR="5294" marT="5294" marB="0" anchor="b">
                    <a:lnL>
                      <a:noFill/>
                    </a:lnL>
                    <a:lnR>
                      <a:noFill/>
                    </a:lnR>
                    <a:lnT>
                      <a:noFill/>
                    </a:lnT>
                    <a:lnB>
                      <a:noFill/>
                    </a:lnB>
                    <a:solidFill>
                      <a:srgbClr val="DBE5F1"/>
                    </a:solidFill>
                  </a:tcPr>
                </a:tc>
                <a:tc>
                  <a:txBody>
                    <a:bodyPr/>
                    <a:lstStyle/>
                    <a:p>
                      <a:pPr algn="r" fontAlgn="b"/>
                      <a:r>
                        <a:rPr lang="en-US" sz="1600" b="0" i="0" u="none" strike="noStrike">
                          <a:solidFill>
                            <a:srgbClr val="000000"/>
                          </a:solidFill>
                          <a:latin typeface="+mn-lt"/>
                        </a:rPr>
                        <a:t>51</a:t>
                      </a:r>
                    </a:p>
                  </a:txBody>
                  <a:tcPr marL="5294" marR="5294" marT="5294" marB="0" anchor="b">
                    <a:lnL>
                      <a:noFill/>
                    </a:lnL>
                    <a:lnR>
                      <a:noFill/>
                    </a:lnR>
                    <a:lnT>
                      <a:noFill/>
                    </a:lnT>
                    <a:lnB>
                      <a:noFill/>
                    </a:lnB>
                    <a:solidFill>
                      <a:srgbClr val="DBE5F1"/>
                    </a:solidFill>
                  </a:tcPr>
                </a:tc>
                <a:tc>
                  <a:txBody>
                    <a:bodyPr/>
                    <a:lstStyle/>
                    <a:p>
                      <a:pPr algn="l" fontAlgn="b"/>
                      <a:r>
                        <a:rPr lang="en-US" sz="1600" b="0" i="0" u="none" strike="noStrike">
                          <a:solidFill>
                            <a:srgbClr val="000000"/>
                          </a:solidFill>
                          <a:latin typeface="+mn-lt"/>
                        </a:rPr>
                        <a:t> </a:t>
                      </a:r>
                    </a:p>
                  </a:txBody>
                  <a:tcPr marL="5294" marR="5294" marT="5294" marB="0" anchor="b">
                    <a:lnL>
                      <a:noFill/>
                    </a:lnL>
                    <a:lnR>
                      <a:noFill/>
                    </a:lnR>
                    <a:lnT>
                      <a:noFill/>
                    </a:lnT>
                    <a:lnB>
                      <a:noFill/>
                    </a:lnB>
                    <a:solidFill>
                      <a:srgbClr val="DBE5F1"/>
                    </a:solidFill>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6.8</a:t>
                      </a:r>
                      <a:endParaRPr lang="en-US" sz="900" b="1" i="0" u="none" strike="noStrike" dirty="0">
                        <a:solidFill>
                          <a:srgbClr val="974807"/>
                        </a:solidFill>
                        <a:latin typeface="+mn-lt"/>
                      </a:endParaRPr>
                    </a:p>
                  </a:txBody>
                  <a:tcPr marL="5294" marR="5294" marT="5294" marB="0" anchor="b">
                    <a:lnL>
                      <a:noFill/>
                    </a:lnL>
                    <a:lnR>
                      <a:noFill/>
                    </a:lnR>
                    <a:lnT>
                      <a:noFill/>
                    </a:lnT>
                    <a:lnB>
                      <a:noFill/>
                    </a:lnB>
                    <a:solidFill>
                      <a:srgbClr val="DBE5F1"/>
                    </a:solidFill>
                  </a:tcPr>
                </a:tc>
                <a:tc>
                  <a:txBody>
                    <a:bodyPr/>
                    <a:lstStyle/>
                    <a:p>
                      <a:pPr algn="r" fontAlgn="b"/>
                      <a:r>
                        <a:rPr lang="en-US" sz="1600" b="0" i="0" u="none" strike="noStrike" dirty="0" smtClean="0">
                          <a:solidFill>
                            <a:srgbClr val="000000"/>
                          </a:solidFill>
                          <a:latin typeface="+mn-lt"/>
                        </a:rPr>
                        <a:t>3.5</a:t>
                      </a:r>
                      <a:endParaRPr lang="en-US" sz="1600" b="0" i="0" u="none" strike="noStrike" dirty="0">
                        <a:solidFill>
                          <a:srgbClr val="000000"/>
                        </a:solidFill>
                        <a:latin typeface="+mn-lt"/>
                      </a:endParaRPr>
                    </a:p>
                  </a:txBody>
                  <a:tcPr marL="5294" marR="5294" marT="5294" marB="0" anchor="b">
                    <a:lnL>
                      <a:noFill/>
                    </a:lnL>
                    <a:lnR>
                      <a:noFill/>
                    </a:lnR>
                    <a:lnT>
                      <a:noFill/>
                    </a:lnT>
                    <a:lnB>
                      <a:noFill/>
                    </a:lnB>
                    <a:solidFill>
                      <a:srgbClr val="DBE5F1"/>
                    </a:solidFill>
                  </a:tcPr>
                </a:tc>
                <a:tc>
                  <a:txBody>
                    <a:bodyPr/>
                    <a:lstStyle/>
                    <a:p>
                      <a:pPr algn="r" fontAlgn="b"/>
                      <a:endParaRPr lang="en-US" sz="1600" b="0" i="0" u="none" strike="noStrike">
                        <a:solidFill>
                          <a:srgbClr val="000000"/>
                        </a:solidFill>
                        <a:latin typeface="+mn-lt"/>
                      </a:endParaRPr>
                    </a:p>
                  </a:txBody>
                  <a:tcPr marL="5294" marR="5294" marT="5294" marB="0" anchor="b">
                    <a:lnL>
                      <a:noFill/>
                    </a:lnL>
                    <a:lnR>
                      <a:noFill/>
                    </a:lnR>
                    <a:lnT>
                      <a:noFill/>
                    </a:lnT>
                    <a:lnB>
                      <a:noFill/>
                    </a:lnB>
                    <a:solidFill>
                      <a:srgbClr val="DBE5F1"/>
                    </a:solidFill>
                  </a:tcPr>
                </a:tc>
              </a:tr>
              <a:tr h="337138">
                <a:tc>
                  <a:txBody>
                    <a:bodyPr/>
                    <a:lstStyle/>
                    <a:p>
                      <a:pPr algn="l" fontAlgn="b"/>
                      <a:r>
                        <a:rPr lang="en-US" sz="1600" b="0" i="0" u="none" strike="noStrike" dirty="0">
                          <a:solidFill>
                            <a:srgbClr val="000000"/>
                          </a:solidFill>
                          <a:latin typeface="+mn-lt"/>
                        </a:rPr>
                        <a:t>Congo, </a:t>
                      </a:r>
                      <a:r>
                        <a:rPr lang="en-US" sz="1600" b="0" i="0" u="none" strike="noStrike" dirty="0" smtClean="0">
                          <a:solidFill>
                            <a:srgbClr val="000000"/>
                          </a:solidFill>
                          <a:latin typeface="+mn-lt"/>
                        </a:rPr>
                        <a:t>DR</a:t>
                      </a:r>
                      <a:endParaRPr lang="en-US" sz="1600" b="0" i="0" u="none" strike="noStrike" dirty="0">
                        <a:solidFill>
                          <a:srgbClr val="000000"/>
                        </a:solidFill>
                        <a:latin typeface="+mn-lt"/>
                      </a:endParaRPr>
                    </a:p>
                  </a:txBody>
                  <a:tcPr marL="5294" marR="5294" marT="5294" marB="0" anchor="b">
                    <a:lnL>
                      <a:noFill/>
                    </a:lnL>
                    <a:lnR>
                      <a:noFill/>
                    </a:lnR>
                    <a:lnT>
                      <a:noFill/>
                    </a:lnT>
                    <a:lnB>
                      <a:noFill/>
                    </a:lnB>
                  </a:tcPr>
                </a:tc>
                <a:tc>
                  <a:txBody>
                    <a:bodyPr/>
                    <a:lstStyle/>
                    <a:p>
                      <a:pPr algn="r" fontAlgn="b"/>
                      <a:r>
                        <a:rPr lang="en-US" sz="1600" b="0" i="0" u="none" strike="noStrike">
                          <a:solidFill>
                            <a:srgbClr val="000000"/>
                          </a:solidFill>
                          <a:latin typeface="+mn-lt"/>
                        </a:rPr>
                        <a:t>46</a:t>
                      </a:r>
                    </a:p>
                  </a:txBody>
                  <a:tcPr marL="5294" marR="5294" marT="5294" marB="0" anchor="b">
                    <a:lnL>
                      <a:noFill/>
                    </a:lnL>
                    <a:lnR>
                      <a:noFill/>
                    </a:lnR>
                    <a:lnT>
                      <a:noFill/>
                    </a:lnT>
                    <a:lnB>
                      <a:noFill/>
                    </a:lnB>
                  </a:tcPr>
                </a:tc>
                <a:tc>
                  <a:txBody>
                    <a:bodyPr/>
                    <a:lstStyle/>
                    <a:p>
                      <a:pPr algn="l" fontAlgn="b"/>
                      <a:endParaRPr lang="en-US" sz="1600" b="0" i="0" u="none" strike="noStrike">
                        <a:solidFill>
                          <a:srgbClr val="000000"/>
                        </a:solidFill>
                        <a:latin typeface="+mn-lt"/>
                      </a:endParaRPr>
                    </a:p>
                  </a:txBody>
                  <a:tcPr marL="5294" marR="5294" marT="5294" marB="0" anchor="b">
                    <a:lnL>
                      <a:noFill/>
                    </a:lnL>
                    <a:lnR>
                      <a:noFill/>
                    </a:lnR>
                    <a:lnT>
                      <a:noFill/>
                    </a:lnT>
                    <a:lnB>
                      <a:noFill/>
                    </a:lnB>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5.3</a:t>
                      </a:r>
                      <a:endParaRPr lang="en-US" sz="900" b="1" i="0" u="none" strike="noStrike" dirty="0">
                        <a:solidFill>
                          <a:srgbClr val="974807"/>
                        </a:solidFill>
                        <a:latin typeface="+mn-lt"/>
                      </a:endParaRPr>
                    </a:p>
                  </a:txBody>
                  <a:tcPr marL="5294" marR="5294" marT="5294" marB="0" anchor="b">
                    <a:lnL>
                      <a:noFill/>
                    </a:lnL>
                    <a:lnR>
                      <a:noFill/>
                    </a:lnR>
                    <a:lnT>
                      <a:noFill/>
                    </a:lnT>
                    <a:lnB>
                      <a:noFill/>
                    </a:lnB>
                  </a:tcPr>
                </a:tc>
                <a:tc>
                  <a:txBody>
                    <a:bodyPr/>
                    <a:lstStyle/>
                    <a:p>
                      <a:pPr algn="r" fontAlgn="b"/>
                      <a:r>
                        <a:rPr lang="en-US" sz="1600" b="0" i="0" u="none" strike="noStrike" dirty="0" smtClean="0">
                          <a:solidFill>
                            <a:srgbClr val="000000"/>
                          </a:solidFill>
                          <a:latin typeface="+mn-lt"/>
                        </a:rPr>
                        <a:t>2.8</a:t>
                      </a:r>
                      <a:endParaRPr lang="en-US" sz="1600" b="0" i="0" u="none" strike="noStrike" dirty="0">
                        <a:solidFill>
                          <a:srgbClr val="000000"/>
                        </a:solidFill>
                        <a:latin typeface="+mn-lt"/>
                      </a:endParaRPr>
                    </a:p>
                  </a:txBody>
                  <a:tcPr marL="5294" marR="5294" marT="5294" marB="0" anchor="b">
                    <a:lnL>
                      <a:noFill/>
                    </a:lnL>
                    <a:lnR>
                      <a:noFill/>
                    </a:lnR>
                    <a:lnT>
                      <a:noFill/>
                    </a:lnT>
                    <a:lnB>
                      <a:noFill/>
                    </a:lnB>
                  </a:tcPr>
                </a:tc>
                <a:tc>
                  <a:txBody>
                    <a:bodyPr/>
                    <a:lstStyle/>
                    <a:p>
                      <a:pPr algn="r" fontAlgn="b"/>
                      <a:endParaRPr lang="en-US" sz="1600" b="0" i="0" u="none" strike="noStrike">
                        <a:solidFill>
                          <a:srgbClr val="000000"/>
                        </a:solidFill>
                        <a:latin typeface="+mn-lt"/>
                      </a:endParaRPr>
                    </a:p>
                  </a:txBody>
                  <a:tcPr marL="5294" marR="5294" marT="5294" marB="0" anchor="b">
                    <a:lnL>
                      <a:noFill/>
                    </a:lnL>
                    <a:lnR>
                      <a:noFill/>
                    </a:lnR>
                    <a:lnT>
                      <a:noFill/>
                    </a:lnT>
                    <a:lnB>
                      <a:noFill/>
                    </a:lnB>
                  </a:tcPr>
                </a:tc>
              </a:tr>
              <a:tr h="337138">
                <a:tc>
                  <a:txBody>
                    <a:bodyPr/>
                    <a:lstStyle/>
                    <a:p>
                      <a:pPr algn="l" fontAlgn="b"/>
                      <a:r>
                        <a:rPr lang="en-US" sz="1600" b="0" i="0" u="none" strike="noStrike">
                          <a:solidFill>
                            <a:srgbClr val="000000"/>
                          </a:solidFill>
                          <a:latin typeface="+mn-lt"/>
                        </a:rPr>
                        <a:t>Philippines</a:t>
                      </a:r>
                    </a:p>
                  </a:txBody>
                  <a:tcPr marL="5294" marR="5294" marT="5294" marB="0" anchor="b">
                    <a:lnL>
                      <a:noFill/>
                    </a:lnL>
                    <a:lnR>
                      <a:noFill/>
                    </a:lnR>
                    <a:lnT>
                      <a:noFill/>
                    </a:lnT>
                    <a:lnB>
                      <a:noFill/>
                    </a:lnB>
                    <a:solidFill>
                      <a:srgbClr val="DBE5F1"/>
                    </a:solidFill>
                  </a:tcPr>
                </a:tc>
                <a:tc>
                  <a:txBody>
                    <a:bodyPr/>
                    <a:lstStyle/>
                    <a:p>
                      <a:pPr algn="r" fontAlgn="b"/>
                      <a:r>
                        <a:rPr lang="en-US" sz="1600" b="0" i="0" u="none" strike="noStrike">
                          <a:solidFill>
                            <a:srgbClr val="000000"/>
                          </a:solidFill>
                          <a:latin typeface="+mn-lt"/>
                        </a:rPr>
                        <a:t>34</a:t>
                      </a:r>
                    </a:p>
                  </a:txBody>
                  <a:tcPr marL="5294" marR="5294" marT="5294" marB="0" anchor="b">
                    <a:lnL>
                      <a:noFill/>
                    </a:lnL>
                    <a:lnR>
                      <a:noFill/>
                    </a:lnR>
                    <a:lnT>
                      <a:noFill/>
                    </a:lnT>
                    <a:lnB>
                      <a:noFill/>
                    </a:lnB>
                    <a:solidFill>
                      <a:srgbClr val="DBE5F1"/>
                    </a:solidFill>
                  </a:tcPr>
                </a:tc>
                <a:tc>
                  <a:txBody>
                    <a:bodyPr/>
                    <a:lstStyle/>
                    <a:p>
                      <a:pPr algn="l" fontAlgn="b"/>
                      <a:r>
                        <a:rPr lang="en-US" sz="1600" b="0" i="0" u="none" strike="noStrike">
                          <a:solidFill>
                            <a:srgbClr val="000000"/>
                          </a:solidFill>
                          <a:latin typeface="+mn-lt"/>
                        </a:rPr>
                        <a:t> </a:t>
                      </a:r>
                    </a:p>
                  </a:txBody>
                  <a:tcPr marL="5294" marR="5294" marT="5294" marB="0" anchor="b">
                    <a:lnL>
                      <a:noFill/>
                    </a:lnL>
                    <a:lnR>
                      <a:noFill/>
                    </a:lnR>
                    <a:lnT>
                      <a:noFill/>
                    </a:lnT>
                    <a:lnB>
                      <a:noFill/>
                    </a:lnB>
                    <a:solidFill>
                      <a:srgbClr val="DBE5F1"/>
                    </a:solidFill>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3.6</a:t>
                      </a:r>
                      <a:endParaRPr lang="en-US" sz="900" b="1" i="0" u="none" strike="noStrike" dirty="0">
                        <a:solidFill>
                          <a:srgbClr val="974807"/>
                        </a:solidFill>
                        <a:latin typeface="+mn-lt"/>
                      </a:endParaRPr>
                    </a:p>
                  </a:txBody>
                  <a:tcPr marL="5294" marR="5294" marT="5294" marB="0" anchor="b">
                    <a:lnL>
                      <a:noFill/>
                    </a:lnL>
                    <a:lnR>
                      <a:noFill/>
                    </a:lnR>
                    <a:lnT>
                      <a:noFill/>
                    </a:lnT>
                    <a:lnB>
                      <a:noFill/>
                    </a:lnB>
                    <a:solidFill>
                      <a:srgbClr val="DBE5F1"/>
                    </a:solidFill>
                  </a:tcPr>
                </a:tc>
                <a:tc>
                  <a:txBody>
                    <a:bodyPr/>
                    <a:lstStyle/>
                    <a:p>
                      <a:pPr algn="r" fontAlgn="b"/>
                      <a:r>
                        <a:rPr lang="en-US" sz="1600" b="0" i="0" u="none" strike="noStrike" dirty="0" smtClean="0">
                          <a:solidFill>
                            <a:srgbClr val="000000"/>
                          </a:solidFill>
                          <a:latin typeface="+mn-lt"/>
                        </a:rPr>
                        <a:t>1.9</a:t>
                      </a:r>
                      <a:endParaRPr lang="en-US" sz="1600" b="0" i="0" u="none" strike="noStrike" dirty="0">
                        <a:solidFill>
                          <a:srgbClr val="000000"/>
                        </a:solidFill>
                        <a:latin typeface="+mn-lt"/>
                      </a:endParaRPr>
                    </a:p>
                  </a:txBody>
                  <a:tcPr marL="5294" marR="5294" marT="5294" marB="0" anchor="b">
                    <a:lnL>
                      <a:noFill/>
                    </a:lnL>
                    <a:lnR>
                      <a:noFill/>
                    </a:lnR>
                    <a:lnT>
                      <a:noFill/>
                    </a:lnT>
                    <a:lnB>
                      <a:noFill/>
                    </a:lnB>
                    <a:solidFill>
                      <a:srgbClr val="DBE5F1"/>
                    </a:solidFill>
                  </a:tcPr>
                </a:tc>
                <a:tc>
                  <a:txBody>
                    <a:bodyPr/>
                    <a:lstStyle/>
                    <a:p>
                      <a:pPr algn="r" fontAlgn="b"/>
                      <a:endParaRPr lang="en-US" sz="1600" b="0" i="0" u="none" strike="noStrike">
                        <a:solidFill>
                          <a:srgbClr val="000000"/>
                        </a:solidFill>
                        <a:latin typeface="+mn-lt"/>
                      </a:endParaRPr>
                    </a:p>
                  </a:txBody>
                  <a:tcPr marL="5294" marR="5294" marT="5294" marB="0" anchor="b">
                    <a:lnL>
                      <a:noFill/>
                    </a:lnL>
                    <a:lnR>
                      <a:noFill/>
                    </a:lnR>
                    <a:lnT>
                      <a:noFill/>
                    </a:lnT>
                    <a:lnB>
                      <a:noFill/>
                    </a:lnB>
                    <a:solidFill>
                      <a:srgbClr val="DBE5F1"/>
                    </a:solidFill>
                  </a:tcPr>
                </a:tc>
              </a:tr>
              <a:tr h="407943">
                <a:tc>
                  <a:txBody>
                    <a:bodyPr/>
                    <a:lstStyle/>
                    <a:p>
                      <a:pPr algn="l" fontAlgn="b"/>
                      <a:r>
                        <a:rPr lang="en-US" sz="1600" b="0" i="0" u="none" strike="noStrike" dirty="0" smtClean="0">
                          <a:solidFill>
                            <a:srgbClr val="000000"/>
                          </a:solidFill>
                          <a:latin typeface="+mn-lt"/>
                        </a:rPr>
                        <a:t>UR of Tanzania </a:t>
                      </a:r>
                      <a:endParaRPr lang="en-US" sz="1600" b="0" i="0" u="none" strike="noStrike" dirty="0">
                        <a:solidFill>
                          <a:srgbClr val="000000"/>
                        </a:solidFill>
                        <a:latin typeface="+mn-lt"/>
                      </a:endParaRPr>
                    </a:p>
                  </a:txBody>
                  <a:tcPr marL="5294" marR="5294" marT="5294" marB="0" anchor="b">
                    <a:lnL>
                      <a:noFill/>
                    </a:lnL>
                    <a:lnR>
                      <a:noFill/>
                    </a:lnR>
                    <a:lnT>
                      <a:noFill/>
                    </a:lnT>
                    <a:lnB>
                      <a:noFill/>
                    </a:lnB>
                    <a:solidFill>
                      <a:schemeClr val="bg1"/>
                    </a:solidFill>
                  </a:tcPr>
                </a:tc>
                <a:tc>
                  <a:txBody>
                    <a:bodyPr/>
                    <a:lstStyle/>
                    <a:p>
                      <a:pPr algn="r" fontAlgn="b"/>
                      <a:r>
                        <a:rPr lang="en-US" sz="1600" b="0" i="0" u="none" strike="noStrike" dirty="0">
                          <a:solidFill>
                            <a:srgbClr val="000000"/>
                          </a:solidFill>
                          <a:latin typeface="+mn-lt"/>
                        </a:rPr>
                        <a:t>44</a:t>
                      </a:r>
                    </a:p>
                  </a:txBody>
                  <a:tcPr marL="5294" marR="5294" marT="5294"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mn-lt"/>
                        </a:rPr>
                        <a:t> </a:t>
                      </a:r>
                    </a:p>
                  </a:txBody>
                  <a:tcPr marL="5294" marR="5294" marT="5294" marB="0" anchor="b">
                    <a:lnL>
                      <a:noFill/>
                    </a:lnL>
                    <a:lnR>
                      <a:noFill/>
                    </a:lnR>
                    <a:lnT>
                      <a:noFill/>
                    </a:lnT>
                    <a:lnB>
                      <a:noFill/>
                    </a:lnB>
                    <a:solidFill>
                      <a:schemeClr val="bg1"/>
                    </a:solidFill>
                  </a:tcPr>
                </a:tc>
                <a:tc>
                  <a:txBody>
                    <a:bodyPr/>
                    <a:lstStyle/>
                    <a:p>
                      <a:pPr algn="l" fontAlgn="b"/>
                      <a:r>
                        <a:rPr lang="en-US" sz="900" b="1" i="0" u="none" strike="noStrike" dirty="0">
                          <a:solidFill>
                            <a:srgbClr val="974807"/>
                          </a:solidFill>
                          <a:latin typeface="+mn-lt"/>
                        </a:rPr>
                        <a:t>███ </a:t>
                      </a:r>
                      <a:r>
                        <a:rPr lang="en-US" sz="900" b="1" i="0" u="none" strike="noStrike" dirty="0" smtClean="0">
                          <a:solidFill>
                            <a:srgbClr val="974807"/>
                          </a:solidFill>
                          <a:latin typeface="+mn-lt"/>
                        </a:rPr>
                        <a:t>3.4</a:t>
                      </a:r>
                      <a:endParaRPr lang="en-US" sz="900" b="1" i="0" u="none" strike="noStrike" dirty="0">
                        <a:solidFill>
                          <a:srgbClr val="974807"/>
                        </a:solidFill>
                        <a:latin typeface="+mn-lt"/>
                      </a:endParaRPr>
                    </a:p>
                  </a:txBody>
                  <a:tcPr marL="5294" marR="5294" marT="5294" marB="0" anchor="b">
                    <a:lnL>
                      <a:noFill/>
                    </a:lnL>
                    <a:lnR>
                      <a:noFill/>
                    </a:lnR>
                    <a:lnT>
                      <a:noFill/>
                    </a:lnT>
                    <a:lnB>
                      <a:noFill/>
                    </a:lnB>
                  </a:tcPr>
                </a:tc>
                <a:tc>
                  <a:txBody>
                    <a:bodyPr/>
                    <a:lstStyle/>
                    <a:p>
                      <a:pPr algn="r" fontAlgn="b"/>
                      <a:r>
                        <a:rPr lang="en-US" sz="1600" b="0" i="0" u="none" strike="noStrike" dirty="0" smtClean="0">
                          <a:solidFill>
                            <a:srgbClr val="000000"/>
                          </a:solidFill>
                          <a:latin typeface="+mn-lt"/>
                        </a:rPr>
                        <a:t>1.7</a:t>
                      </a:r>
                      <a:endParaRPr lang="en-US" sz="1600" b="0" i="0" u="none" strike="noStrike" dirty="0">
                        <a:solidFill>
                          <a:srgbClr val="000000"/>
                        </a:solidFill>
                        <a:latin typeface="+mn-lt"/>
                      </a:endParaRPr>
                    </a:p>
                  </a:txBody>
                  <a:tcPr marL="5294" marR="5294" marT="5294" marB="0" anchor="b">
                    <a:lnL>
                      <a:noFill/>
                    </a:lnL>
                    <a:lnR>
                      <a:noFill/>
                    </a:lnR>
                    <a:lnT>
                      <a:noFill/>
                    </a:lnT>
                    <a:lnB>
                      <a:noFill/>
                    </a:lnB>
                    <a:solidFill>
                      <a:schemeClr val="bg1"/>
                    </a:solidFill>
                  </a:tcPr>
                </a:tc>
                <a:tc>
                  <a:txBody>
                    <a:bodyPr/>
                    <a:lstStyle/>
                    <a:p>
                      <a:pPr algn="r" fontAlgn="b"/>
                      <a:endParaRPr lang="en-US" sz="1600" b="0" i="0" u="none" strike="noStrike" dirty="0">
                        <a:solidFill>
                          <a:srgbClr val="000000"/>
                        </a:solidFill>
                        <a:latin typeface="+mn-lt"/>
                      </a:endParaRPr>
                    </a:p>
                  </a:txBody>
                  <a:tcPr marL="5294" marR="5294" marT="5294" marB="0" anchor="b">
                    <a:lnL>
                      <a:noFill/>
                    </a:lnL>
                    <a:lnR>
                      <a:noFill/>
                    </a:lnR>
                    <a:lnT>
                      <a:noFill/>
                    </a:lnT>
                    <a:lnB>
                      <a:noFill/>
                    </a:lnB>
                    <a:solidFill>
                      <a:schemeClr val="bg1"/>
                    </a:solidFill>
                  </a:tcPr>
                </a:tc>
              </a:tr>
              <a:tr h="517504">
                <a:tc>
                  <a:txBody>
                    <a:bodyPr/>
                    <a:lstStyle/>
                    <a:p>
                      <a:pPr algn="l" fontAlgn="b"/>
                      <a:endParaRPr lang="en-US" sz="1600" b="0" i="0" u="none" strike="noStrike" dirty="0">
                        <a:solidFill>
                          <a:srgbClr val="000000"/>
                        </a:solidFill>
                        <a:latin typeface="+mn-lt"/>
                      </a:endParaRPr>
                    </a:p>
                  </a:txBody>
                  <a:tcPr marL="5294" marR="5294" marT="5294" marB="0" anchor="b">
                    <a:lnL>
                      <a:noFill/>
                    </a:lnL>
                    <a:lnR>
                      <a:noFill/>
                    </a:lnR>
                    <a:lnT>
                      <a:noFill/>
                    </a:lnT>
                    <a:lnB w="28575" cap="flat" cmpd="sng" algn="ctr">
                      <a:solidFill>
                        <a:schemeClr val="accent1">
                          <a:lumMod val="50000"/>
                        </a:schemeClr>
                      </a:solidFill>
                      <a:prstDash val="solid"/>
                      <a:round/>
                      <a:headEnd type="none" w="med" len="med"/>
                      <a:tailEnd type="none" w="med" len="med"/>
                    </a:lnB>
                    <a:solidFill>
                      <a:srgbClr val="DBE5F1"/>
                    </a:solidFill>
                  </a:tcPr>
                </a:tc>
                <a:tc>
                  <a:txBody>
                    <a:bodyPr/>
                    <a:lstStyle/>
                    <a:p>
                      <a:pPr algn="r" fontAlgn="b"/>
                      <a:endParaRPr lang="en-US" sz="1600" b="0" i="0" u="none" strike="noStrike" dirty="0">
                        <a:solidFill>
                          <a:srgbClr val="000000"/>
                        </a:solidFill>
                        <a:latin typeface="+mn-lt"/>
                      </a:endParaRPr>
                    </a:p>
                  </a:txBody>
                  <a:tcPr marL="5294" marR="5294" marT="5294" marB="0" anchor="b">
                    <a:lnL>
                      <a:noFill/>
                    </a:lnL>
                    <a:lnR>
                      <a:noFill/>
                    </a:lnR>
                    <a:lnT>
                      <a:noFill/>
                    </a:lnT>
                    <a:lnB w="28575" cap="flat" cmpd="sng" algn="ctr">
                      <a:solidFill>
                        <a:schemeClr val="accent1">
                          <a:lumMod val="50000"/>
                        </a:schemeClr>
                      </a:solidFill>
                      <a:prstDash val="solid"/>
                      <a:round/>
                      <a:headEnd type="none" w="med" len="med"/>
                      <a:tailEnd type="none" w="med" len="med"/>
                    </a:lnB>
                    <a:solidFill>
                      <a:srgbClr val="DBE5F1"/>
                    </a:solidFill>
                  </a:tcPr>
                </a:tc>
                <a:tc>
                  <a:txBody>
                    <a:bodyPr/>
                    <a:lstStyle/>
                    <a:p>
                      <a:pPr algn="l" fontAlgn="b"/>
                      <a:endParaRPr lang="en-US" sz="1600" b="0" i="0" u="none" strike="noStrike" dirty="0">
                        <a:solidFill>
                          <a:srgbClr val="000000"/>
                        </a:solidFill>
                        <a:latin typeface="+mn-lt"/>
                      </a:endParaRPr>
                    </a:p>
                  </a:txBody>
                  <a:tcPr marL="5294" marR="5294" marT="5294" marB="0" anchor="b">
                    <a:lnL>
                      <a:noFill/>
                    </a:lnL>
                    <a:lnR>
                      <a:noFill/>
                    </a:lnR>
                    <a:lnT>
                      <a:noFill/>
                    </a:lnT>
                    <a:lnB w="28575" cap="flat" cmpd="sng" algn="ctr">
                      <a:solidFill>
                        <a:schemeClr val="accent1">
                          <a:lumMod val="50000"/>
                        </a:schemeClr>
                      </a:solidFill>
                      <a:prstDash val="solid"/>
                      <a:round/>
                      <a:headEnd type="none" w="med" len="med"/>
                      <a:tailEnd type="none" w="med" len="med"/>
                    </a:lnB>
                    <a:solidFill>
                      <a:srgbClr val="DBE5F1"/>
                    </a:solidFill>
                  </a:tcPr>
                </a:tc>
                <a:tc>
                  <a:txBody>
                    <a:bodyPr/>
                    <a:lstStyle/>
                    <a:p>
                      <a:pPr algn="r" fontAlgn="b"/>
                      <a:r>
                        <a:rPr lang="en-US" sz="1600" b="1" i="0" u="none" strike="noStrike" dirty="0" smtClean="0">
                          <a:solidFill>
                            <a:schemeClr val="tx1"/>
                          </a:solidFill>
                          <a:latin typeface="+mn-lt"/>
                        </a:rPr>
                        <a:t>Total</a:t>
                      </a:r>
                      <a:endParaRPr lang="en-US" sz="1600" b="1" i="0" u="none" strike="noStrike" dirty="0">
                        <a:solidFill>
                          <a:schemeClr val="tx1"/>
                        </a:solidFill>
                        <a:latin typeface="+mn-lt"/>
                      </a:endParaRPr>
                    </a:p>
                  </a:txBody>
                  <a:tcPr marL="5294" marR="5294" marT="5294" marB="0" anchor="b">
                    <a:lnL>
                      <a:noFill/>
                    </a:lnL>
                    <a:lnR>
                      <a:noFill/>
                    </a:lnR>
                    <a:lnT>
                      <a:noFill/>
                    </a:lnT>
                    <a:lnB w="28575" cap="flat" cmpd="sng" algn="ctr">
                      <a:solidFill>
                        <a:schemeClr val="accent1">
                          <a:lumMod val="50000"/>
                        </a:schemeClr>
                      </a:solidFill>
                      <a:prstDash val="solid"/>
                      <a:round/>
                      <a:headEnd type="none" w="med" len="med"/>
                      <a:tailEnd type="none" w="med" len="med"/>
                    </a:lnB>
                    <a:solidFill>
                      <a:srgbClr val="DBE5F1"/>
                    </a:solidFill>
                  </a:tcPr>
                </a:tc>
                <a:tc>
                  <a:txBody>
                    <a:bodyPr/>
                    <a:lstStyle/>
                    <a:p>
                      <a:pPr algn="r" fontAlgn="b"/>
                      <a:r>
                        <a:rPr lang="en-US" sz="1600" b="1" i="0" u="none" strike="noStrike" dirty="0" smtClean="0">
                          <a:solidFill>
                            <a:srgbClr val="000000"/>
                          </a:solidFill>
                          <a:latin typeface="+mn-lt"/>
                        </a:rPr>
                        <a:t>65.5</a:t>
                      </a:r>
                      <a:endParaRPr lang="en-US" sz="1600" b="1" i="0" u="none" strike="noStrike" dirty="0">
                        <a:solidFill>
                          <a:srgbClr val="000000"/>
                        </a:solidFill>
                        <a:latin typeface="+mn-lt"/>
                      </a:endParaRPr>
                    </a:p>
                  </a:txBody>
                  <a:tcPr marL="5294" marR="5294" marT="5294" marB="0" anchor="b">
                    <a:lnL>
                      <a:noFill/>
                    </a:lnL>
                    <a:lnR>
                      <a:noFill/>
                    </a:lnR>
                    <a:lnT>
                      <a:noFill/>
                    </a:lnT>
                    <a:lnB w="28575" cap="flat" cmpd="sng" algn="ctr">
                      <a:solidFill>
                        <a:schemeClr val="accent1">
                          <a:lumMod val="50000"/>
                        </a:schemeClr>
                      </a:solidFill>
                      <a:prstDash val="solid"/>
                      <a:round/>
                      <a:headEnd type="none" w="med" len="med"/>
                      <a:tailEnd type="none" w="med" len="med"/>
                    </a:lnB>
                    <a:solidFill>
                      <a:srgbClr val="DBE5F1"/>
                    </a:solidFill>
                  </a:tcPr>
                </a:tc>
                <a:tc>
                  <a:txBody>
                    <a:bodyPr/>
                    <a:lstStyle/>
                    <a:p>
                      <a:pPr algn="r" fontAlgn="b"/>
                      <a:endParaRPr lang="en-US" sz="1600" b="1" i="0" u="none" strike="noStrike" dirty="0">
                        <a:solidFill>
                          <a:srgbClr val="000000"/>
                        </a:solidFill>
                        <a:latin typeface="+mn-lt"/>
                      </a:endParaRPr>
                    </a:p>
                  </a:txBody>
                  <a:tcPr marL="5294" marR="5294" marT="5294" marB="0" anchor="b">
                    <a:lnL>
                      <a:noFill/>
                    </a:lnL>
                    <a:lnR>
                      <a:noFill/>
                    </a:lnR>
                    <a:lnT>
                      <a:noFill/>
                    </a:lnT>
                    <a:lnB w="28575" cap="flat" cmpd="sng" algn="ctr">
                      <a:solidFill>
                        <a:schemeClr val="accent1">
                          <a:lumMod val="50000"/>
                        </a:schemeClr>
                      </a:solidFill>
                      <a:prstDash val="solid"/>
                      <a:round/>
                      <a:headEnd type="none" w="med" len="med"/>
                      <a:tailEnd type="none" w="med" len="med"/>
                    </a:lnB>
                    <a:solidFill>
                      <a:srgbClr val="DBE5F1"/>
                    </a:solidFill>
                  </a:tcPr>
                </a:tc>
              </a:tr>
            </a:tbl>
          </a:graphicData>
        </a:graphic>
      </p:graphicFrame>
      <p:sp>
        <p:nvSpPr>
          <p:cNvPr id="6" name="Title 1"/>
          <p:cNvSpPr>
            <a:spLocks noGrp="1"/>
          </p:cNvSpPr>
          <p:nvPr>
            <p:ph type="title"/>
          </p:nvPr>
        </p:nvSpPr>
        <p:spPr>
          <a:xfrm>
            <a:off x="533400" y="214290"/>
            <a:ext cx="8229600" cy="1143000"/>
          </a:xfrm>
        </p:spPr>
        <p:txBody>
          <a:bodyPr>
            <a:normAutofit/>
          </a:bodyPr>
          <a:lstStyle/>
          <a:p>
            <a:r>
              <a:rPr lang="en-US" sz="3200" dirty="0" smtClean="0"/>
              <a:t>Two-thirds of the world’s stunted children live in just 10 Countdown countries</a:t>
            </a:r>
            <a:endParaRPr lang="en-US"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472" y="-24"/>
            <a:ext cx="3357586"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536" y="274638"/>
            <a:ext cx="7572428" cy="1143000"/>
          </a:xfrm>
        </p:spPr>
        <p:txBody>
          <a:bodyPr/>
          <a:lstStyle/>
          <a:p>
            <a:r>
              <a:rPr lang="en-US" dirty="0" smtClean="0"/>
              <a:t>MDG5: </a:t>
            </a:r>
            <a:br>
              <a:rPr lang="en-US" dirty="0" smtClean="0"/>
            </a:br>
            <a:r>
              <a:rPr lang="en-US" dirty="0" smtClean="0"/>
              <a:t>Improve Women’s Health </a:t>
            </a:r>
            <a:endParaRPr lang="en-US" dirty="0"/>
          </a:p>
        </p:txBody>
      </p:sp>
      <p:sp>
        <p:nvSpPr>
          <p:cNvPr id="5" name="Content Placeholder 4"/>
          <p:cNvSpPr>
            <a:spLocks noGrp="1"/>
          </p:cNvSpPr>
          <p:nvPr>
            <p:ph sz="half" idx="1"/>
          </p:nvPr>
        </p:nvSpPr>
        <p:spPr>
          <a:xfrm>
            <a:off x="285720" y="2403499"/>
            <a:ext cx="5715040" cy="3525831"/>
          </a:xfrm>
        </p:spPr>
        <p:txBody>
          <a:bodyPr/>
          <a:lstStyle/>
          <a:p>
            <a:pPr>
              <a:spcBef>
                <a:spcPts val="0"/>
              </a:spcBef>
              <a:spcAft>
                <a:spcPts val="1200"/>
              </a:spcAft>
              <a:buClr>
                <a:srgbClr val="800000"/>
              </a:buClr>
              <a:buFont typeface="Wingdings" pitchFamily="2" charset="2"/>
              <a:buChar char="§"/>
            </a:pPr>
            <a:r>
              <a:rPr lang="en-US" sz="2400" dirty="0" smtClean="0"/>
              <a:t>Good news! Studies suggest progress in reducing maternal mortality</a:t>
            </a:r>
          </a:p>
          <a:p>
            <a:pPr>
              <a:spcBef>
                <a:spcPts val="0"/>
              </a:spcBef>
              <a:spcAft>
                <a:spcPts val="1200"/>
              </a:spcAft>
              <a:buClr>
                <a:srgbClr val="008000"/>
              </a:buClr>
              <a:buFont typeface="Wingdings" pitchFamily="2" charset="2"/>
              <a:buChar char="§"/>
            </a:pPr>
            <a:r>
              <a:rPr lang="en-US" sz="2400" dirty="0" smtClean="0"/>
              <a:t>But progress is insufficient to achieve MDG5, especially in sub-Saharan Africa</a:t>
            </a:r>
          </a:p>
          <a:p>
            <a:pPr>
              <a:spcBef>
                <a:spcPts val="0"/>
              </a:spcBef>
              <a:spcAft>
                <a:spcPts val="1200"/>
              </a:spcAft>
              <a:buClr>
                <a:srgbClr val="FFC000"/>
              </a:buClr>
              <a:buFont typeface="Wingdings" pitchFamily="2" charset="2"/>
              <a:buChar char="§"/>
            </a:pPr>
            <a:r>
              <a:rPr lang="en-US" sz="2400" dirty="0" smtClean="0"/>
              <a:t>And for every woman who dies there are 20 who suffer injuries, infection and disability</a:t>
            </a:r>
            <a:endParaRPr lang="en-US" sz="2400" dirty="0"/>
          </a:p>
        </p:txBody>
      </p:sp>
      <p:pic>
        <p:nvPicPr>
          <p:cNvPr id="3074" name="Picture 2"/>
          <p:cNvPicPr>
            <a:picLocks noChangeAspect="1" noChangeArrowheads="1"/>
          </p:cNvPicPr>
          <p:nvPr/>
        </p:nvPicPr>
        <p:blipFill>
          <a:blip r:embed="rId3" cstate="print"/>
          <a:srcRect/>
          <a:stretch>
            <a:fillRect/>
          </a:stretch>
        </p:blipFill>
        <p:spPr bwMode="auto">
          <a:xfrm>
            <a:off x="6484636" y="-24"/>
            <a:ext cx="2659396"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MDG5: </a:t>
            </a:r>
            <a:br>
              <a:rPr lang="en-US" dirty="0" smtClean="0"/>
            </a:br>
            <a:r>
              <a:rPr lang="en-US" dirty="0" smtClean="0"/>
              <a:t>Improve Women’s Health </a:t>
            </a:r>
            <a:endParaRPr lang="en-US" dirty="0"/>
          </a:p>
        </p:txBody>
      </p:sp>
      <p:sp>
        <p:nvSpPr>
          <p:cNvPr id="5" name="Content Placeholder 4"/>
          <p:cNvSpPr>
            <a:spLocks noGrp="1"/>
          </p:cNvSpPr>
          <p:nvPr>
            <p:ph sz="half" idx="1"/>
          </p:nvPr>
        </p:nvSpPr>
        <p:spPr>
          <a:xfrm>
            <a:off x="142844" y="2117747"/>
            <a:ext cx="4257676" cy="3525831"/>
          </a:xfrm>
        </p:spPr>
        <p:txBody>
          <a:bodyPr/>
          <a:lstStyle/>
          <a:p>
            <a:pPr>
              <a:spcBef>
                <a:spcPts val="0"/>
              </a:spcBef>
              <a:spcAft>
                <a:spcPts val="1200"/>
              </a:spcAft>
              <a:buClr>
                <a:srgbClr val="800000"/>
              </a:buClr>
              <a:buFont typeface="Wingdings" pitchFamily="2" charset="2"/>
              <a:buChar char="§"/>
            </a:pPr>
            <a:r>
              <a:rPr lang="en-US" sz="2400" dirty="0" smtClean="0"/>
              <a:t>Most deaths occur around the time of childbirth</a:t>
            </a:r>
          </a:p>
          <a:p>
            <a:pPr>
              <a:spcBef>
                <a:spcPts val="0"/>
              </a:spcBef>
              <a:spcAft>
                <a:spcPts val="1200"/>
              </a:spcAft>
              <a:buClr>
                <a:srgbClr val="008000"/>
              </a:buClr>
              <a:buFont typeface="Wingdings" pitchFamily="2" charset="2"/>
              <a:buChar char="§"/>
            </a:pPr>
            <a:r>
              <a:rPr lang="en-US" sz="2400" dirty="0" smtClean="0"/>
              <a:t>Leading cause of maternal death is postpartum </a:t>
            </a:r>
            <a:r>
              <a:rPr lang="en-US" sz="2400" dirty="0" err="1" smtClean="0"/>
              <a:t>haemorrhage</a:t>
            </a:r>
            <a:r>
              <a:rPr lang="en-US" sz="2400" dirty="0" smtClean="0"/>
              <a:t>; these deaths are largely preventable through skilled care at childbirth</a:t>
            </a:r>
            <a:endParaRPr lang="en-US" sz="2400" dirty="0"/>
          </a:p>
        </p:txBody>
      </p:sp>
      <p:pic>
        <p:nvPicPr>
          <p:cNvPr id="103426" name="Picture 2"/>
          <p:cNvPicPr>
            <a:picLocks noGrp="1" noChangeAspect="1" noChangeArrowheads="1"/>
          </p:cNvPicPr>
          <p:nvPr>
            <p:ph sz="half" idx="2"/>
          </p:nvPr>
        </p:nvPicPr>
        <p:blipFill>
          <a:blip r:embed="rId3" cstate="print"/>
          <a:srcRect/>
          <a:stretch>
            <a:fillRect/>
          </a:stretch>
        </p:blipFill>
        <p:spPr bwMode="auto">
          <a:xfrm>
            <a:off x="4429124" y="2140535"/>
            <a:ext cx="4501845" cy="3840480"/>
          </a:xfrm>
          <a:prstGeom prst="rect">
            <a:avLst/>
          </a:prstGeom>
          <a:noFill/>
          <a:ln w="9525">
            <a:noFill/>
            <a:miter lim="800000"/>
            <a:headEnd/>
            <a:tailEnd/>
          </a:ln>
          <a:effectLst/>
        </p:spPr>
      </p:pic>
      <p:sp>
        <p:nvSpPr>
          <p:cNvPr id="6" name="TextBox 5"/>
          <p:cNvSpPr txBox="1"/>
          <p:nvPr/>
        </p:nvSpPr>
        <p:spPr>
          <a:xfrm>
            <a:off x="4429124" y="5786454"/>
            <a:ext cx="4572032" cy="523220"/>
          </a:xfrm>
          <a:prstGeom prst="rect">
            <a:avLst/>
          </a:prstGeom>
          <a:noFill/>
        </p:spPr>
        <p:txBody>
          <a:bodyPr wrap="square" rtlCol="0">
            <a:spAutoFit/>
          </a:bodyPr>
          <a:lstStyle/>
          <a:p>
            <a:r>
              <a:rPr lang="en-US" sz="1600" b="1" dirty="0" smtClean="0"/>
              <a:t>*</a:t>
            </a:r>
            <a:r>
              <a:rPr lang="en-US" sz="1200" dirty="0" smtClean="0"/>
              <a:t>Indirect causes include deaths due to conditions such as malaria, HIV/AIDS and cardiac diseases.</a:t>
            </a:r>
            <a:endParaRPr lang="en-US" sz="1200" dirty="0"/>
          </a:p>
        </p:txBody>
      </p:sp>
      <p:sp>
        <p:nvSpPr>
          <p:cNvPr id="7" name="TextBox 6"/>
          <p:cNvSpPr txBox="1"/>
          <p:nvPr/>
        </p:nvSpPr>
        <p:spPr>
          <a:xfrm>
            <a:off x="6390608" y="2950706"/>
            <a:ext cx="285752" cy="369332"/>
          </a:xfrm>
          <a:prstGeom prst="rect">
            <a:avLst/>
          </a:prstGeom>
          <a:noFill/>
        </p:spPr>
        <p:txBody>
          <a:bodyPr wrap="square" rtlCol="0">
            <a:spAutoFit/>
          </a:bodyPr>
          <a:lstStyle/>
          <a:p>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214422"/>
            <a:ext cx="8143932" cy="4524315"/>
          </a:xfrm>
          <a:prstGeom prst="rect">
            <a:avLst/>
          </a:prstGeom>
          <a:solidFill>
            <a:srgbClr val="80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600" dirty="0" smtClean="0"/>
              <a:t>Counting deaths is important…</a:t>
            </a:r>
          </a:p>
          <a:p>
            <a:pPr algn="ctr"/>
            <a:endParaRPr lang="en-US" sz="3600" dirty="0" smtClean="0"/>
          </a:p>
          <a:p>
            <a:pPr algn="ctr"/>
            <a:r>
              <a:rPr lang="en-US" sz="3600" dirty="0" smtClean="0"/>
              <a:t>but </a:t>
            </a:r>
            <a:r>
              <a:rPr lang="en-US" sz="3600" b="1" i="1" dirty="0" smtClean="0"/>
              <a:t>preventing</a:t>
            </a:r>
            <a:r>
              <a:rPr lang="en-US" sz="3600" dirty="0" smtClean="0"/>
              <a:t> deaths </a:t>
            </a:r>
          </a:p>
          <a:p>
            <a:pPr algn="ctr"/>
            <a:r>
              <a:rPr lang="en-US" sz="3600" dirty="0" smtClean="0"/>
              <a:t>by achieving </a:t>
            </a:r>
          </a:p>
          <a:p>
            <a:pPr algn="ctr"/>
            <a:r>
              <a:rPr lang="en-US" sz="3600" dirty="0" smtClean="0"/>
              <a:t>high, sustained and equitable coverage is even more important –</a:t>
            </a:r>
          </a:p>
          <a:p>
            <a:pPr algn="ctr"/>
            <a:endParaRPr lang="en-US" sz="3600" dirty="0" smtClean="0"/>
          </a:p>
          <a:p>
            <a:pPr algn="ctr"/>
            <a:r>
              <a:rPr lang="en-US" sz="3600" dirty="0" smtClean="0"/>
              <a:t>and is the focus of </a:t>
            </a:r>
            <a:r>
              <a:rPr lang="en-US" sz="3600" b="1" i="1" dirty="0" smtClean="0"/>
              <a:t>Countdown</a:t>
            </a:r>
            <a:endParaRPr lang="en-US" sz="3600" b="1" i="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9305</TotalTime>
  <Words>1014</Words>
  <Application>Microsoft Office PowerPoint</Application>
  <PresentationFormat>On-screen Show (4:3)</PresentationFormat>
  <Paragraphs>211</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Mortality and Coverage:  Where are we in 2010?  (Part II)  </vt:lpstr>
      <vt:lpstr>Presentation Outline</vt:lpstr>
      <vt:lpstr>Mortality and undernutrition</vt:lpstr>
      <vt:lpstr>MDG4:  Child Survival Status</vt:lpstr>
      <vt:lpstr>MDG4:  Child Survival Status</vt:lpstr>
      <vt:lpstr>Two-thirds of the world’s stunted children live in just 10 Countdown countries</vt:lpstr>
      <vt:lpstr>MDG5:  Improve Women’s Health </vt:lpstr>
      <vt:lpstr>MDG5:  Improve Women’s Health </vt:lpstr>
      <vt:lpstr>Slide 9</vt:lpstr>
      <vt:lpstr>Progress in coverage FOR EFFECTIVE INTERVENTIONS</vt:lpstr>
      <vt:lpstr>Variable coverage  across the continuum of care</vt:lpstr>
      <vt:lpstr>Slide 12</vt:lpstr>
      <vt:lpstr>Antenatal care can save lives</vt:lpstr>
      <vt:lpstr>Slide 14</vt:lpstr>
      <vt:lpstr>Slide 15</vt:lpstr>
      <vt:lpstr>Slide 16</vt:lpstr>
      <vt:lpstr>…and experience in Countdown countries shows rates can be increased</vt:lpstr>
      <vt:lpstr>Some Countdown countries show rapid progress in preventing malaria through use of insecticide-treated nets</vt:lpstr>
      <vt:lpstr>Too few children with diarrhoea or pneumonia are receiving correct treatment  </vt:lpstr>
      <vt:lpstr>Saving lives from malaria  requires the right medicine!</vt:lpstr>
      <vt:lpstr>Slide 21</vt:lpstr>
      <vt:lpstr>Together, we can do better </vt:lpstr>
      <vt:lpstr>Action NOW  to increase coverage </vt:lpstr>
      <vt:lpstr>Action: Quantify the coverage gaps </vt:lpstr>
      <vt:lpstr>Action: Deliver interventions close to home  </vt:lpstr>
      <vt:lpstr>Action: Address barriers to high, sustained and equitable coverage  </vt:lpstr>
      <vt:lpstr>Action: Refuse complacency  </vt:lpstr>
      <vt:lpstr>Slide 28</vt:lpstr>
      <vt:lpstr>Slide 29</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 Aspects of the Countdown Conference 2008</dc:title>
  <dc:creator>unterlerchnerp</dc:creator>
  <cp:lastModifiedBy>JBryce</cp:lastModifiedBy>
  <cp:revision>85</cp:revision>
  <dcterms:created xsi:type="dcterms:W3CDTF">2008-01-10T17:37:13Z</dcterms:created>
  <dcterms:modified xsi:type="dcterms:W3CDTF">2010-06-08T10:57:53Z</dcterms:modified>
</cp:coreProperties>
</file>