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0" r:id="rId2"/>
    <p:sldId id="306" r:id="rId3"/>
    <p:sldId id="307" r:id="rId4"/>
    <p:sldId id="308" r:id="rId5"/>
    <p:sldId id="315" r:id="rId6"/>
    <p:sldId id="311" r:id="rId7"/>
    <p:sldId id="316" r:id="rId8"/>
    <p:sldId id="317" r:id="rId9"/>
    <p:sldId id="305" r:id="rId10"/>
    <p:sldId id="313" r:id="rId11"/>
    <p:sldId id="295" r:id="rId12"/>
    <p:sldId id="294" r:id="rId13"/>
    <p:sldId id="274" r:id="rId14"/>
    <p:sldId id="276" r:id="rId15"/>
    <p:sldId id="277" r:id="rId16"/>
    <p:sldId id="319" r:id="rId17"/>
    <p:sldId id="32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00CC"/>
    <a:srgbClr val="0000FF"/>
    <a:srgbClr val="990033"/>
    <a:srgbClr val="00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2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Introducing Countdown</a:t>
            </a:r>
          </a:p>
          <a:p>
            <a:r>
              <a:rPr lang="en-US" dirty="0" smtClean="0"/>
              <a:t>J Bryce</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D15F10-B898-460D-B64F-0CD92A46ECD6}" type="slidenum">
              <a:rPr lang="en-US" smtClean="0"/>
              <a:pPr/>
              <a:t>‹#›</a:t>
            </a:fld>
            <a:endParaRPr lang="en-US" dirty="0"/>
          </a:p>
        </p:txBody>
      </p:sp>
      <p:sp>
        <p:nvSpPr>
          <p:cNvPr id="6" name="Date Placeholder 5"/>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C85C8B-03BD-4A62-8ECF-C865819CC22A}" type="datetimeFigureOut">
              <a:rPr lang="en-US" smtClean="0"/>
              <a:pPr/>
              <a:t>6/8/2010</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DD7E03F-107D-4FD2-97E2-A62E141F684A}" type="datetimeFigureOut">
              <a:rPr lang="en-US"/>
              <a:pPr>
                <a:defRPr/>
              </a:pPr>
              <a:t>6/8/2010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511523-DB6B-4210-97B0-6C05E02C44B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E630BD-8FB8-47C3-93FC-1412FF95D743}" type="slidenum">
              <a:rPr lang="en-GB" smtClean="0"/>
              <a:pPr/>
              <a:t>9</a:t>
            </a:fld>
            <a:endParaRPr lang="en-GB" dirty="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xfrm>
            <a:off x="684213" y="4344988"/>
            <a:ext cx="5489575" cy="4113212"/>
          </a:xfrm>
          <a:noFill/>
        </p:spPr>
        <p:txBody>
          <a:bodyPr wrap="square" numCol="1" anchor="t" anchorCtr="0" compatLnSpc="1">
            <a:prstTxWarp prst="textNoShape">
              <a:avLst/>
            </a:prstTxWarp>
          </a:bodyPr>
          <a:lstStyle/>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 agencies and individuals makers, academics, civil society, international agencies</a:t>
            </a:r>
          </a:p>
          <a:p>
            <a:pPr eaLnBrk="1" hangingPunct="1">
              <a:spcBef>
                <a:spcPct val="0"/>
              </a:spcBef>
            </a:pPr>
            <a:r>
              <a:rPr lang="en-GB" dirty="0" smtClean="0"/>
              <a:t>o :</a:t>
            </a:r>
          </a:p>
          <a:p>
            <a:pPr eaLnBrk="1" hangingPunct="1">
              <a:spcBef>
                <a:spcPct val="0"/>
              </a:spcBef>
            </a:pPr>
            <a:r>
              <a:rPr lang="en-GB" dirty="0" smtClean="0"/>
              <a:t>to reduce child and maternal mortality, and in parts of MDGs 1 (nutrition), 3 (gender) and 6 (HIV, malaria and infectious diseases)</a:t>
            </a:r>
          </a:p>
          <a:p>
            <a:pPr eaLnBrk="1" hangingPunct="1">
              <a:spcBef>
                <a:spcPct val="0"/>
              </a:spcBef>
            </a:pPr>
            <a:r>
              <a:rPr lang="en-GB" dirty="0" smtClean="0"/>
              <a:t>Started with child health focus an individual child or mother more on the continuum of care, from before pregnancy, through pregnancy, childbirth and the </a:t>
            </a:r>
            <a:r>
              <a:rPr lang="en-GB" dirty="0" err="1" smtClean="0"/>
              <a:t>portnatal</a:t>
            </a:r>
            <a:r>
              <a:rPr lang="en-GB" smtClean="0"/>
              <a:t> period and on to early childhood.</a:t>
            </a:r>
          </a:p>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BF195B-D755-4678-84D6-253C833AEF4A}" type="slidenum">
              <a:rPr lang="en-GB" smtClean="0"/>
              <a:pPr/>
              <a:t>11</a:t>
            </a:fld>
            <a:endParaRPr lang="en-GB"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xfrm>
            <a:off x="684213" y="4344988"/>
            <a:ext cx="5489575" cy="4113212"/>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6E6A57-5444-4A4D-B8F3-F5F54F808065}" type="slidenum">
              <a:rPr lang="en-GB" smtClean="0"/>
              <a:pPr/>
              <a:t>12</a:t>
            </a:fld>
            <a:endParaRPr lang="en-GB" dirty="0"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xfrm>
            <a:off x="684213" y="4344988"/>
            <a:ext cx="5489575" cy="4113212"/>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C6E69C7E-B973-4B94-BF5C-53E37EB80BF0}"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r>
              <a:rPr lang="en-US" dirty="0"/>
              <a:t>Tracking child survival</a:t>
            </a: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userDrawn="1"/>
        </p:nvPicPr>
        <p:blipFill>
          <a:blip r:embed="rId32"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userDrawn="1"/>
        </p:nvPicPr>
        <p:blipFill>
          <a:blip r:embed="rId33"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png"/><Relationship Id="rId9" Type="http://schemas.openxmlformats.org/officeDocument/2006/relationships/image" Target="../media/image24.emf"/></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bwMode="auto">
          <a:xfrm>
            <a:off x="685800" y="714356"/>
            <a:ext cx="7772400" cy="85725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rgbClr val="990033"/>
                </a:solidFill>
              </a:rPr>
              <a:t>Introducing </a:t>
            </a:r>
            <a:br>
              <a:rPr lang="en-US" b="1" dirty="0" smtClean="0">
                <a:solidFill>
                  <a:srgbClr val="990033"/>
                </a:solidFill>
              </a:rPr>
            </a:br>
            <a:r>
              <a:rPr lang="en-US" b="1" dirty="0" smtClean="0">
                <a:solidFill>
                  <a:srgbClr val="990033"/>
                </a:solidFill>
              </a:rPr>
              <a:t/>
            </a:r>
            <a:br>
              <a:rPr lang="en-US" b="1" dirty="0" smtClean="0">
                <a:solidFill>
                  <a:srgbClr val="990033"/>
                </a:solidFill>
              </a:rPr>
            </a:br>
            <a:endParaRPr lang="en-US" b="1" dirty="0" smtClean="0">
              <a:solidFill>
                <a:srgbClr val="990033"/>
              </a:solidFill>
            </a:endParaRPr>
          </a:p>
        </p:txBody>
      </p:sp>
      <p:sp>
        <p:nvSpPr>
          <p:cNvPr id="24579" name="Rectangle 3"/>
          <p:cNvSpPr>
            <a:spLocks noGrp="1" noChangeArrowheads="1"/>
          </p:cNvSpPr>
          <p:nvPr>
            <p:ph type="subTitle" idx="1"/>
          </p:nvPr>
        </p:nvSpPr>
        <p:spPr bwMode="auto">
          <a:xfrm>
            <a:off x="0" y="4643457"/>
            <a:ext cx="9144000" cy="157162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US" sz="2400" dirty="0" smtClean="0"/>
              <a:t>Countdown to 2015 for Maternal, Newborn and Child</a:t>
            </a:r>
          </a:p>
          <a:p>
            <a:pPr eaLnBrk="1" hangingPunct="1">
              <a:spcBef>
                <a:spcPct val="0"/>
              </a:spcBef>
            </a:pPr>
            <a:r>
              <a:rPr lang="en-US" sz="2400" dirty="0" smtClean="0"/>
              <a:t>8 June, 2010</a:t>
            </a:r>
          </a:p>
          <a:p>
            <a:pPr eaLnBrk="1" hangingPunct="1">
              <a:spcBef>
                <a:spcPct val="0"/>
              </a:spcBef>
            </a:pPr>
            <a:r>
              <a:rPr lang="en-US" sz="2400" dirty="0" smtClean="0"/>
              <a:t>Washington DC, USA</a:t>
            </a:r>
          </a:p>
          <a:p>
            <a:pPr eaLnBrk="1" hangingPunct="1">
              <a:spcBef>
                <a:spcPct val="0"/>
              </a:spcBef>
            </a:pPr>
            <a:endParaRPr lang="en-US" sz="2400" dirty="0" smtClean="0"/>
          </a:p>
          <a:p>
            <a:pPr eaLnBrk="1" hangingPunct="1">
              <a:spcBef>
                <a:spcPct val="0"/>
              </a:spcBef>
            </a:pPr>
            <a:endParaRPr lang="en-US" sz="2400" dirty="0" smtClean="0"/>
          </a:p>
        </p:txBody>
      </p:sp>
      <p:sp>
        <p:nvSpPr>
          <p:cNvPr id="24580" name="TextBox 4"/>
          <p:cNvSpPr txBox="1">
            <a:spLocks noChangeArrowheads="1"/>
          </p:cNvSpPr>
          <p:nvPr/>
        </p:nvSpPr>
        <p:spPr bwMode="auto">
          <a:xfrm>
            <a:off x="0" y="5903917"/>
            <a:ext cx="8001000" cy="954107"/>
          </a:xfrm>
          <a:prstGeom prst="rect">
            <a:avLst/>
          </a:prstGeom>
          <a:noFill/>
          <a:ln w="9525">
            <a:noFill/>
            <a:miter lim="800000"/>
            <a:headEnd/>
            <a:tailEnd/>
          </a:ln>
        </p:spPr>
        <p:txBody>
          <a:bodyPr>
            <a:spAutoFit/>
          </a:bodyPr>
          <a:lstStyle/>
          <a:p>
            <a:r>
              <a:rPr lang="en-US" sz="1400" u="sng" dirty="0"/>
              <a:t>Presented on behalf of </a:t>
            </a:r>
            <a:r>
              <a:rPr lang="en-US" sz="1400" u="sng" dirty="0" smtClean="0"/>
              <a:t>Countdown </a:t>
            </a:r>
            <a:r>
              <a:rPr lang="en-US" sz="1400" u="sng" dirty="0"/>
              <a:t>by</a:t>
            </a:r>
            <a:r>
              <a:rPr lang="en-US" sz="1400" dirty="0"/>
              <a:t>:</a:t>
            </a:r>
          </a:p>
          <a:p>
            <a:r>
              <a:rPr lang="en-US" sz="1400" b="1" dirty="0" smtClean="0"/>
              <a:t>Zulfiqar A Bhutta</a:t>
            </a:r>
          </a:p>
          <a:p>
            <a:r>
              <a:rPr lang="en-US" sz="1400" dirty="0" smtClean="0"/>
              <a:t>Co-Chair, Countdown Coordinating Committee</a:t>
            </a:r>
          </a:p>
          <a:p>
            <a:r>
              <a:rPr lang="en-US" sz="1400" dirty="0" smtClean="0"/>
              <a:t>The Aga Khan University, Pakistan </a:t>
            </a:r>
            <a:endParaRPr lang="en-US" sz="1400" dirty="0"/>
          </a:p>
        </p:txBody>
      </p:sp>
      <p:sp>
        <p:nvSpPr>
          <p:cNvPr id="5" name="Rectangle 2"/>
          <p:cNvSpPr txBox="1">
            <a:spLocks noChangeArrowheads="1"/>
          </p:cNvSpPr>
          <p:nvPr/>
        </p:nvSpPr>
        <p:spPr bwMode="auto">
          <a:xfrm>
            <a:off x="685800" y="1214422"/>
            <a:ext cx="7772400" cy="928694"/>
          </a:xfrm>
          <a:prstGeom prst="rect">
            <a:avLst/>
          </a:prstGeo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1" u="none" strike="noStrike" kern="0" cap="none" spc="0" normalizeH="0" baseline="0" noProof="0" dirty="0" smtClean="0">
                <a:ln w="10541" cmpd="sng">
                  <a:solidFill>
                    <a:srgbClr val="990033"/>
                  </a:solidFill>
                  <a:prstDash val="solid"/>
                </a:ln>
                <a:solidFill>
                  <a:srgbClr val="990033"/>
                </a:solidFill>
                <a:effectLst/>
                <a:uLnTx/>
                <a:uFillTx/>
                <a:latin typeface="+mj-lt"/>
                <a:ea typeface="+mj-ea"/>
                <a:cs typeface="+mj-cs"/>
              </a:rPr>
              <a:t>Countdown</a:t>
            </a:r>
            <a:r>
              <a:rPr kumimoji="0" lang="en-US" sz="6000" b="1" i="1" u="none" strike="noStrike" kern="0" cap="none" spc="0" normalizeH="0" baseline="0" noProof="0" dirty="0" smtClean="0">
                <a:ln w="10541" cmpd="sng">
                  <a:solidFill>
                    <a:schemeClr val="accent1">
                      <a:shade val="88000"/>
                      <a:satMod val="110000"/>
                    </a:schemeClr>
                  </a:solidFill>
                  <a:prstDash val="solid"/>
                </a:ln>
                <a:solidFill>
                  <a:srgbClr val="990033"/>
                </a:solidFill>
                <a:effectLst/>
                <a:uLnTx/>
                <a:uFillTx/>
                <a:latin typeface="+mj-lt"/>
                <a:ea typeface="+mj-ea"/>
                <a:cs typeface="+mj-cs"/>
              </a:rPr>
              <a:t> </a:t>
            </a:r>
            <a:br>
              <a:rPr kumimoji="0" lang="en-US" sz="6000" b="1" i="1" u="none" strike="noStrike" kern="0" cap="none" spc="0" normalizeH="0" baseline="0" noProof="0" dirty="0" smtClean="0">
                <a:ln w="10541" cmpd="sng">
                  <a:solidFill>
                    <a:schemeClr val="accent1">
                      <a:shade val="88000"/>
                      <a:satMod val="110000"/>
                    </a:schemeClr>
                  </a:solidFill>
                  <a:prstDash val="solid"/>
                </a:ln>
                <a:solidFill>
                  <a:srgbClr val="990033"/>
                </a:solidFill>
                <a:effectLst/>
                <a:uLnTx/>
                <a:uFillTx/>
                <a:latin typeface="+mj-lt"/>
                <a:ea typeface="+mj-ea"/>
                <a:cs typeface="+mj-cs"/>
              </a:rPr>
            </a:br>
            <a:r>
              <a:rPr kumimoji="0" lang="en-US" sz="6000" b="1" i="1" u="none" strike="noStrike" kern="0" cap="none" spc="0" normalizeH="0" baseline="0" noProof="0" dirty="0" smtClean="0">
                <a:ln>
                  <a:noFill/>
                </a:ln>
                <a:solidFill>
                  <a:srgbClr val="990033"/>
                </a:solidFill>
                <a:effectLst/>
                <a:uLnTx/>
                <a:uFillTx/>
                <a:latin typeface="+mj-lt"/>
                <a:ea typeface="+mj-ea"/>
                <a:cs typeface="+mj-cs"/>
              </a:rPr>
              <a:t/>
            </a:r>
            <a:br>
              <a:rPr kumimoji="0" lang="en-US" sz="6000" b="1" i="1" u="none" strike="noStrike" kern="0" cap="none" spc="0" normalizeH="0" baseline="0" noProof="0" dirty="0" smtClean="0">
                <a:ln>
                  <a:noFill/>
                </a:ln>
                <a:solidFill>
                  <a:srgbClr val="990033"/>
                </a:solidFill>
                <a:effectLst/>
                <a:uLnTx/>
                <a:uFillTx/>
                <a:latin typeface="+mj-lt"/>
                <a:ea typeface="+mj-ea"/>
                <a:cs typeface="+mj-cs"/>
              </a:rPr>
            </a:br>
            <a:endParaRPr kumimoji="0" lang="en-US" sz="6000" b="1" i="1" u="none" strike="noStrike" kern="0" cap="none" spc="0" normalizeH="0" baseline="0" noProof="0" dirty="0" smtClean="0">
              <a:ln>
                <a:noFill/>
              </a:ln>
              <a:solidFill>
                <a:srgbClr val="990033"/>
              </a:solidFill>
              <a:effectLst/>
              <a:uLnTx/>
              <a:uFillTx/>
              <a:latin typeface="+mj-lt"/>
              <a:ea typeface="+mj-ea"/>
              <a:cs typeface="+mj-cs"/>
            </a:endParaRPr>
          </a:p>
        </p:txBody>
      </p:sp>
      <p:pic>
        <p:nvPicPr>
          <p:cNvPr id="6" name="Picture 5"/>
          <p:cNvPicPr>
            <a:picLocks noChangeAspect="1"/>
          </p:cNvPicPr>
          <p:nvPr/>
        </p:nvPicPr>
        <p:blipFill>
          <a:blip r:embed="rId2" cstate="print"/>
          <a:srcRect/>
          <a:stretch>
            <a:fillRect/>
          </a:stretch>
        </p:blipFill>
        <p:spPr bwMode="auto">
          <a:xfrm>
            <a:off x="1754375" y="2143130"/>
            <a:ext cx="5635250" cy="24688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2"/>
          <p:cNvGrpSpPr>
            <a:grpSpLocks/>
          </p:cNvGrpSpPr>
          <p:nvPr/>
        </p:nvGrpSpPr>
        <p:grpSpPr bwMode="auto">
          <a:xfrm>
            <a:off x="714348" y="1000801"/>
            <a:ext cx="7763896" cy="5714347"/>
            <a:chOff x="1751" y="9505"/>
            <a:chExt cx="8760" cy="3105"/>
          </a:xfrm>
        </p:grpSpPr>
        <p:sp>
          <p:nvSpPr>
            <p:cNvPr id="155651" name="Rectangle 3"/>
            <p:cNvSpPr>
              <a:spLocks noChangeArrowheads="1"/>
            </p:cNvSpPr>
            <p:nvPr/>
          </p:nvSpPr>
          <p:spPr bwMode="auto">
            <a:xfrm>
              <a:off x="1751" y="9505"/>
              <a:ext cx="8760" cy="3105"/>
            </a:xfrm>
            <a:prstGeom prst="rect">
              <a:avLst/>
            </a:prstGeom>
            <a:solidFill>
              <a:srgbClr val="FFFFFF"/>
            </a:solidFill>
            <a:ln w="28575">
              <a:solidFill>
                <a:srgbClr val="943634"/>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100" b="1" dirty="0" smtClean="0">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457200" indent="-457200" algn="just">
                <a:spcAft>
                  <a:spcPts val="600"/>
                </a:spcAft>
                <a:buClr>
                  <a:srgbClr val="000000"/>
                </a:buClr>
                <a:buFont typeface="+mj-lt"/>
                <a:buAutoNum type="arabicPeriod"/>
              </a:pPr>
              <a:r>
                <a:rPr lang="en-GB" sz="2400" b="1" i="1" dirty="0" smtClean="0">
                  <a:solidFill>
                    <a:srgbClr val="000000"/>
                  </a:solidFill>
                  <a:latin typeface="+mn-lt"/>
                </a:rPr>
                <a:t>B</a:t>
              </a:r>
              <a:r>
                <a:rPr kumimoji="0" lang="en-GB" sz="2400" b="1" i="1" u="none" strike="noStrike" cap="none" normalizeH="0" baseline="0" dirty="0" smtClean="0">
                  <a:ln>
                    <a:noFill/>
                  </a:ln>
                  <a:solidFill>
                    <a:srgbClr val="000000"/>
                  </a:solidFill>
                  <a:effectLst/>
                  <a:latin typeface="+mn-lt"/>
                  <a:cs typeface="Arial" pitchFamily="34" charset="0"/>
                </a:rPr>
                <a:t>ased on scientific evidence</a:t>
              </a:r>
              <a:r>
                <a:rPr kumimoji="0" lang="en-GB" sz="2400" b="0" i="0" u="none" strike="noStrike" cap="none" normalizeH="0" baseline="0" dirty="0" smtClean="0">
                  <a:ln>
                    <a:noFill/>
                  </a:ln>
                  <a:solidFill>
                    <a:srgbClr val="000000"/>
                  </a:solidFill>
                  <a:effectLst/>
                  <a:latin typeface="+mn-lt"/>
                  <a:cs typeface="Arial" pitchFamily="34" charset="0"/>
                </a:rPr>
                <a:t> </a:t>
              </a:r>
            </a:p>
            <a:p>
              <a:pPr algn="just">
                <a:spcAft>
                  <a:spcPts val="600"/>
                </a:spcAft>
                <a:buClr>
                  <a:srgbClr val="000000"/>
                </a:buClr>
              </a:pPr>
              <a:r>
                <a:rPr kumimoji="0" lang="en-GB" b="0" i="0" u="none" strike="noStrike" cap="none" normalizeH="0" baseline="0" dirty="0" smtClean="0">
                  <a:ln>
                    <a:noFill/>
                  </a:ln>
                  <a:solidFill>
                    <a:srgbClr val="000000"/>
                  </a:solidFill>
                  <a:effectLst/>
                  <a:latin typeface="+mn-lt"/>
                  <a:cs typeface="Arial" pitchFamily="34" charset="0"/>
                </a:rPr>
                <a:t>All Countdown work reflects an effort to report on the best available data, collected with care and reported in ways that are fully transparent and permit replication of all analyses and results.</a:t>
              </a:r>
              <a:endParaRPr kumimoji="0" lang="en-GB" b="1" i="0" u="none" strike="noStrike" cap="none" normalizeH="0" baseline="0" dirty="0" smtClean="0">
                <a:ln>
                  <a:noFill/>
                </a:ln>
                <a:solidFill>
                  <a:srgbClr val="000000"/>
                </a:solidFill>
                <a:effectLst/>
                <a:latin typeface="+mn-lt"/>
                <a:cs typeface="Arial" pitchFamily="34" charset="0"/>
              </a:endParaRPr>
            </a:p>
            <a:p>
              <a:pPr marL="457200" marR="0" lvl="0" indent="-457200" algn="just" defTabSz="914400" rtl="0" eaLnBrk="1" fontAlgn="base" latinLnBrk="0" hangingPunct="1">
                <a:lnSpc>
                  <a:spcPct val="100000"/>
                </a:lnSpc>
                <a:spcBef>
                  <a:spcPct val="0"/>
                </a:spcBef>
                <a:spcAft>
                  <a:spcPts val="600"/>
                </a:spcAft>
                <a:buClr>
                  <a:srgbClr val="000000"/>
                </a:buClr>
                <a:buSzTx/>
                <a:buFont typeface="+mj-lt"/>
                <a:buAutoNum type="arabicPeriod" startAt="2"/>
                <a:tabLst/>
              </a:pPr>
              <a:r>
                <a:rPr kumimoji="0" lang="en-GB" sz="2400" b="1" i="1" u="none" strike="noStrike" cap="none" normalizeH="0" baseline="0" dirty="0" smtClean="0">
                  <a:ln>
                    <a:noFill/>
                  </a:ln>
                  <a:solidFill>
                    <a:srgbClr val="000000"/>
                  </a:solidFill>
                  <a:effectLst/>
                  <a:latin typeface="+mn-lt"/>
                  <a:cs typeface="Arial" pitchFamily="34" charset="0"/>
                </a:rPr>
                <a:t>Focused on strengthening country programs</a:t>
              </a:r>
              <a:r>
                <a:rPr kumimoji="0" lang="en-GB" sz="2400" b="0" i="0" u="none" strike="noStrike" cap="none" normalizeH="0" baseline="0" dirty="0" smtClean="0">
                  <a:ln>
                    <a:noFill/>
                  </a:ln>
                  <a:solidFill>
                    <a:srgbClr val="000000"/>
                  </a:solidFill>
                  <a:effectLst/>
                  <a:latin typeface="+mn-lt"/>
                  <a:cs typeface="Arial" pitchFamily="34" charset="0"/>
                </a:rPr>
                <a:t>.  </a:t>
              </a:r>
            </a:p>
            <a:p>
              <a:pPr marL="0" marR="0" lvl="0" indent="0" algn="just" defTabSz="914400" rtl="0" eaLnBrk="1" fontAlgn="base" latinLnBrk="0" hangingPunct="1">
                <a:lnSpc>
                  <a:spcPct val="100000"/>
                </a:lnSpc>
                <a:spcBef>
                  <a:spcPct val="0"/>
                </a:spcBef>
                <a:spcAft>
                  <a:spcPts val="600"/>
                </a:spcAft>
                <a:buClr>
                  <a:srgbClr val="000000"/>
                </a:buClr>
                <a:buSzTx/>
                <a:tabLst/>
              </a:pPr>
              <a:r>
                <a:rPr kumimoji="0" lang="en-GB" b="0" i="0" u="none" strike="noStrike" cap="none" normalizeH="0" baseline="0" dirty="0" smtClean="0">
                  <a:ln>
                    <a:noFill/>
                  </a:ln>
                  <a:solidFill>
                    <a:srgbClr val="000000"/>
                  </a:solidFill>
                  <a:effectLst/>
                  <a:latin typeface="+mn-lt"/>
                  <a:cs typeface="Arial" pitchFamily="34" charset="0"/>
                </a:rPr>
                <a:t>Representatives of countries are involved in the decision-making processes of Countdown, including the selection of priority research topics and strategies for advocacy and accountability. </a:t>
              </a:r>
              <a:endParaRPr kumimoji="0" lang="en-GB" b="1" i="0" u="none" strike="noStrike" cap="none" normalizeH="0" baseline="0" dirty="0" smtClean="0">
                <a:ln>
                  <a:noFill/>
                </a:ln>
                <a:solidFill>
                  <a:srgbClr val="000000"/>
                </a:solidFill>
                <a:effectLst/>
                <a:latin typeface="+mn-lt"/>
                <a:cs typeface="Arial" pitchFamily="34" charset="0"/>
              </a:endParaRPr>
            </a:p>
            <a:p>
              <a:pPr marL="457200" marR="0" lvl="0" indent="-457200" defTabSz="914400" rtl="0" eaLnBrk="1" fontAlgn="base" latinLnBrk="0" hangingPunct="1">
                <a:lnSpc>
                  <a:spcPct val="100000"/>
                </a:lnSpc>
                <a:spcBef>
                  <a:spcPct val="0"/>
                </a:spcBef>
                <a:spcAft>
                  <a:spcPts val="600"/>
                </a:spcAft>
                <a:buClr>
                  <a:srgbClr val="000000"/>
                </a:buClr>
                <a:buSzTx/>
                <a:buFont typeface="+mj-lt"/>
                <a:buAutoNum type="arabicPeriod" startAt="3"/>
                <a:tabLst/>
              </a:pPr>
              <a:r>
                <a:rPr kumimoji="0" lang="en-GB" sz="2400" b="1" i="1" u="none" strike="noStrike" cap="none" normalizeH="0" baseline="0" dirty="0" smtClean="0">
                  <a:ln>
                    <a:noFill/>
                  </a:ln>
                  <a:solidFill>
                    <a:srgbClr val="000000"/>
                  </a:solidFill>
                  <a:effectLst/>
                  <a:latin typeface="+mn-lt"/>
                  <a:cs typeface="Arial" pitchFamily="34" charset="0"/>
                </a:rPr>
                <a:t>Respects and holds accountable all partners</a:t>
              </a:r>
              <a:r>
                <a:rPr kumimoji="0" lang="en-GB" sz="2400" b="0" i="1" u="none" strike="noStrike" cap="none" normalizeH="0" baseline="0" dirty="0" smtClean="0">
                  <a:ln>
                    <a:noFill/>
                  </a:ln>
                  <a:solidFill>
                    <a:srgbClr val="000000"/>
                  </a:solidFill>
                  <a:effectLst/>
                  <a:latin typeface="+mn-lt"/>
                  <a:cs typeface="Arial" pitchFamily="34" charset="0"/>
                </a:rPr>
                <a:t> </a:t>
              </a:r>
              <a:r>
                <a:rPr kumimoji="0" lang="en-GB" sz="2400" b="1" i="1" u="none" strike="noStrike" cap="none" normalizeH="0" baseline="0" dirty="0" smtClean="0">
                  <a:ln>
                    <a:noFill/>
                  </a:ln>
                  <a:solidFill>
                    <a:srgbClr val="000000"/>
                  </a:solidFill>
                  <a:effectLst/>
                  <a:latin typeface="+mn-lt"/>
                  <a:cs typeface="Arial" pitchFamily="34" charset="0"/>
                </a:rPr>
                <a:t>who adhere to its principles.</a:t>
              </a:r>
              <a:r>
                <a:rPr kumimoji="0" lang="en-GB" sz="2400" b="0" i="1" u="none" strike="noStrike" cap="none" normalizeH="0" baseline="0" dirty="0" smtClean="0">
                  <a:ln>
                    <a:noFill/>
                  </a:ln>
                  <a:solidFill>
                    <a:srgbClr val="000000"/>
                  </a:solidFill>
                  <a:effectLst/>
                  <a:latin typeface="+mn-lt"/>
                  <a:cs typeface="Arial" pitchFamily="34" charset="0"/>
                </a:rPr>
                <a:t> </a:t>
              </a:r>
            </a:p>
            <a:p>
              <a:pPr marL="0" marR="0" lvl="0" indent="0" algn="just" defTabSz="914400" rtl="0" eaLnBrk="1" fontAlgn="base" latinLnBrk="0" hangingPunct="1">
                <a:lnSpc>
                  <a:spcPct val="100000"/>
                </a:lnSpc>
                <a:spcBef>
                  <a:spcPct val="0"/>
                </a:spcBef>
                <a:spcAft>
                  <a:spcPts val="600"/>
                </a:spcAft>
                <a:buClr>
                  <a:srgbClr val="000000"/>
                </a:buClr>
                <a:buSzTx/>
                <a:tabLst/>
              </a:pPr>
              <a:r>
                <a:rPr kumimoji="0" lang="en-GB" b="0" i="0" u="none" strike="noStrike" cap="none" normalizeH="0" baseline="0" dirty="0" smtClean="0">
                  <a:ln>
                    <a:noFill/>
                  </a:ln>
                  <a:solidFill>
                    <a:srgbClr val="000000"/>
                  </a:solidFill>
                  <a:effectLst/>
                  <a:latin typeface="+mn-lt"/>
                  <a:cs typeface="Arial" pitchFamily="34" charset="0"/>
                </a:rPr>
                <a:t>There is one set of rules that applies to all. Where gaps in evidence or disappointing outcomes are found, they are reported fully in the spirit of a multi-disciplinary “community of interest” with the shared mission of reducing MNC mortality.  </a:t>
              </a:r>
              <a:endParaRPr kumimoji="0" lang="en-GB" b="1" i="0" u="none" strike="noStrike" cap="none" normalizeH="0" baseline="0" dirty="0" smtClean="0">
                <a:ln>
                  <a:noFill/>
                </a:ln>
                <a:solidFill>
                  <a:srgbClr val="000000"/>
                </a:solidFill>
                <a:effectLst/>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p:txBody>
        </p:sp>
        <p:sp>
          <p:nvSpPr>
            <p:cNvPr id="155652" name="Rectangle 4"/>
            <p:cNvSpPr>
              <a:spLocks noChangeArrowheads="1"/>
            </p:cNvSpPr>
            <p:nvPr/>
          </p:nvSpPr>
          <p:spPr bwMode="auto">
            <a:xfrm>
              <a:off x="1751" y="9528"/>
              <a:ext cx="8760" cy="390"/>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0" u="none" strike="noStrike" cap="none" normalizeH="0" baseline="0" dirty="0" smtClean="0">
                  <a:ln>
                    <a:noFill/>
                  </a:ln>
                  <a:solidFill>
                    <a:srgbClr val="FFFFFF"/>
                  </a:solidFill>
                  <a:effectLst/>
                  <a:latin typeface="+mn-lt"/>
                  <a:cs typeface="Arial" pitchFamily="34" charset="0"/>
                </a:rPr>
                <a:t>Countdown Principles</a:t>
              </a:r>
              <a:endParaRPr kumimoji="0" lang="en-US" sz="3600" b="0" i="0" u="none" strike="noStrike" cap="none" normalizeH="0" baseline="0" dirty="0" smtClean="0">
                <a:ln>
                  <a:noFill/>
                </a:ln>
                <a:solidFill>
                  <a:schemeClr val="tx1"/>
                </a:solidFill>
                <a:effectLst/>
                <a:latin typeface="+mn-lt"/>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rcRect/>
          <a:stretch>
            <a:fillRect/>
          </a:stretch>
        </p:blipFill>
        <p:spPr bwMode="auto">
          <a:xfrm>
            <a:off x="571472" y="1785926"/>
            <a:ext cx="7856939" cy="4297680"/>
          </a:xfrm>
          <a:prstGeom prst="rect">
            <a:avLst/>
          </a:prstGeom>
          <a:ln>
            <a:noFill/>
          </a:ln>
          <a:effectLst>
            <a:outerShdw blurRad="292100" dist="139700" dir="2700000" algn="tl" rotWithShape="0">
              <a:srgbClr val="333333">
                <a:alpha val="65000"/>
              </a:srgbClr>
            </a:outerShdw>
          </a:effectLst>
        </p:spPr>
      </p:pic>
      <p:sp>
        <p:nvSpPr>
          <p:cNvPr id="27650"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a:solidFill>
                <a:srgbClr val="1B488F"/>
              </a:solidFill>
              <a:ea typeface="MS PGothic" pitchFamily="34" charset="-128"/>
            </a:endParaRPr>
          </a:p>
        </p:txBody>
      </p:sp>
      <p:sp>
        <p:nvSpPr>
          <p:cNvPr id="820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a:ea typeface="MS PGothic" pitchFamily="34" charset="-128"/>
            </a:endParaRPr>
          </a:p>
        </p:txBody>
      </p:sp>
      <p:sp>
        <p:nvSpPr>
          <p:cNvPr id="27652" name="Rectangle 14"/>
          <p:cNvSpPr>
            <a:spLocks noGrp="1" noChangeArrowheads="1"/>
          </p:cNvSpPr>
          <p:nvPr>
            <p:ph type="title"/>
          </p:nvPr>
        </p:nvSpPr>
        <p:spPr bwMode="auto">
          <a:xfrm>
            <a:off x="282575" y="857250"/>
            <a:ext cx="8580438" cy="714375"/>
          </a:xfr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eaLnBrk="1" hangingPunct="1"/>
            <a:r>
              <a:rPr lang="en-GB" sz="4000" b="1" dirty="0" smtClean="0"/>
              <a:t>Where is </a:t>
            </a:r>
            <a:r>
              <a:rPr lang="en-GB" sz="4000" b="1" i="1" dirty="0" smtClean="0">
                <a:ln>
                  <a:solidFill>
                    <a:srgbClr val="990033"/>
                  </a:solidFill>
                </a:ln>
              </a:rPr>
              <a:t>Countdown</a:t>
            </a:r>
            <a:r>
              <a:rPr lang="en-GB" sz="4000" b="1" dirty="0" smtClean="0"/>
              <a:t>? </a:t>
            </a:r>
            <a:endParaRPr lang="en-US" sz="4000" b="1" dirty="0" smtClean="0"/>
          </a:p>
        </p:txBody>
      </p:sp>
      <p:sp>
        <p:nvSpPr>
          <p:cNvPr id="27654" name="Text Box 15"/>
          <p:cNvSpPr txBox="1">
            <a:spLocks noChangeArrowheads="1"/>
          </p:cNvSpPr>
          <p:nvPr/>
        </p:nvSpPr>
        <p:spPr bwMode="auto">
          <a:xfrm>
            <a:off x="-127000" y="1785938"/>
            <a:ext cx="9398000" cy="1077912"/>
          </a:xfrm>
          <a:prstGeom prst="rect">
            <a:avLst/>
          </a:prstGeom>
          <a:noFill/>
          <a:ln w="9525" algn="ctr">
            <a:noFill/>
            <a:miter lim="800000"/>
            <a:headEnd/>
            <a:tailEnd/>
          </a:ln>
        </p:spPr>
        <p:txBody>
          <a:bodyPr>
            <a:spAutoFit/>
          </a:bodyPr>
          <a:lstStyle/>
          <a:p>
            <a:pPr algn="ctr" eaLnBrk="0" hangingPunct="0">
              <a:buClr>
                <a:srgbClr val="1B488F"/>
              </a:buClr>
            </a:pPr>
            <a:r>
              <a:rPr lang="en-GB" sz="3200" b="1">
                <a:ea typeface="MS PGothic" pitchFamily="34" charset="-128"/>
              </a:rPr>
              <a:t>  68 priority countries:</a:t>
            </a:r>
          </a:p>
          <a:p>
            <a:pPr algn="ctr" eaLnBrk="0" hangingPunct="0">
              <a:buClr>
                <a:srgbClr val="1B488F"/>
              </a:buClr>
            </a:pPr>
            <a:r>
              <a:rPr lang="en-GB" sz="3200" b="1">
                <a:ea typeface="MS PGothic" pitchFamily="34" charset="-128"/>
              </a:rPr>
              <a:t> 97% of maternal and child deaths</a:t>
            </a:r>
            <a:endParaRPr lang="en-US" sz="3200" b="1">
              <a:ea typeface="MS PGothic" pitchFamily="34" charset="-128"/>
            </a:endParaRPr>
          </a:p>
        </p:txBody>
      </p:sp>
      <p:sp>
        <p:nvSpPr>
          <p:cNvPr id="7" name="TextBox 6"/>
          <p:cNvSpPr txBox="1"/>
          <p:nvPr/>
        </p:nvSpPr>
        <p:spPr>
          <a:xfrm>
            <a:off x="857224" y="6286520"/>
            <a:ext cx="7358114" cy="369332"/>
          </a:xfrm>
          <a:prstGeom prst="rect">
            <a:avLst/>
          </a:prstGeom>
          <a:noFill/>
        </p:spPr>
        <p:txBody>
          <a:bodyPr wrap="square" rtlCol="0">
            <a:spAutoFit/>
          </a:bodyPr>
          <a:lstStyle/>
          <a:p>
            <a:pPr algn="ctr"/>
            <a:r>
              <a:rPr lang="en-US" dirty="0" smtClean="0"/>
              <a:t>New Countdown work is under way in Asia and the Pacific.</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6627"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6628" name="Rectangle 14"/>
          <p:cNvSpPr>
            <a:spLocks noGrp="1" noChangeArrowheads="1"/>
          </p:cNvSpPr>
          <p:nvPr>
            <p:ph type="title"/>
          </p:nvPr>
        </p:nvSpPr>
        <p:spPr bwMode="auto">
          <a:xfrm>
            <a:off x="282575" y="928688"/>
            <a:ext cx="8580438" cy="1143000"/>
          </a:xfr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eaLnBrk="1" hangingPunct="1"/>
            <a:r>
              <a:rPr lang="en-GB" sz="4000" dirty="0" smtClean="0"/>
              <a:t>What does </a:t>
            </a:r>
            <a:r>
              <a:rPr lang="en-GB" sz="4000" b="1" i="1" dirty="0" smtClean="0">
                <a:ln w="10541" cmpd="sng">
                  <a:solidFill>
                    <a:srgbClr val="990033"/>
                  </a:solidFill>
                  <a:prstDash val="solid"/>
                </a:ln>
              </a:rPr>
              <a:t>Countdown</a:t>
            </a:r>
            <a:r>
              <a:rPr lang="en-GB" sz="4000" dirty="0" smtClean="0"/>
              <a:t> do?</a:t>
            </a:r>
            <a:endParaRPr lang="en-US" sz="4000" dirty="0" smtClean="0"/>
          </a:p>
        </p:txBody>
      </p:sp>
      <p:sp>
        <p:nvSpPr>
          <p:cNvPr id="3081" name="Rectangle 15"/>
          <p:cNvSpPr>
            <a:spLocks noGrp="1" noChangeArrowheads="1"/>
          </p:cNvSpPr>
          <p:nvPr>
            <p:ph type="body" idx="1"/>
          </p:nvPr>
        </p:nvSpPr>
        <p:spPr bwMode="auto">
          <a:xfrm>
            <a:off x="631825" y="1928802"/>
            <a:ext cx="8154988" cy="4062413"/>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spcAft>
                <a:spcPts val="1200"/>
              </a:spcAft>
              <a:buSzPct val="80000"/>
            </a:pPr>
            <a:r>
              <a:rPr lang="en-GB" sz="2400" dirty="0" smtClean="0"/>
              <a:t>Tracks country-level coverage for interventions proven to reduce maternal, newborn and child mortality and associated indicators for</a:t>
            </a:r>
          </a:p>
          <a:p>
            <a:pPr lvl="1" eaLnBrk="1" hangingPunct="1">
              <a:spcBef>
                <a:spcPct val="0"/>
              </a:spcBef>
              <a:spcAft>
                <a:spcPts val="0"/>
              </a:spcAft>
            </a:pPr>
            <a:r>
              <a:rPr lang="en-GB" sz="2000" dirty="0" smtClean="0"/>
              <a:t>Policies and health system strength</a:t>
            </a:r>
          </a:p>
          <a:p>
            <a:pPr lvl="1" eaLnBrk="1" hangingPunct="1">
              <a:spcBef>
                <a:spcPct val="0"/>
              </a:spcBef>
              <a:spcAft>
                <a:spcPts val="0"/>
              </a:spcAft>
            </a:pPr>
            <a:r>
              <a:rPr lang="en-GB" sz="2000" dirty="0" smtClean="0"/>
              <a:t>Financial flows</a:t>
            </a:r>
          </a:p>
          <a:p>
            <a:pPr lvl="1" eaLnBrk="1" hangingPunct="1">
              <a:spcBef>
                <a:spcPct val="0"/>
              </a:spcBef>
              <a:spcAft>
                <a:spcPts val="0"/>
              </a:spcAft>
            </a:pPr>
            <a:r>
              <a:rPr lang="en-GB" sz="2000" dirty="0" smtClean="0"/>
              <a:t>Equity</a:t>
            </a:r>
          </a:p>
          <a:p>
            <a:pPr lvl="1" eaLnBrk="1" hangingPunct="1">
              <a:spcBef>
                <a:spcPct val="0"/>
              </a:spcBef>
              <a:spcAft>
                <a:spcPts val="0"/>
              </a:spcAft>
              <a:buNone/>
            </a:pPr>
            <a:endParaRPr lang="en-GB" sz="2000" dirty="0" smtClean="0"/>
          </a:p>
          <a:p>
            <a:pPr eaLnBrk="1" hangingPunct="1">
              <a:spcBef>
                <a:spcPct val="0"/>
              </a:spcBef>
              <a:spcAft>
                <a:spcPts val="1200"/>
              </a:spcAft>
              <a:buSzPct val="80000"/>
            </a:pPr>
            <a:r>
              <a:rPr lang="en-GB" sz="2400" dirty="0" smtClean="0"/>
              <a:t>Analyzes country-level trends and recommends actions to accelerate progress</a:t>
            </a:r>
          </a:p>
          <a:p>
            <a:pPr eaLnBrk="1" hangingPunct="1">
              <a:spcBef>
                <a:spcPct val="0"/>
              </a:spcBef>
              <a:spcAft>
                <a:spcPts val="1200"/>
              </a:spcAft>
              <a:buSzPct val="80000"/>
            </a:pPr>
            <a:r>
              <a:rPr lang="en-GB" sz="2400" dirty="0" smtClean="0"/>
              <a:t>Identifies knowledge and data gaps</a:t>
            </a:r>
          </a:p>
          <a:p>
            <a:pPr eaLnBrk="1" hangingPunct="1">
              <a:spcBef>
                <a:spcPct val="0"/>
              </a:spcBef>
              <a:spcAft>
                <a:spcPts val="1200"/>
              </a:spcAft>
              <a:buSzPct val="80000"/>
            </a:pPr>
            <a:r>
              <a:rPr lang="en-GB" sz="2400" dirty="0" smtClean="0"/>
              <a:t>Promotes accountability for progress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8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8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8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785813" y="1030281"/>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990033"/>
                </a:solidFill>
              </a:rPr>
              <a:t>What “set” of interventions?</a:t>
            </a:r>
          </a:p>
        </p:txBody>
      </p:sp>
      <p:sp>
        <p:nvSpPr>
          <p:cNvPr id="81923" name="Rectangle 3"/>
          <p:cNvSpPr>
            <a:spLocks noGrp="1" noChangeArrowheads="1"/>
          </p:cNvSpPr>
          <p:nvPr>
            <p:ph type="subTitle" idx="1"/>
          </p:nvPr>
        </p:nvSpPr>
        <p:spPr bwMode="auto">
          <a:xfrm>
            <a:off x="1643042" y="2571736"/>
            <a:ext cx="6400800" cy="1752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spcBef>
                <a:spcPct val="0"/>
              </a:spcBef>
              <a:spcAft>
                <a:spcPct val="50000"/>
              </a:spcAft>
              <a:buClr>
                <a:srgbClr val="990033"/>
              </a:buClr>
              <a:buSzPct val="80000"/>
              <a:buFont typeface="Wingdings" pitchFamily="2" charset="2"/>
              <a:buChar char="§"/>
            </a:pPr>
            <a:r>
              <a:rPr lang="en-US" sz="2800" dirty="0" smtClean="0"/>
              <a:t>Effectiveness</a:t>
            </a:r>
            <a:endParaRPr lang="en-US" sz="2800" i="1" dirty="0" smtClean="0"/>
          </a:p>
          <a:p>
            <a:pPr lvl="1" algn="l" eaLnBrk="1" hangingPunct="1">
              <a:lnSpc>
                <a:spcPct val="90000"/>
              </a:lnSpc>
              <a:spcBef>
                <a:spcPct val="0"/>
              </a:spcBef>
              <a:spcAft>
                <a:spcPct val="50000"/>
              </a:spcAft>
              <a:buClr>
                <a:srgbClr val="990033"/>
              </a:buClr>
              <a:buSzPct val="80000"/>
              <a:buFont typeface="Wingdings" pitchFamily="2" charset="2"/>
              <a:buChar char="§"/>
            </a:pPr>
            <a:r>
              <a:rPr lang="en-US" dirty="0" smtClean="0"/>
              <a:t>Feasibility</a:t>
            </a:r>
            <a:endParaRPr lang="en-US" i="1" dirty="0" smtClean="0"/>
          </a:p>
          <a:p>
            <a:pPr lvl="2" algn="l" eaLnBrk="1" hangingPunct="1">
              <a:lnSpc>
                <a:spcPct val="90000"/>
              </a:lnSpc>
              <a:spcBef>
                <a:spcPct val="0"/>
              </a:spcBef>
              <a:spcAft>
                <a:spcPct val="50000"/>
              </a:spcAft>
              <a:buClr>
                <a:srgbClr val="990033"/>
              </a:buClr>
              <a:buSzPct val="80000"/>
              <a:buFont typeface="Wingdings" pitchFamily="2" charset="2"/>
              <a:buChar char="§"/>
            </a:pPr>
            <a:r>
              <a:rPr lang="en-US" sz="2800" dirty="0" smtClean="0"/>
              <a:t> Affordability</a:t>
            </a:r>
            <a:endParaRPr lang="en-US" sz="2800" i="1" dirty="0" smtClean="0"/>
          </a:p>
          <a:p>
            <a:pPr lvl="3" algn="l" eaLnBrk="1" hangingPunct="1">
              <a:lnSpc>
                <a:spcPct val="90000"/>
              </a:lnSpc>
              <a:spcBef>
                <a:spcPct val="0"/>
              </a:spcBef>
              <a:spcAft>
                <a:spcPct val="50000"/>
              </a:spcAft>
              <a:buClr>
                <a:srgbClr val="990033"/>
              </a:buClr>
              <a:buSzPct val="80000"/>
              <a:buFont typeface="Wingdings" pitchFamily="2" charset="2"/>
              <a:buChar char="§"/>
            </a:pPr>
            <a:r>
              <a:rPr lang="en-US" sz="2800" dirty="0" smtClean="0"/>
              <a:t> Availability</a:t>
            </a:r>
            <a:endParaRPr lang="en-US" sz="2800" i="1" dirty="0" smtClean="0"/>
          </a:p>
        </p:txBody>
      </p:sp>
      <p:sp>
        <p:nvSpPr>
          <p:cNvPr id="43012" name="Text Box 5"/>
          <p:cNvSpPr txBox="1">
            <a:spLocks noChangeArrowheads="1"/>
          </p:cNvSpPr>
          <p:nvPr/>
        </p:nvSpPr>
        <p:spPr bwMode="auto">
          <a:xfrm>
            <a:off x="357188" y="1928802"/>
            <a:ext cx="8534400" cy="579438"/>
          </a:xfrm>
          <a:prstGeom prst="rect">
            <a:avLst/>
          </a:prstGeom>
          <a:noFill/>
          <a:ln w="9525">
            <a:noFill/>
            <a:miter lim="800000"/>
            <a:headEnd/>
            <a:tailEnd/>
          </a:ln>
        </p:spPr>
        <p:txBody>
          <a:bodyPr>
            <a:spAutoFit/>
          </a:bodyPr>
          <a:lstStyle/>
          <a:p>
            <a:pPr>
              <a:spcBef>
                <a:spcPct val="50000"/>
              </a:spcBef>
            </a:pPr>
            <a:r>
              <a:rPr lang="en-US" sz="3200" b="1" i="1" u="sng" dirty="0"/>
              <a:t>All</a:t>
            </a:r>
            <a:r>
              <a:rPr lang="en-US" sz="3200" u="sng" dirty="0"/>
              <a:t> interventions must have evidence of: </a:t>
            </a:r>
          </a:p>
        </p:txBody>
      </p:sp>
      <p:sp>
        <p:nvSpPr>
          <p:cNvPr id="5" name="TextBox 4"/>
          <p:cNvSpPr txBox="1"/>
          <p:nvPr/>
        </p:nvSpPr>
        <p:spPr>
          <a:xfrm>
            <a:off x="357158" y="5000628"/>
            <a:ext cx="8358246" cy="1446550"/>
          </a:xfrm>
          <a:prstGeom prst="rect">
            <a:avLst/>
          </a:prstGeom>
          <a:noFill/>
        </p:spPr>
        <p:txBody>
          <a:bodyPr wrap="square" rtlCol="0">
            <a:spAutoFit/>
          </a:bodyPr>
          <a:lstStyle/>
          <a:p>
            <a:r>
              <a:rPr lang="en-US" sz="3200" b="1" i="1" u="sng" dirty="0" smtClean="0"/>
              <a:t>Plus</a:t>
            </a:r>
            <a:r>
              <a:rPr lang="en-US" sz="3200" dirty="0" smtClean="0"/>
              <a:t> </a:t>
            </a:r>
            <a:r>
              <a:rPr lang="en-US" sz="2800" dirty="0" smtClean="0"/>
              <a:t>indicators of coverage that are available in and comparable across the majority of Countdown countries</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bwMode="auto">
          <a:xfrm>
            <a:off x="657225" y="1244595"/>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990033"/>
                </a:solidFill>
              </a:rPr>
              <a:t>What is coverage?</a:t>
            </a:r>
          </a:p>
        </p:txBody>
      </p:sp>
      <p:sp>
        <p:nvSpPr>
          <p:cNvPr id="44035" name="Rectangle 3"/>
          <p:cNvSpPr>
            <a:spLocks noGrp="1" noChangeArrowheads="1"/>
          </p:cNvSpPr>
          <p:nvPr>
            <p:ph type="subTitle" idx="1"/>
          </p:nvPr>
        </p:nvSpPr>
        <p:spPr bwMode="auto">
          <a:xfrm>
            <a:off x="1357313" y="2857500"/>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The proportion of individuals who need a service or intervention who </a:t>
            </a:r>
            <a:r>
              <a:rPr lang="en-US" b="1" i="1" smtClean="0"/>
              <a:t>actually receive it</a:t>
            </a:r>
            <a:endParaRPr lang="en-US" sz="4400" b="1" i="1"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85804" y="85724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ts val="4000"/>
              </a:lnSpc>
            </a:pPr>
            <a:r>
              <a:rPr lang="en-US" sz="3200" b="1" dirty="0" smtClean="0">
                <a:solidFill>
                  <a:srgbClr val="990033"/>
                </a:solidFill>
              </a:rPr>
              <a:t>What makes coverage a good choice for global monitoring? </a:t>
            </a:r>
          </a:p>
        </p:txBody>
      </p:sp>
      <p:sp>
        <p:nvSpPr>
          <p:cNvPr id="77827" name="Rectangle 3"/>
          <p:cNvSpPr>
            <a:spLocks noGrp="1" noChangeArrowheads="1"/>
          </p:cNvSpPr>
          <p:nvPr>
            <p:ph sz="half" idx="1"/>
          </p:nvPr>
        </p:nvSpPr>
        <p:spPr bwMode="auto">
          <a:xfrm>
            <a:off x="285720" y="2046309"/>
            <a:ext cx="4038600" cy="4525963"/>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spcBef>
                <a:spcPct val="0"/>
              </a:spcBef>
              <a:spcAft>
                <a:spcPct val="50000"/>
              </a:spcAft>
              <a:buClr>
                <a:srgbClr val="990033"/>
              </a:buClr>
              <a:buSzPct val="80000"/>
              <a:buFont typeface="Wingdings" pitchFamily="2" charset="2"/>
              <a:buChar char="§"/>
            </a:pPr>
            <a:r>
              <a:rPr lang="en-US" sz="2400" dirty="0" smtClean="0"/>
              <a:t>Complements country efforts</a:t>
            </a:r>
          </a:p>
          <a:p>
            <a:pPr algn="l" eaLnBrk="1" hangingPunct="1">
              <a:lnSpc>
                <a:spcPct val="90000"/>
              </a:lnSpc>
              <a:spcBef>
                <a:spcPct val="0"/>
              </a:spcBef>
              <a:spcAft>
                <a:spcPct val="50000"/>
              </a:spcAft>
              <a:buClr>
                <a:srgbClr val="990033"/>
              </a:buClr>
              <a:buSzPct val="80000"/>
              <a:buFont typeface="Wingdings" pitchFamily="2" charset="2"/>
              <a:buChar char="§"/>
            </a:pPr>
            <a:r>
              <a:rPr lang="en-US" sz="2400" dirty="0" smtClean="0"/>
              <a:t>Good proxy for impact</a:t>
            </a:r>
          </a:p>
          <a:p>
            <a:pPr algn="l" eaLnBrk="1" hangingPunct="1">
              <a:lnSpc>
                <a:spcPct val="90000"/>
              </a:lnSpc>
              <a:spcBef>
                <a:spcPct val="0"/>
              </a:spcBef>
              <a:spcAft>
                <a:spcPct val="50000"/>
              </a:spcAft>
              <a:buClr>
                <a:srgbClr val="990033"/>
              </a:buClr>
              <a:buSzPct val="80000"/>
              <a:buFont typeface="Wingdings" pitchFamily="2" charset="2"/>
              <a:buChar char="§"/>
            </a:pPr>
            <a:r>
              <a:rPr lang="en-US" sz="2400" dirty="0" smtClean="0"/>
              <a:t>Signals whether programme is operating adequately</a:t>
            </a:r>
          </a:p>
          <a:p>
            <a:pPr algn="l" eaLnBrk="1" hangingPunct="1">
              <a:lnSpc>
                <a:spcPct val="90000"/>
              </a:lnSpc>
              <a:spcBef>
                <a:spcPct val="0"/>
              </a:spcBef>
              <a:spcAft>
                <a:spcPct val="50000"/>
              </a:spcAft>
              <a:buClr>
                <a:srgbClr val="990033"/>
              </a:buClr>
              <a:buSzPct val="80000"/>
              <a:buFont typeface="Wingdings" pitchFamily="2" charset="2"/>
              <a:buChar char="§"/>
            </a:pPr>
            <a:r>
              <a:rPr lang="en-US" sz="2400" dirty="0" smtClean="0"/>
              <a:t>Serves as “red flag” for further action, </a:t>
            </a:r>
            <a:r>
              <a:rPr lang="en-US" sz="2400" b="1" dirty="0" smtClean="0"/>
              <a:t>not</a:t>
            </a:r>
            <a:r>
              <a:rPr lang="en-US" sz="2400" dirty="0" smtClean="0"/>
              <a:t> comprehensive info for programme management</a:t>
            </a:r>
          </a:p>
        </p:txBody>
      </p:sp>
      <p:sp>
        <p:nvSpPr>
          <p:cNvPr id="6" name="Content Placeholder 5"/>
          <p:cNvSpPr>
            <a:spLocks noGrp="1"/>
          </p:cNvSpPr>
          <p:nvPr>
            <p:ph sz="half" idx="2"/>
          </p:nvPr>
        </p:nvSpPr>
        <p:spPr>
          <a:xfrm>
            <a:off x="4914928" y="2151718"/>
            <a:ext cx="3657600" cy="4206240"/>
          </a:xfrm>
          <a:solidFill>
            <a:srgbClr val="FFFFCC"/>
          </a:solidFill>
        </p:spPr>
        <p:style>
          <a:lnRef idx="0">
            <a:schemeClr val="accent2"/>
          </a:lnRef>
          <a:fillRef idx="3">
            <a:schemeClr val="accent2"/>
          </a:fillRef>
          <a:effectRef idx="3">
            <a:schemeClr val="accent2"/>
          </a:effectRef>
          <a:fontRef idx="minor">
            <a:schemeClr val="lt1"/>
          </a:fontRef>
        </p:style>
        <p:txBody>
          <a:bodyPr/>
          <a:lstStyle/>
          <a:p>
            <a:pPr algn="ctr">
              <a:buNone/>
            </a:pPr>
            <a:r>
              <a:rPr lang="en-US" b="1" i="1" dirty="0" smtClean="0">
                <a:solidFill>
                  <a:sysClr val="windowText" lastClr="000000"/>
                </a:solidFill>
              </a:rPr>
              <a:t>LiST</a:t>
            </a:r>
          </a:p>
          <a:p>
            <a:pPr algn="ctr">
              <a:buNone/>
            </a:pPr>
            <a:r>
              <a:rPr lang="en-US" sz="2000" b="1" i="1" dirty="0" smtClean="0">
                <a:solidFill>
                  <a:sysClr val="windowText" lastClr="000000"/>
                </a:solidFill>
              </a:rPr>
              <a:t>(Lives Saved Tool)</a:t>
            </a:r>
          </a:p>
          <a:p>
            <a:pPr algn="ctr">
              <a:buNone/>
            </a:pPr>
            <a:endParaRPr lang="en-US" sz="2000" i="1" dirty="0" smtClean="0">
              <a:solidFill>
                <a:sysClr val="windowText" lastClr="000000"/>
              </a:solidFill>
            </a:endParaRPr>
          </a:p>
          <a:p>
            <a:pPr algn="ctr">
              <a:buNone/>
            </a:pPr>
            <a:r>
              <a:rPr lang="en-US" sz="2000" i="1" dirty="0" smtClean="0">
                <a:solidFill>
                  <a:sysClr val="windowText" lastClr="000000"/>
                </a:solidFill>
              </a:rPr>
              <a:t>A computer program </a:t>
            </a:r>
          </a:p>
          <a:p>
            <a:pPr algn="ctr">
              <a:buNone/>
            </a:pPr>
            <a:r>
              <a:rPr lang="en-US" sz="2000" i="1" dirty="0" smtClean="0">
                <a:solidFill>
                  <a:sysClr val="windowText" lastClr="000000"/>
                </a:solidFill>
              </a:rPr>
              <a:t>that can turn </a:t>
            </a:r>
          </a:p>
          <a:p>
            <a:pPr algn="ctr">
              <a:buNone/>
            </a:pPr>
            <a:r>
              <a:rPr lang="en-US" sz="2000" i="1" dirty="0" smtClean="0">
                <a:solidFill>
                  <a:sysClr val="windowText" lastClr="000000"/>
                </a:solidFill>
              </a:rPr>
              <a:t>changes in coverage </a:t>
            </a:r>
          </a:p>
          <a:p>
            <a:pPr algn="ctr">
              <a:buNone/>
            </a:pPr>
            <a:r>
              <a:rPr lang="en-US" sz="2000" i="1" dirty="0" smtClean="0">
                <a:solidFill>
                  <a:sysClr val="windowText" lastClr="000000"/>
                </a:solidFill>
              </a:rPr>
              <a:t>for MNC interventions</a:t>
            </a:r>
          </a:p>
          <a:p>
            <a:pPr algn="ctr">
              <a:buNone/>
            </a:pPr>
            <a:r>
              <a:rPr lang="en-US" sz="2000" i="1" dirty="0" smtClean="0">
                <a:solidFill>
                  <a:sysClr val="windowText" lastClr="000000"/>
                </a:solidFill>
              </a:rPr>
              <a:t>into estimates of lives saved.</a:t>
            </a:r>
          </a:p>
          <a:p>
            <a:pPr algn="ctr">
              <a:buNone/>
            </a:pPr>
            <a:endParaRPr lang="en-US" sz="2000" i="1" dirty="0" smtClean="0">
              <a:solidFill>
                <a:sysClr val="windowText" lastClr="000000"/>
              </a:solidFill>
            </a:endParaRPr>
          </a:p>
          <a:p>
            <a:pPr algn="ctr">
              <a:buNone/>
            </a:pPr>
            <a:r>
              <a:rPr lang="en-US" sz="2000" b="1" i="1" dirty="0" smtClean="0">
                <a:solidFill>
                  <a:sysClr val="windowText" lastClr="000000"/>
                </a:solidFill>
              </a:rPr>
              <a:t>A companion for </a:t>
            </a:r>
          </a:p>
          <a:p>
            <a:pPr algn="ctr">
              <a:buNone/>
            </a:pPr>
            <a:r>
              <a:rPr lang="en-US" sz="2000" b="1" i="1" dirty="0" smtClean="0">
                <a:solidFill>
                  <a:sysClr val="windowText" lastClr="000000"/>
                </a:solidFill>
              </a:rPr>
              <a:t>Countdown!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457200" y="857240"/>
            <a:ext cx="8229600" cy="1143000"/>
          </a:xfr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eaLnBrk="1" hangingPunct="1">
              <a:lnSpc>
                <a:spcPts val="4000"/>
              </a:lnSpc>
            </a:pPr>
            <a:r>
              <a:rPr lang="en-US" sz="4000" dirty="0" smtClean="0">
                <a:solidFill>
                  <a:srgbClr val="990033"/>
                </a:solidFill>
              </a:rPr>
              <a:t>What does </a:t>
            </a:r>
            <a:r>
              <a:rPr lang="en-US" sz="4000" b="1" i="1" dirty="0" smtClean="0">
                <a:ln w="1905">
                  <a:solidFill>
                    <a:schemeClr val="tx1"/>
                  </a:solidFill>
                </a:ln>
                <a:solidFill>
                  <a:srgbClr val="C00000"/>
                </a:solidFill>
                <a:effectLst>
                  <a:innerShdw blurRad="69850" dist="43180" dir="5400000">
                    <a:srgbClr val="000000">
                      <a:alpha val="65000"/>
                    </a:srgbClr>
                  </a:innerShdw>
                </a:effectLst>
              </a:rPr>
              <a:t>Countdown</a:t>
            </a:r>
            <a:r>
              <a:rPr lang="en-US" sz="4000" dirty="0" smtClean="0">
                <a:solidFill>
                  <a:srgbClr val="990033"/>
                </a:solidFill>
              </a:rPr>
              <a:t> track </a:t>
            </a:r>
            <a:br>
              <a:rPr lang="en-US" sz="4000" dirty="0" smtClean="0">
                <a:solidFill>
                  <a:srgbClr val="990033"/>
                </a:solidFill>
              </a:rPr>
            </a:br>
            <a:r>
              <a:rPr lang="en-US" sz="4000" dirty="0" smtClean="0">
                <a:solidFill>
                  <a:srgbClr val="990033"/>
                </a:solidFill>
              </a:rPr>
              <a:t>in addition to coverage? </a:t>
            </a:r>
          </a:p>
        </p:txBody>
      </p:sp>
      <p:sp>
        <p:nvSpPr>
          <p:cNvPr id="3076" name="Rectangle 3"/>
          <p:cNvSpPr>
            <a:spLocks noGrp="1" noChangeArrowheads="1"/>
          </p:cNvSpPr>
          <p:nvPr>
            <p:ph type="body" idx="1"/>
          </p:nvPr>
        </p:nvSpPr>
        <p:spPr bwMode="auto">
          <a:xfrm>
            <a:off x="528638" y="2074858"/>
            <a:ext cx="3757610" cy="639762"/>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spcBef>
                <a:spcPct val="0"/>
              </a:spcBef>
              <a:spcAft>
                <a:spcPct val="50000"/>
              </a:spcAft>
              <a:buClr>
                <a:srgbClr val="990033"/>
              </a:buClr>
              <a:buSzPct val="80000"/>
            </a:pPr>
            <a:r>
              <a:rPr lang="en-US" sz="2000" dirty="0" smtClean="0"/>
              <a:t>Mortality, nutritional status and causes of death</a:t>
            </a:r>
          </a:p>
        </p:txBody>
      </p:sp>
      <p:sp>
        <p:nvSpPr>
          <p:cNvPr id="9" name="Text Placeholder 8"/>
          <p:cNvSpPr>
            <a:spLocks noGrp="1"/>
          </p:cNvSpPr>
          <p:nvPr>
            <p:ph type="body" sz="quarter" idx="3"/>
          </p:nvPr>
        </p:nvSpPr>
        <p:spPr>
          <a:xfrm>
            <a:off x="4714876" y="2146296"/>
            <a:ext cx="3714776" cy="639762"/>
          </a:xfrm>
        </p:spPr>
        <p:txBody>
          <a:bodyPr/>
          <a:lstStyle/>
          <a:p>
            <a:r>
              <a:rPr lang="en-US" sz="2000" dirty="0" smtClean="0"/>
              <a:t>Key determinants of coverage</a:t>
            </a:r>
            <a:endParaRPr lang="en-US" sz="2000" dirty="0"/>
          </a:p>
        </p:txBody>
      </p:sp>
      <p:pic>
        <p:nvPicPr>
          <p:cNvPr id="11" name="Picture 4"/>
          <p:cNvPicPr>
            <a:picLocks noGrp="1" noChangeAspect="1" noChangeArrowheads="1"/>
          </p:cNvPicPr>
          <p:nvPr>
            <p:ph sz="half" idx="2"/>
          </p:nvPr>
        </p:nvPicPr>
        <p:blipFill>
          <a:blip r:embed="rId3" cstate="print"/>
          <a:srcRect/>
          <a:stretch>
            <a:fillRect/>
          </a:stretch>
        </p:blipFill>
        <p:spPr bwMode="auto">
          <a:xfrm>
            <a:off x="630701" y="2697496"/>
            <a:ext cx="3512671" cy="3017520"/>
          </a:xfrm>
          <a:prstGeom prst="rect">
            <a:avLst/>
          </a:prstGeom>
          <a:ln>
            <a:noFill/>
          </a:ln>
          <a:effectLst>
            <a:outerShdw blurRad="292100" dist="139700" dir="2700000" algn="tl" rotWithShape="0">
              <a:srgbClr val="333333">
                <a:alpha val="65000"/>
              </a:srgbClr>
            </a:outerShdw>
          </a:effectLst>
        </p:spPr>
      </p:pic>
      <p:graphicFrame>
        <p:nvGraphicFramePr>
          <p:cNvPr id="2" name="Object 6"/>
          <p:cNvGraphicFramePr>
            <a:graphicFrameLocks noChangeAspect="1"/>
          </p:cNvGraphicFramePr>
          <p:nvPr>
            <p:ph sz="quarter" idx="4"/>
          </p:nvPr>
        </p:nvGraphicFramePr>
        <p:xfrm>
          <a:off x="4792436" y="2768934"/>
          <a:ext cx="3780092" cy="2926080"/>
        </p:xfrm>
        <a:graphic>
          <a:graphicData uri="http://schemas.openxmlformats.org/presentationml/2006/ole">
            <p:oleObj spid="_x0000_s157699" name="Slide" r:id="rId4" imgW="3497603" imgH="2622637" progId="PowerPoint.Slide.8">
              <p:embed/>
            </p:oleObj>
          </a:graphicData>
        </a:graphic>
      </p:graphicFrame>
      <p:sp>
        <p:nvSpPr>
          <p:cNvPr id="13" name="Text Placeholder 8"/>
          <p:cNvSpPr txBox="1">
            <a:spLocks/>
          </p:cNvSpPr>
          <p:nvPr/>
        </p:nvSpPr>
        <p:spPr>
          <a:xfrm>
            <a:off x="2786050" y="5715016"/>
            <a:ext cx="3714776" cy="639762"/>
          </a:xfrm>
          <a:prstGeom prst="rect">
            <a:avLst/>
          </a:prstGeom>
        </p:spPr>
        <p:txBody>
          <a:bodyPr anchor="b"/>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Equity in coverage</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14" name="TextBox 13"/>
          <p:cNvSpPr txBox="1"/>
          <p:nvPr/>
        </p:nvSpPr>
        <p:spPr>
          <a:xfrm>
            <a:off x="544072" y="5698498"/>
            <a:ext cx="3714744" cy="230832"/>
          </a:xfrm>
          <a:prstGeom prst="rect">
            <a:avLst/>
          </a:prstGeom>
          <a:noFill/>
        </p:spPr>
        <p:txBody>
          <a:bodyPr wrap="square" rtlCol="0">
            <a:spAutoFit/>
          </a:bodyPr>
          <a:lstStyle/>
          <a:p>
            <a:r>
              <a:rPr lang="en-US" sz="900" b="1" dirty="0" smtClean="0"/>
              <a:t>IGME, as reported in </a:t>
            </a:r>
            <a:r>
              <a:rPr lang="en-US" sz="900" b="1" i="1" dirty="0" smtClean="0"/>
              <a:t>Lancet</a:t>
            </a:r>
            <a:r>
              <a:rPr lang="en-US" sz="900" b="1" dirty="0" smtClean="0"/>
              <a:t>, 10 September 2009. </a:t>
            </a:r>
            <a:endParaRPr lang="en-US" sz="900" b="1" dirty="0"/>
          </a:p>
        </p:txBody>
      </p:sp>
      <p:sp>
        <p:nvSpPr>
          <p:cNvPr id="10" name="TextBox 9"/>
          <p:cNvSpPr txBox="1"/>
          <p:nvPr/>
        </p:nvSpPr>
        <p:spPr>
          <a:xfrm>
            <a:off x="2071670" y="6357958"/>
            <a:ext cx="4698722" cy="369332"/>
          </a:xfrm>
          <a:prstGeom prst="rect">
            <a:avLst/>
          </a:prstGeom>
          <a:noFill/>
        </p:spPr>
        <p:txBody>
          <a:bodyPr wrap="none" rtlCol="0">
            <a:spAutoFit/>
          </a:bodyPr>
          <a:lstStyle/>
          <a:p>
            <a:r>
              <a:rPr lang="en-US" b="1" dirty="0" smtClean="0"/>
              <a:t>Beginning to include social determinants</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9" grpId="0" build="p"/>
      <p:bldP spid="13" grpId="0"/>
      <p:bldP spid="1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472518" cy="1143000"/>
          </a:xfrm>
        </p:spPr>
        <p:txBody>
          <a:bodyPr/>
          <a:lstStyle/>
          <a:p>
            <a:r>
              <a:rPr lang="en-US" sz="2800" b="1" dirty="0" smtClean="0"/>
              <a:t>What does Countdown mean to people like me? </a:t>
            </a:r>
            <a:endParaRPr lang="en-US" sz="2800" b="1" dirty="0"/>
          </a:p>
        </p:txBody>
      </p:sp>
      <p:sp>
        <p:nvSpPr>
          <p:cNvPr id="3" name="Content Placeholder 2"/>
          <p:cNvSpPr>
            <a:spLocks noGrp="1"/>
          </p:cNvSpPr>
          <p:nvPr>
            <p:ph idx="1"/>
          </p:nvPr>
        </p:nvSpPr>
        <p:spPr>
          <a:xfrm>
            <a:off x="142844" y="1600200"/>
            <a:ext cx="8858312" cy="4525963"/>
          </a:xfrm>
        </p:spPr>
        <p:txBody>
          <a:bodyPr/>
          <a:lstStyle/>
          <a:p>
            <a:r>
              <a:rPr lang="en-US" sz="2800" dirty="0" smtClean="0"/>
              <a:t>An </a:t>
            </a:r>
            <a:r>
              <a:rPr lang="en-US" sz="2800" b="1" dirty="0" smtClean="0"/>
              <a:t>independent</a:t>
            </a:r>
            <a:r>
              <a:rPr lang="en-US" sz="2800" dirty="0" smtClean="0"/>
              <a:t>, credible body for marking progress or lack thereof in key areas of MNCH</a:t>
            </a:r>
          </a:p>
          <a:p>
            <a:pPr>
              <a:buNone/>
            </a:pPr>
            <a:endParaRPr lang="en-US" sz="2800" dirty="0" smtClean="0"/>
          </a:p>
          <a:p>
            <a:r>
              <a:rPr lang="en-US" sz="2800" dirty="0" smtClean="0"/>
              <a:t>An </a:t>
            </a:r>
            <a:r>
              <a:rPr lang="en-US" sz="2800" b="1" dirty="0" smtClean="0"/>
              <a:t>integration</a:t>
            </a:r>
            <a:r>
              <a:rPr lang="en-US" sz="2800" dirty="0" smtClean="0"/>
              <a:t> platform: how can we do this together? Bringing in issues of </a:t>
            </a:r>
          </a:p>
          <a:p>
            <a:pPr lvl="1"/>
            <a:r>
              <a:rPr lang="en-US" sz="2400" dirty="0" smtClean="0"/>
              <a:t>Health systems</a:t>
            </a:r>
          </a:p>
          <a:p>
            <a:pPr lvl="1"/>
            <a:r>
              <a:rPr lang="en-US" sz="2400" dirty="0" smtClean="0"/>
              <a:t>Global &amp; National investments </a:t>
            </a:r>
          </a:p>
          <a:p>
            <a:pPr lvl="1"/>
            <a:r>
              <a:rPr lang="en-US" sz="2400" dirty="0" smtClean="0"/>
              <a:t>Equity and Justice </a:t>
            </a:r>
          </a:p>
          <a:p>
            <a:pPr lvl="1"/>
            <a:r>
              <a:rPr lang="en-US" sz="2400" dirty="0" smtClean="0"/>
              <a:t>Social determinants </a:t>
            </a:r>
          </a:p>
          <a:p>
            <a:pPr lvl="1"/>
            <a:r>
              <a:rPr lang="en-US" sz="2400" dirty="0" smtClean="0"/>
              <a:t>Community engagement and empowerment</a:t>
            </a:r>
          </a:p>
          <a:p>
            <a:pPr lvl="1"/>
            <a:r>
              <a:rPr lang="en-US" sz="2400" dirty="0" smtClean="0"/>
              <a:t>Human Development </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bwMode="auto">
          <a:xfrm>
            <a:off x="714375" y="928688"/>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solidFill>
                  <a:srgbClr val="990033"/>
                </a:solidFill>
              </a:rPr>
              <a:t>Origins - 2003 </a:t>
            </a:r>
          </a:p>
        </p:txBody>
      </p:sp>
      <p:sp>
        <p:nvSpPr>
          <p:cNvPr id="7172" name="Rectangle 3"/>
          <p:cNvSpPr>
            <a:spLocks noGrp="1" noChangeArrowheads="1"/>
          </p:cNvSpPr>
          <p:nvPr>
            <p:ph type="subTitle" idx="1"/>
          </p:nvPr>
        </p:nvSpPr>
        <p:spPr>
          <a:xfrm>
            <a:off x="142844" y="1643050"/>
            <a:ext cx="8143901" cy="1752600"/>
          </a:xfrm>
        </p:spPr>
        <p:txBody>
          <a:bodyPr/>
          <a:lstStyle/>
          <a:p>
            <a:pPr algn="l" eaLnBrk="1" hangingPunct="1">
              <a:spcBef>
                <a:spcPts val="0"/>
              </a:spcBef>
              <a:defRPr/>
            </a:pPr>
            <a:r>
              <a:rPr lang="en-US" i="1" cap="small" dirty="0" smtClean="0"/>
              <a:t>Lancet</a:t>
            </a:r>
            <a:r>
              <a:rPr lang="en-US" cap="small" dirty="0" smtClean="0"/>
              <a:t> Child Survival Series:</a:t>
            </a:r>
          </a:p>
          <a:p>
            <a:pPr lvl="1" algn="l" eaLnBrk="1" hangingPunct="1">
              <a:spcBef>
                <a:spcPts val="0"/>
              </a:spcBef>
              <a:buClr>
                <a:srgbClr val="990033"/>
              </a:buClr>
              <a:buSzPct val="80000"/>
              <a:buFont typeface="Wingdings 3" pitchFamily="18" charset="2"/>
              <a:buChar char="["/>
              <a:defRPr/>
            </a:pPr>
            <a:r>
              <a:rPr lang="en-US" sz="2400" dirty="0" smtClean="0"/>
              <a:t>10 million child deaths globally in 2000</a:t>
            </a:r>
          </a:p>
          <a:p>
            <a:pPr lvl="1" algn="l" eaLnBrk="1" hangingPunct="1">
              <a:spcBef>
                <a:spcPts val="0"/>
              </a:spcBef>
              <a:buClr>
                <a:srgbClr val="990033"/>
              </a:buClr>
              <a:buSzPct val="80000"/>
              <a:defRPr/>
            </a:pPr>
            <a:endParaRPr lang="en-US" sz="2400" dirty="0" smtClean="0"/>
          </a:p>
          <a:p>
            <a:pPr lvl="1" algn="l" eaLnBrk="1" hangingPunct="1">
              <a:spcBef>
                <a:spcPts val="0"/>
              </a:spcBef>
              <a:buClr>
                <a:srgbClr val="990033"/>
              </a:buClr>
              <a:buSzPct val="80000"/>
              <a:buFont typeface="Wingdings 3" pitchFamily="18" charset="2"/>
              <a:buChar char="["/>
              <a:defRPr/>
            </a:pPr>
            <a:r>
              <a:rPr lang="en-US" sz="2400" dirty="0" smtClean="0"/>
              <a:t>Effective interventions are available &amp; can make a difference</a:t>
            </a:r>
          </a:p>
          <a:p>
            <a:pPr lvl="1" algn="l" eaLnBrk="1" hangingPunct="1">
              <a:spcBef>
                <a:spcPts val="0"/>
              </a:spcBef>
              <a:buClr>
                <a:srgbClr val="990033"/>
              </a:buClr>
              <a:buSzPct val="80000"/>
              <a:defRPr/>
            </a:pPr>
            <a:endParaRPr lang="en-US" sz="2400" dirty="0" smtClean="0"/>
          </a:p>
          <a:p>
            <a:pPr lvl="1" algn="l" eaLnBrk="1" hangingPunct="1">
              <a:spcBef>
                <a:spcPts val="0"/>
              </a:spcBef>
              <a:buClr>
                <a:srgbClr val="990033"/>
              </a:buClr>
              <a:buSzPct val="80000"/>
              <a:buFont typeface="Wingdings 3" pitchFamily="18" charset="2"/>
              <a:buChar char="["/>
              <a:defRPr/>
            </a:pPr>
            <a:r>
              <a:rPr lang="en-US" sz="2400" dirty="0" smtClean="0"/>
              <a:t>Coverage is unacceptably low and inequitable</a:t>
            </a:r>
          </a:p>
          <a:p>
            <a:pPr lvl="3" algn="l" eaLnBrk="1" hangingPunct="1">
              <a:spcBef>
                <a:spcPts val="0"/>
              </a:spcBef>
              <a:buClr>
                <a:srgbClr val="990033"/>
              </a:buClr>
              <a:buSzPct val="80000"/>
              <a:defRPr/>
            </a:pPr>
            <a:endParaRPr lang="en-US" sz="2400" dirty="0" smtClean="0"/>
          </a:p>
          <a:p>
            <a:pPr lvl="1" algn="l" eaLnBrk="1" hangingPunct="1">
              <a:spcBef>
                <a:spcPts val="0"/>
              </a:spcBef>
              <a:buClr>
                <a:srgbClr val="990033"/>
              </a:buClr>
              <a:buSzPct val="80000"/>
              <a:buFont typeface="Wingdings 3" pitchFamily="18" charset="2"/>
              <a:buChar char="["/>
              <a:defRPr/>
            </a:pPr>
            <a:r>
              <a:rPr lang="en-US" sz="2400" dirty="0" smtClean="0"/>
              <a:t>We need to MAKE NOISE  </a:t>
            </a:r>
          </a:p>
        </p:txBody>
      </p:sp>
      <p:pic>
        <p:nvPicPr>
          <p:cNvPr id="34820" name="Picture 5" descr="scan0009"/>
          <p:cNvPicPr>
            <a:picLocks noChangeAspect="1" noChangeArrowheads="1"/>
          </p:cNvPicPr>
          <p:nvPr/>
        </p:nvPicPr>
        <p:blipFill>
          <a:blip r:embed="rId2" cstate="print"/>
          <a:srcRect/>
          <a:stretch>
            <a:fillRect/>
          </a:stretch>
        </p:blipFill>
        <p:spPr bwMode="auto">
          <a:xfrm>
            <a:off x="7019925" y="279400"/>
            <a:ext cx="1714500" cy="2286000"/>
          </a:xfrm>
          <a:prstGeom prst="rect">
            <a:avLst/>
          </a:prstGeom>
          <a:noFill/>
          <a:ln w="9525">
            <a:solidFill>
              <a:srgbClr val="000000"/>
            </a:solidFill>
            <a:miter lim="800000"/>
            <a:headEnd/>
            <a:tailEnd/>
          </a:ln>
        </p:spPr>
      </p:pic>
      <p:sp>
        <p:nvSpPr>
          <p:cNvPr id="5" name="Rectangle 8"/>
          <p:cNvSpPr>
            <a:spLocks noChangeArrowheads="1"/>
          </p:cNvSpPr>
          <p:nvPr/>
        </p:nvSpPr>
        <p:spPr bwMode="auto">
          <a:xfrm>
            <a:off x="285720" y="5357826"/>
            <a:ext cx="8458200" cy="1200150"/>
          </a:xfrm>
          <a:prstGeom prst="rect">
            <a:avLst/>
          </a:prstGeom>
          <a:solidFill>
            <a:srgbClr val="FFFFCC"/>
          </a:solidFill>
          <a:ln w="28575">
            <a:solidFill>
              <a:srgbClr val="990033"/>
            </a:solidFill>
            <a:miter lim="800000"/>
            <a:headEnd/>
            <a:tailEnd/>
          </a:ln>
        </p:spPr>
        <p:txBody>
          <a:bodyPr>
            <a:spAutoFit/>
          </a:bodyPr>
          <a:lstStyle/>
          <a:p>
            <a:pPr>
              <a:lnSpc>
                <a:spcPct val="90000"/>
              </a:lnSpc>
            </a:pPr>
            <a:r>
              <a:rPr lang="en-US" sz="2000" b="1" i="1" dirty="0">
                <a:latin typeface="Plantin" charset="0"/>
              </a:rPr>
              <a:t>“We commit ourselves to convening a series of meetings, every 2 years, …[to] provide regular opportunities for the world to take stock of progress in preventing child deaths, and to hold countries and their partners accountable.”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2"/>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bwMode="auto">
          <a:xfrm>
            <a:off x="714375" y="857250"/>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solidFill>
                  <a:srgbClr val="990033"/>
                </a:solidFill>
              </a:rPr>
              <a:t>Origins – 2004-5 </a:t>
            </a:r>
          </a:p>
        </p:txBody>
      </p:sp>
      <p:sp>
        <p:nvSpPr>
          <p:cNvPr id="9220" name="Rectangle 3"/>
          <p:cNvSpPr>
            <a:spLocks noGrp="1" noChangeArrowheads="1"/>
          </p:cNvSpPr>
          <p:nvPr>
            <p:ph type="subTitle" idx="1"/>
          </p:nvPr>
        </p:nvSpPr>
        <p:spPr>
          <a:xfrm>
            <a:off x="214313" y="1928813"/>
            <a:ext cx="6400800" cy="1752600"/>
          </a:xfrm>
        </p:spPr>
        <p:txBody>
          <a:bodyPr/>
          <a:lstStyle/>
          <a:p>
            <a:pPr algn="l" eaLnBrk="1" hangingPunct="1">
              <a:lnSpc>
                <a:spcPct val="80000"/>
              </a:lnSpc>
              <a:buFont typeface="Wingdings" pitchFamily="2" charset="2"/>
              <a:buNone/>
              <a:defRPr/>
            </a:pPr>
            <a:r>
              <a:rPr lang="en-US" i="1" cap="small" dirty="0" smtClean="0"/>
              <a:t>Lancet</a:t>
            </a:r>
            <a:r>
              <a:rPr lang="en-US" cap="small" dirty="0" smtClean="0"/>
              <a:t> Neonatal Series:</a:t>
            </a:r>
          </a:p>
          <a:p>
            <a:pPr lvl="1" algn="l" eaLnBrk="1" hangingPunct="1">
              <a:lnSpc>
                <a:spcPct val="80000"/>
              </a:lnSpc>
              <a:buFont typeface="Arial" pitchFamily="34" charset="0"/>
              <a:buChar char="•"/>
              <a:defRPr/>
            </a:pPr>
            <a:r>
              <a:rPr lang="en-US" sz="2400" dirty="0" smtClean="0"/>
              <a:t>4 million newborns die each year</a:t>
            </a:r>
          </a:p>
          <a:p>
            <a:pPr lvl="1" algn="l" eaLnBrk="1" hangingPunct="1">
              <a:lnSpc>
                <a:spcPct val="80000"/>
              </a:lnSpc>
              <a:buClr>
                <a:srgbClr val="990033"/>
              </a:buClr>
              <a:buSzPct val="80000"/>
              <a:buFont typeface="Arial" pitchFamily="34" charset="0"/>
              <a:buChar char="•"/>
              <a:defRPr/>
            </a:pPr>
            <a:endParaRPr lang="en-US" sz="2400" dirty="0" smtClean="0"/>
          </a:p>
          <a:p>
            <a:pPr lvl="1" algn="l" eaLnBrk="1" hangingPunct="1">
              <a:lnSpc>
                <a:spcPct val="80000"/>
              </a:lnSpc>
              <a:buClr>
                <a:srgbClr val="990033"/>
              </a:buClr>
              <a:buSzPct val="80000"/>
              <a:buFont typeface="Arial" pitchFamily="34" charset="0"/>
              <a:buChar char="•"/>
              <a:defRPr/>
            </a:pPr>
            <a:r>
              <a:rPr lang="en-US" sz="2400" dirty="0" smtClean="0"/>
              <a:t>Effective interventions are available </a:t>
            </a:r>
          </a:p>
          <a:p>
            <a:pPr lvl="1" algn="l" eaLnBrk="1" hangingPunct="1">
              <a:lnSpc>
                <a:spcPct val="80000"/>
              </a:lnSpc>
              <a:buClr>
                <a:srgbClr val="990033"/>
              </a:buClr>
              <a:buSzPct val="80000"/>
              <a:buFont typeface="Arial" pitchFamily="34" charset="0"/>
              <a:buChar char="•"/>
              <a:defRPr/>
            </a:pPr>
            <a:endParaRPr lang="en-US" sz="2400" dirty="0" smtClean="0"/>
          </a:p>
          <a:p>
            <a:pPr lvl="1" algn="l" eaLnBrk="1" hangingPunct="1">
              <a:lnSpc>
                <a:spcPct val="80000"/>
              </a:lnSpc>
              <a:buClr>
                <a:srgbClr val="990033"/>
              </a:buClr>
              <a:buSzPct val="80000"/>
              <a:buFont typeface="Arial" pitchFamily="34" charset="0"/>
              <a:buChar char="•"/>
              <a:defRPr/>
            </a:pPr>
            <a:r>
              <a:rPr lang="en-US" sz="2400" dirty="0" smtClean="0"/>
              <a:t>Coverage is unacceptably low</a:t>
            </a:r>
          </a:p>
          <a:p>
            <a:pPr lvl="2" algn="l" eaLnBrk="1" hangingPunct="1">
              <a:lnSpc>
                <a:spcPct val="80000"/>
              </a:lnSpc>
              <a:buClr>
                <a:srgbClr val="990033"/>
              </a:buClr>
              <a:buSzPct val="80000"/>
              <a:buFont typeface="Arial" pitchFamily="34" charset="0"/>
              <a:buChar char="•"/>
              <a:defRPr/>
            </a:pPr>
            <a:endParaRPr lang="en-US" dirty="0" smtClean="0"/>
          </a:p>
          <a:p>
            <a:pPr lvl="1" algn="l" eaLnBrk="1" hangingPunct="1">
              <a:lnSpc>
                <a:spcPct val="80000"/>
              </a:lnSpc>
              <a:buClr>
                <a:srgbClr val="990033"/>
              </a:buClr>
              <a:buSzPct val="80000"/>
              <a:buFont typeface="Arial" pitchFamily="34" charset="0"/>
              <a:buChar char="•"/>
              <a:defRPr/>
            </a:pPr>
            <a:r>
              <a:rPr lang="en-US" sz="2400" dirty="0" smtClean="0"/>
              <a:t>We need to MAKE NOISE  </a:t>
            </a:r>
          </a:p>
        </p:txBody>
      </p:sp>
      <p:pic>
        <p:nvPicPr>
          <p:cNvPr id="35844" name="Picture 5" descr="neonatal_FC"/>
          <p:cNvPicPr>
            <a:picLocks noChangeAspect="1" noChangeArrowheads="1"/>
          </p:cNvPicPr>
          <p:nvPr/>
        </p:nvPicPr>
        <p:blipFill>
          <a:blip r:embed="rId2" cstate="print"/>
          <a:srcRect/>
          <a:stretch>
            <a:fillRect/>
          </a:stretch>
        </p:blipFill>
        <p:spPr bwMode="auto">
          <a:xfrm>
            <a:off x="7380288" y="147638"/>
            <a:ext cx="1644650" cy="2344737"/>
          </a:xfrm>
          <a:prstGeom prst="rect">
            <a:avLst/>
          </a:prstGeom>
          <a:noFill/>
          <a:ln w="9525">
            <a:solidFill>
              <a:schemeClr val="tx1"/>
            </a:solidFill>
            <a:miter lim="800000"/>
            <a:headEnd/>
            <a:tailEnd/>
          </a:ln>
        </p:spPr>
      </p:pic>
      <p:sp>
        <p:nvSpPr>
          <p:cNvPr id="5" name="Rectangle 4"/>
          <p:cNvSpPr>
            <a:spLocks noChangeArrowheads="1"/>
          </p:cNvSpPr>
          <p:nvPr/>
        </p:nvSpPr>
        <p:spPr bwMode="auto">
          <a:xfrm>
            <a:off x="468313" y="5122863"/>
            <a:ext cx="8458200" cy="1200150"/>
          </a:xfrm>
          <a:prstGeom prst="rect">
            <a:avLst/>
          </a:prstGeom>
          <a:solidFill>
            <a:srgbClr val="FFFFCC"/>
          </a:solidFill>
          <a:ln w="28575">
            <a:solidFill>
              <a:srgbClr val="990033"/>
            </a:solidFill>
            <a:miter lim="800000"/>
            <a:headEnd/>
            <a:tailEnd/>
          </a:ln>
        </p:spPr>
        <p:txBody>
          <a:bodyPr>
            <a:spAutoFit/>
          </a:bodyPr>
          <a:lstStyle/>
          <a:p>
            <a:pPr>
              <a:lnSpc>
                <a:spcPct val="90000"/>
              </a:lnSpc>
            </a:pPr>
            <a:r>
              <a:rPr lang="en-US" sz="2000" b="1" i="1" dirty="0">
                <a:latin typeface="Plantin" charset="0"/>
              </a:rPr>
              <a:t>“</a:t>
            </a:r>
            <a:r>
              <a:rPr lang="en-US" sz="2000" b="1" i="1" dirty="0"/>
              <a:t>At the international level, greater accountability could be promoted, including … assessing the progress in neonatal health at the planned biennial conferences on child survival, the first of which will be held in December, 2005.”   </a:t>
            </a:r>
            <a:endParaRPr lang="en-US" sz="2000" b="1" i="1" dirty="0">
              <a:latin typeface="Plantin"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bldLvl="2"/>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bwMode="auto">
          <a:xfrm>
            <a:off x="657225" y="714375"/>
            <a:ext cx="7772400" cy="10001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solidFill>
                  <a:srgbClr val="990033"/>
                </a:solidFill>
              </a:rPr>
              <a:t>Momentum built…</a:t>
            </a:r>
          </a:p>
        </p:txBody>
      </p:sp>
      <p:pic>
        <p:nvPicPr>
          <p:cNvPr id="36867" name="Picture 4"/>
          <p:cNvPicPr>
            <a:picLocks noChangeAspect="1" noChangeArrowheads="1"/>
          </p:cNvPicPr>
          <p:nvPr/>
        </p:nvPicPr>
        <p:blipFill>
          <a:blip r:embed="rId2" cstate="print"/>
          <a:srcRect/>
          <a:stretch>
            <a:fillRect/>
          </a:stretch>
        </p:blipFill>
        <p:spPr bwMode="auto">
          <a:xfrm>
            <a:off x="266697" y="1428736"/>
            <a:ext cx="3305171" cy="4562475"/>
          </a:xfrm>
          <a:prstGeom prst="rect">
            <a:avLst/>
          </a:prstGeom>
          <a:noFill/>
          <a:ln w="9525" algn="ctr">
            <a:noFill/>
            <a:miter lim="800000"/>
            <a:headEnd/>
            <a:tailEnd/>
          </a:ln>
        </p:spPr>
      </p:pic>
      <p:pic>
        <p:nvPicPr>
          <p:cNvPr id="36868" name="Picture 4"/>
          <p:cNvPicPr>
            <a:picLocks noChangeAspect="1" noChangeArrowheads="1"/>
          </p:cNvPicPr>
          <p:nvPr/>
        </p:nvPicPr>
        <p:blipFill>
          <a:blip r:embed="rId3" cstate="print"/>
          <a:srcRect/>
          <a:stretch>
            <a:fillRect/>
          </a:stretch>
        </p:blipFill>
        <p:spPr bwMode="auto">
          <a:xfrm>
            <a:off x="2000232" y="2214586"/>
            <a:ext cx="3446463" cy="4572000"/>
          </a:xfrm>
          <a:prstGeom prst="rect">
            <a:avLst/>
          </a:prstGeom>
          <a:noFill/>
          <a:ln w="9525" algn="ctr">
            <a:solidFill>
              <a:srgbClr val="990033"/>
            </a:solidFill>
            <a:miter lim="800000"/>
            <a:headEnd/>
            <a:tailEnd/>
          </a:ln>
        </p:spPr>
      </p:pic>
      <p:pic>
        <p:nvPicPr>
          <p:cNvPr id="16385" name="Picture 1"/>
          <p:cNvPicPr>
            <a:picLocks noChangeAspect="1" noChangeArrowheads="1"/>
          </p:cNvPicPr>
          <p:nvPr/>
        </p:nvPicPr>
        <p:blipFill>
          <a:blip r:embed="rId4" cstate="print"/>
          <a:srcRect/>
          <a:stretch>
            <a:fillRect/>
          </a:stretch>
        </p:blipFill>
        <p:spPr bwMode="auto">
          <a:xfrm>
            <a:off x="3911031" y="4446288"/>
            <a:ext cx="5161563" cy="1554480"/>
          </a:xfrm>
          <a:prstGeom prst="rect">
            <a:avLst/>
          </a:prstGeom>
          <a:noFill/>
          <a:ln w="9525">
            <a:noFill/>
            <a:miter lim="800000"/>
            <a:headEnd/>
            <a:tailEnd/>
          </a:ln>
        </p:spPr>
      </p:pic>
      <p:pic>
        <p:nvPicPr>
          <p:cNvPr id="7" name="Picture 15"/>
          <p:cNvPicPr>
            <a:picLocks noChangeAspect="1" noChangeArrowheads="1"/>
          </p:cNvPicPr>
          <p:nvPr/>
        </p:nvPicPr>
        <p:blipFill>
          <a:blip r:embed="rId5" cstate="print"/>
          <a:srcRect t="16992" r="73512" b="68360"/>
          <a:stretch>
            <a:fillRect/>
          </a:stretch>
        </p:blipFill>
        <p:spPr bwMode="auto">
          <a:xfrm rot="20902331">
            <a:off x="6697037" y="3230261"/>
            <a:ext cx="2286000" cy="762000"/>
          </a:xfrm>
          <a:prstGeom prst="rect">
            <a:avLst/>
          </a:prstGeom>
          <a:noFill/>
          <a:ln w="9525" algn="ctr">
            <a:noFill/>
            <a:miter lim="800000"/>
            <a:headEnd/>
            <a:tailEnd/>
          </a:ln>
        </p:spPr>
      </p:pic>
      <p:sp>
        <p:nvSpPr>
          <p:cNvPr id="5" name="Rectangle 3"/>
          <p:cNvSpPr>
            <a:spLocks noGrp="1" noChangeArrowheads="1"/>
          </p:cNvSpPr>
          <p:nvPr>
            <p:ph type="subTitle" idx="1"/>
          </p:nvPr>
        </p:nvSpPr>
        <p:spPr bwMode="auto">
          <a:xfrm>
            <a:off x="5643570" y="2214530"/>
            <a:ext cx="3357586" cy="1714536"/>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spcBef>
                <a:spcPts val="0"/>
              </a:spcBef>
              <a:spcAft>
                <a:spcPts val="1200"/>
              </a:spcAft>
              <a:buClr>
                <a:srgbClr val="990033"/>
              </a:buClr>
              <a:buSzPct val="80000"/>
              <a:buFont typeface="Wingdings" pitchFamily="2" charset="2"/>
              <a:buChar char="§"/>
            </a:pPr>
            <a:r>
              <a:rPr lang="en-GB" sz="2400" dirty="0" smtClean="0"/>
              <a:t>UNICEF makes child survival the #1 priority</a:t>
            </a:r>
          </a:p>
          <a:p>
            <a:pPr algn="l" eaLnBrk="1" hangingPunct="1">
              <a:spcBef>
                <a:spcPts val="0"/>
              </a:spcBef>
              <a:spcAft>
                <a:spcPts val="1200"/>
              </a:spcAft>
              <a:buClr>
                <a:srgbClr val="990033"/>
              </a:buClr>
              <a:buSzPct val="80000"/>
              <a:buFont typeface="Wingdings" pitchFamily="2" charset="2"/>
              <a:buChar char="§"/>
            </a:pPr>
            <a:r>
              <a:rPr lang="en-GB" sz="2400" dirty="0" smtClean="0"/>
              <a:t>PMNCH created</a:t>
            </a:r>
          </a:p>
          <a:p>
            <a:pPr algn="l" eaLnBrk="1" hangingPunct="1">
              <a:spcBef>
                <a:spcPts val="0"/>
              </a:spcBef>
              <a:spcAft>
                <a:spcPts val="1200"/>
              </a:spcAft>
              <a:buClr>
                <a:srgbClr val="990033"/>
              </a:buClr>
              <a:buSzPct val="80000"/>
              <a:buFont typeface="Wingdings" pitchFamily="2" charset="2"/>
              <a:buChar char="§"/>
            </a:pPr>
            <a:endParaRPr lang="en-GB" sz="2400" i="1" dirty="0" smtClean="0"/>
          </a:p>
          <a:p>
            <a:pPr algn="l" eaLnBrk="1" hangingPunct="1">
              <a:spcBef>
                <a:spcPts val="0"/>
              </a:spcBef>
              <a:spcAft>
                <a:spcPts val="1200"/>
              </a:spcAft>
              <a:buClr>
                <a:srgbClr val="990033"/>
              </a:buClr>
              <a:buSzPct val="80000"/>
              <a:buFont typeface="Wingdings" pitchFamily="2" charset="2"/>
              <a:buChar char="§"/>
            </a:pPr>
            <a:endParaRPr lang="en-GB" sz="2400" dirty="0" smtClean="0"/>
          </a:p>
          <a:p>
            <a:pPr algn="l" eaLnBrk="1" hangingPunct="1">
              <a:spcBef>
                <a:spcPts val="0"/>
              </a:spcBef>
              <a:spcAft>
                <a:spcPts val="1200"/>
              </a:spcAft>
              <a:buClr>
                <a:srgbClr val="990033"/>
              </a:buClr>
              <a:buSzPct val="80000"/>
            </a:pPr>
            <a:endParaRPr lang="en-GB"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i="1" dirty="0" smtClean="0">
                <a:solidFill>
                  <a:srgbClr val="990033"/>
                </a:solidFill>
              </a:rPr>
              <a:t>The Lancet </a:t>
            </a:r>
            <a:r>
              <a:rPr lang="en-US" sz="4000" dirty="0" smtClean="0">
                <a:solidFill>
                  <a:srgbClr val="990033"/>
                </a:solidFill>
              </a:rPr>
              <a:t>provided a spotlight</a:t>
            </a:r>
          </a:p>
        </p:txBody>
      </p:sp>
      <p:sp>
        <p:nvSpPr>
          <p:cNvPr id="1028" name="Rectangle 7"/>
          <p:cNvSpPr>
            <a:spLocks noGrp="1" noChangeArrowheads="1"/>
          </p:cNvSpPr>
          <p:nvPr>
            <p:ph sz="half" idx="1"/>
          </p:nvPr>
        </p:nvSpPr>
        <p:spPr bwMode="auto">
          <a:xfrm>
            <a:off x="457200" y="1760557"/>
            <a:ext cx="4038600" cy="4525963"/>
          </a:xfr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l" eaLnBrk="1" hangingPunct="1">
              <a:buClr>
                <a:srgbClr val="990033"/>
              </a:buClr>
              <a:buSzPct val="80000"/>
              <a:buFont typeface="Wingdings" pitchFamily="2" charset="2"/>
              <a:buChar char="§"/>
            </a:pPr>
            <a:r>
              <a:rPr lang="en-US" sz="2400" dirty="0" smtClean="0"/>
              <a:t>Series, e.g., </a:t>
            </a:r>
            <a:endParaRPr lang="en-US" sz="2000" dirty="0" smtClean="0"/>
          </a:p>
          <a:p>
            <a:pPr lvl="1" algn="l" eaLnBrk="1" hangingPunct="1">
              <a:buClr>
                <a:srgbClr val="990033"/>
              </a:buClr>
              <a:buSzPct val="80000"/>
              <a:buFont typeface="Wingdings 3" pitchFamily="18" charset="2"/>
              <a:buChar char="["/>
            </a:pPr>
            <a:r>
              <a:rPr lang="en-US" sz="2000" dirty="0" smtClean="0"/>
              <a:t>Maternal survival (2006)</a:t>
            </a:r>
          </a:p>
          <a:p>
            <a:pPr lvl="1" algn="l" eaLnBrk="1" hangingPunct="1">
              <a:buClr>
                <a:srgbClr val="990033"/>
              </a:buClr>
              <a:buSzPct val="80000"/>
              <a:buFont typeface="Wingdings 3" pitchFamily="18" charset="2"/>
              <a:buChar char="["/>
            </a:pPr>
            <a:r>
              <a:rPr lang="en-US" sz="2000" dirty="0" smtClean="0"/>
              <a:t>Sexual &amp; reproductive health (2006)</a:t>
            </a:r>
          </a:p>
          <a:p>
            <a:pPr lvl="1" algn="l" eaLnBrk="1" hangingPunct="1">
              <a:buClr>
                <a:srgbClr val="990033"/>
              </a:buClr>
              <a:buSzPct val="80000"/>
              <a:buFont typeface="Wingdings 3" pitchFamily="18" charset="2"/>
              <a:buChar char="["/>
            </a:pPr>
            <a:r>
              <a:rPr lang="en-US" sz="2000" dirty="0" smtClean="0"/>
              <a:t>Child development (2007)</a:t>
            </a:r>
          </a:p>
          <a:p>
            <a:pPr lvl="1" algn="l" eaLnBrk="1" hangingPunct="1">
              <a:buClr>
                <a:srgbClr val="990033"/>
              </a:buClr>
              <a:buSzPct val="80000"/>
              <a:buFont typeface="Wingdings 3" pitchFamily="18" charset="2"/>
              <a:buChar char="["/>
            </a:pPr>
            <a:r>
              <a:rPr lang="en-US" sz="2000" dirty="0" smtClean="0"/>
              <a:t>Undernutrition (2008)</a:t>
            </a:r>
          </a:p>
          <a:p>
            <a:pPr algn="l" eaLnBrk="1" hangingPunct="1">
              <a:buClr>
                <a:srgbClr val="990033"/>
              </a:buClr>
              <a:buSzPct val="80000"/>
              <a:buFont typeface="Wingdings" pitchFamily="2" charset="2"/>
              <a:buChar char="§"/>
            </a:pPr>
            <a:r>
              <a:rPr lang="en-US" sz="2400" dirty="0" smtClean="0"/>
              <a:t> Special Issues, e.g.,</a:t>
            </a:r>
          </a:p>
          <a:p>
            <a:pPr lvl="1" algn="l" eaLnBrk="1" hangingPunct="1">
              <a:buClr>
                <a:srgbClr val="990033"/>
              </a:buClr>
              <a:buSzPct val="80000"/>
              <a:buFont typeface="Wingdings 3" pitchFamily="18" charset="2"/>
              <a:buChar char="["/>
            </a:pPr>
            <a:r>
              <a:rPr lang="en-US" sz="2000" dirty="0" smtClean="0"/>
              <a:t>Countdown (2005 &amp; 2008)</a:t>
            </a:r>
          </a:p>
          <a:p>
            <a:pPr lvl="1" algn="l" eaLnBrk="1" hangingPunct="1">
              <a:buClr>
                <a:srgbClr val="990033"/>
              </a:buClr>
              <a:buSzPct val="80000"/>
              <a:buFont typeface="Wingdings 3" pitchFamily="18" charset="2"/>
              <a:buChar char="["/>
            </a:pPr>
            <a:r>
              <a:rPr lang="en-US" sz="2000" dirty="0" smtClean="0"/>
              <a:t>Women Deliver (2007)</a:t>
            </a:r>
          </a:p>
          <a:p>
            <a:pPr lvl="1" algn="l" eaLnBrk="1" hangingPunct="1">
              <a:buClr>
                <a:srgbClr val="990033"/>
              </a:buClr>
              <a:buSzPct val="80000"/>
              <a:buFont typeface="Wingdings 3" pitchFamily="18" charset="2"/>
              <a:buChar char="["/>
            </a:pPr>
            <a:r>
              <a:rPr lang="en-US" sz="2000" dirty="0" smtClean="0"/>
              <a:t>Preterm birth (2008)</a:t>
            </a:r>
          </a:p>
          <a:p>
            <a:pPr lvl="1" algn="l" eaLnBrk="1" hangingPunct="1">
              <a:buClr>
                <a:srgbClr val="990033"/>
              </a:buClr>
              <a:buSzPct val="80000"/>
              <a:buFont typeface="Wingdings 3" pitchFamily="18" charset="2"/>
              <a:buChar char="["/>
            </a:pPr>
            <a:r>
              <a:rPr lang="en-US" sz="2000" dirty="0" smtClean="0"/>
              <a:t>Alma Ata (2008)</a:t>
            </a:r>
          </a:p>
          <a:p>
            <a:pPr lvl="1" algn="l" eaLnBrk="1" hangingPunct="1">
              <a:buClr>
                <a:srgbClr val="990033"/>
              </a:buClr>
              <a:buSzPct val="80000"/>
              <a:buFont typeface="Wingdings 3" pitchFamily="18" charset="2"/>
              <a:buChar char="["/>
            </a:pPr>
            <a:r>
              <a:rPr lang="en-US" sz="2000" dirty="0" smtClean="0"/>
              <a:t>And more!</a:t>
            </a:r>
          </a:p>
        </p:txBody>
      </p:sp>
      <p:sp>
        <p:nvSpPr>
          <p:cNvPr id="9" name="Content Placeholder 8"/>
          <p:cNvSpPr>
            <a:spLocks noGrp="1"/>
          </p:cNvSpPr>
          <p:nvPr>
            <p:ph sz="half" idx="2"/>
          </p:nvPr>
        </p:nvSpPr>
        <p:spPr>
          <a:xfrm>
            <a:off x="4648200" y="1760557"/>
            <a:ext cx="4038600" cy="4525963"/>
          </a:xfrm>
        </p:spPr>
        <p:style>
          <a:lnRef idx="1">
            <a:schemeClr val="accent4"/>
          </a:lnRef>
          <a:fillRef idx="2">
            <a:schemeClr val="accent4"/>
          </a:fillRef>
          <a:effectRef idx="1">
            <a:schemeClr val="accent4"/>
          </a:effectRef>
          <a:fontRef idx="minor">
            <a:schemeClr val="dk1"/>
          </a:fontRef>
        </p:style>
        <p:txBody>
          <a:bodyPr/>
          <a:lstStyle/>
          <a:p>
            <a:pPr eaLnBrk="1" hangingPunct="1">
              <a:spcBef>
                <a:spcPts val="0"/>
              </a:spcBef>
              <a:spcAft>
                <a:spcPts val="1800"/>
              </a:spcAft>
              <a:buClr>
                <a:srgbClr val="990033"/>
              </a:buClr>
              <a:buSzPct val="80000"/>
              <a:buFont typeface="Wingdings" pitchFamily="2" charset="2"/>
              <a:buChar char="§"/>
            </a:pPr>
            <a:r>
              <a:rPr lang="en-US" sz="2400" dirty="0" smtClean="0"/>
              <a:t>Editorials, commentaries</a:t>
            </a:r>
          </a:p>
          <a:p>
            <a:pPr eaLnBrk="1" hangingPunct="1">
              <a:spcBef>
                <a:spcPts val="0"/>
              </a:spcBef>
              <a:spcAft>
                <a:spcPts val="1800"/>
              </a:spcAft>
              <a:buClr>
                <a:srgbClr val="990033"/>
              </a:buClr>
              <a:buSzPct val="80000"/>
              <a:buFont typeface="Wingdings" pitchFamily="2" charset="2"/>
              <a:buChar char="§"/>
            </a:pPr>
            <a:r>
              <a:rPr lang="en-US" sz="2400" dirty="0" smtClean="0"/>
              <a:t>Outlet for good science</a:t>
            </a:r>
          </a:p>
          <a:p>
            <a:pPr eaLnBrk="1" hangingPunct="1">
              <a:spcBef>
                <a:spcPts val="0"/>
              </a:spcBef>
              <a:spcAft>
                <a:spcPts val="1800"/>
              </a:spcAft>
              <a:buClr>
                <a:srgbClr val="990033"/>
              </a:buClr>
              <a:buSzPct val="80000"/>
              <a:buFont typeface="Wingdings" pitchFamily="2" charset="2"/>
              <a:buChar char="§"/>
            </a:pPr>
            <a:r>
              <a:rPr lang="en-US" sz="2400" dirty="0" smtClean="0"/>
              <a:t>Forum for debate</a:t>
            </a:r>
          </a:p>
          <a:p>
            <a:pPr>
              <a:spcBef>
                <a:spcPts val="0"/>
              </a:spcBef>
              <a:spcAft>
                <a:spcPts val="1800"/>
              </a:spcAft>
              <a:buNone/>
            </a:pPr>
            <a:endParaRPr lang="en-US" sz="2400" dirty="0"/>
          </a:p>
        </p:txBody>
      </p:sp>
      <p:sp>
        <p:nvSpPr>
          <p:cNvPr id="10" name="TextBox 9"/>
          <p:cNvSpPr txBox="1"/>
          <p:nvPr/>
        </p:nvSpPr>
        <p:spPr>
          <a:xfrm>
            <a:off x="4786314" y="3660795"/>
            <a:ext cx="3714776" cy="2308324"/>
          </a:xfrm>
          <a:prstGeom prst="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solidFill>
                  <a:sysClr val="windowText" lastClr="000000"/>
                </a:solidFill>
              </a:rPr>
              <a:t>“The Countdown process ... has evolved rapidly into a scientific and social movement to prevent the</a:t>
            </a:r>
          </a:p>
          <a:p>
            <a:r>
              <a:rPr lang="en-US" dirty="0" smtClean="0">
                <a:solidFill>
                  <a:sysClr val="windowText" lastClr="000000"/>
                </a:solidFill>
              </a:rPr>
              <a:t>needless deaths of millions of mothers and children.”</a:t>
            </a:r>
          </a:p>
          <a:p>
            <a:endParaRPr lang="en-US" dirty="0" smtClean="0">
              <a:solidFill>
                <a:sysClr val="windowText" lastClr="000000"/>
              </a:solidFill>
            </a:endParaRPr>
          </a:p>
          <a:p>
            <a:r>
              <a:rPr lang="en-US" dirty="0" smtClean="0">
                <a:solidFill>
                  <a:sysClr val="windowText" lastClr="000000"/>
                </a:solidFill>
              </a:rPr>
              <a:t>		</a:t>
            </a:r>
            <a:r>
              <a:rPr lang="en-US" i="1" dirty="0" smtClean="0">
                <a:solidFill>
                  <a:sysClr val="windowText" lastClr="000000"/>
                </a:solidFill>
              </a:rPr>
              <a:t>Richard Horton</a:t>
            </a:r>
          </a:p>
          <a:p>
            <a:r>
              <a:rPr lang="en-US" i="1" dirty="0" smtClean="0">
                <a:solidFill>
                  <a:sysClr val="windowText" lastClr="000000"/>
                </a:solidFill>
              </a:rPr>
              <a:t>		The Lancet</a:t>
            </a:r>
            <a:endParaRPr lang="en-US" dirty="0">
              <a:solidFill>
                <a:sysClr val="windowText" lastClr="000000"/>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000240"/>
            <a:ext cx="9144000" cy="4857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4" name="Rectangle 2"/>
          <p:cNvSpPr>
            <a:spLocks noGrp="1" noChangeArrowheads="1"/>
          </p:cNvSpPr>
          <p:nvPr>
            <p:ph type="ctrTitle"/>
          </p:nvPr>
        </p:nvSpPr>
        <p:spPr bwMode="auto">
          <a:xfrm>
            <a:off x="428596" y="815976"/>
            <a:ext cx="8486775" cy="898512"/>
          </a:xfr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eaLnBrk="1" hangingPunct="1"/>
            <a:r>
              <a:rPr lang="en-US" sz="4000" dirty="0" smtClean="0">
                <a:solidFill>
                  <a:srgbClr val="990033"/>
                </a:solidFill>
              </a:rPr>
              <a:t>Global </a:t>
            </a:r>
            <a:r>
              <a:rPr lang="en-US" sz="4000" b="1" i="1" dirty="0" smtClean="0">
                <a:ln w="10541" cmpd="sng">
                  <a:solidFill>
                    <a:srgbClr val="990033"/>
                  </a:solidFill>
                  <a:prstDash val="solid"/>
                </a:ln>
                <a:solidFill>
                  <a:srgbClr val="990033"/>
                </a:solidFill>
              </a:rPr>
              <a:t>Countdown</a:t>
            </a:r>
            <a:r>
              <a:rPr lang="en-US" sz="4000" i="1" dirty="0" smtClean="0">
                <a:solidFill>
                  <a:srgbClr val="990033"/>
                </a:solidFill>
              </a:rPr>
              <a:t> </a:t>
            </a:r>
            <a:r>
              <a:rPr lang="en-US" sz="4000" dirty="0" smtClean="0">
                <a:solidFill>
                  <a:srgbClr val="990033"/>
                </a:solidFill>
              </a:rPr>
              <a:t>Conferences…</a:t>
            </a:r>
            <a:br>
              <a:rPr lang="en-US" sz="4000" dirty="0" smtClean="0">
                <a:solidFill>
                  <a:srgbClr val="990033"/>
                </a:solidFill>
              </a:rPr>
            </a:br>
            <a:r>
              <a:rPr lang="en-US" sz="4000" dirty="0" smtClean="0">
                <a:solidFill>
                  <a:srgbClr val="990033"/>
                </a:solidFill>
              </a:rPr>
              <a:t/>
            </a:r>
            <a:br>
              <a:rPr lang="en-US" sz="4000" dirty="0" smtClean="0">
                <a:solidFill>
                  <a:srgbClr val="990033"/>
                </a:solidFill>
              </a:rPr>
            </a:br>
            <a:endParaRPr lang="en-US" sz="4000" dirty="0" smtClean="0">
              <a:solidFill>
                <a:srgbClr val="990033"/>
              </a:solidFill>
            </a:endParaRPr>
          </a:p>
        </p:txBody>
      </p:sp>
      <p:pic>
        <p:nvPicPr>
          <p:cNvPr id="38915" name="Picture 5"/>
          <p:cNvPicPr>
            <a:picLocks noChangeAspect="1" noChangeArrowheads="1"/>
          </p:cNvPicPr>
          <p:nvPr/>
        </p:nvPicPr>
        <p:blipFill>
          <a:blip r:embed="rId2" cstate="print"/>
          <a:srcRect/>
          <a:stretch>
            <a:fillRect/>
          </a:stretch>
        </p:blipFill>
        <p:spPr bwMode="auto">
          <a:xfrm>
            <a:off x="214283" y="2071678"/>
            <a:ext cx="3971315" cy="2286000"/>
          </a:xfrm>
          <a:prstGeom prst="rect">
            <a:avLst/>
          </a:prstGeom>
          <a:noFill/>
          <a:ln w="9525" algn="ctr">
            <a:noFill/>
            <a:miter lim="800000"/>
            <a:headEnd/>
            <a:tailEnd/>
          </a:ln>
        </p:spPr>
      </p:pic>
      <p:pic>
        <p:nvPicPr>
          <p:cNvPr id="38916" name="Picture 6" descr="Betty"/>
          <p:cNvPicPr>
            <a:picLocks noChangeAspect="1" noChangeArrowheads="1"/>
          </p:cNvPicPr>
          <p:nvPr/>
        </p:nvPicPr>
        <p:blipFill>
          <a:blip r:embed="rId3" cstate="print"/>
          <a:srcRect/>
          <a:stretch>
            <a:fillRect/>
          </a:stretch>
        </p:blipFill>
        <p:spPr bwMode="auto">
          <a:xfrm>
            <a:off x="0" y="3860800"/>
            <a:ext cx="1219200" cy="1871663"/>
          </a:xfrm>
          <a:prstGeom prst="rect">
            <a:avLst/>
          </a:prstGeom>
          <a:noFill/>
          <a:ln w="9525">
            <a:noFill/>
            <a:miter lim="800000"/>
            <a:headEnd/>
            <a:tailEnd/>
          </a:ln>
        </p:spPr>
      </p:pic>
      <p:pic>
        <p:nvPicPr>
          <p:cNvPr id="38917" name="Picture 7" descr="Richard"/>
          <p:cNvPicPr>
            <a:picLocks noChangeAspect="1" noChangeArrowheads="1"/>
          </p:cNvPicPr>
          <p:nvPr/>
        </p:nvPicPr>
        <p:blipFill>
          <a:blip r:embed="rId4" cstate="print"/>
          <a:srcRect b="14062"/>
          <a:stretch>
            <a:fillRect/>
          </a:stretch>
        </p:blipFill>
        <p:spPr bwMode="auto">
          <a:xfrm>
            <a:off x="1214413" y="4214818"/>
            <a:ext cx="1407334" cy="785818"/>
          </a:xfrm>
          <a:prstGeom prst="rect">
            <a:avLst/>
          </a:prstGeom>
          <a:noFill/>
          <a:ln w="9525">
            <a:noFill/>
            <a:miter lim="800000"/>
            <a:headEnd/>
            <a:tailEnd/>
          </a:ln>
        </p:spPr>
      </p:pic>
      <p:pic>
        <p:nvPicPr>
          <p:cNvPr id="38918" name="Picture 10" descr="Joy"/>
          <p:cNvPicPr>
            <a:picLocks noChangeAspect="1" noChangeArrowheads="1"/>
          </p:cNvPicPr>
          <p:nvPr/>
        </p:nvPicPr>
        <p:blipFill>
          <a:blip r:embed="rId5" cstate="print"/>
          <a:srcRect/>
          <a:stretch>
            <a:fillRect/>
          </a:stretch>
        </p:blipFill>
        <p:spPr bwMode="auto">
          <a:xfrm>
            <a:off x="2500298" y="4286255"/>
            <a:ext cx="1688810" cy="1097280"/>
          </a:xfrm>
          <a:prstGeom prst="rect">
            <a:avLst/>
          </a:prstGeom>
          <a:noFill/>
          <a:ln w="9525">
            <a:noFill/>
            <a:miter lim="800000"/>
            <a:headEnd/>
            <a:tailEnd/>
          </a:ln>
        </p:spPr>
      </p:pic>
      <p:pic>
        <p:nvPicPr>
          <p:cNvPr id="38919" name="Picture 11" descr="Kul"/>
          <p:cNvPicPr>
            <a:picLocks noChangeAspect="1" noChangeArrowheads="1"/>
          </p:cNvPicPr>
          <p:nvPr/>
        </p:nvPicPr>
        <p:blipFill>
          <a:blip r:embed="rId6" cstate="print"/>
          <a:srcRect/>
          <a:stretch>
            <a:fillRect/>
          </a:stretch>
        </p:blipFill>
        <p:spPr bwMode="auto">
          <a:xfrm>
            <a:off x="1214414" y="5137171"/>
            <a:ext cx="2098675" cy="1363663"/>
          </a:xfrm>
          <a:prstGeom prst="rect">
            <a:avLst/>
          </a:prstGeom>
          <a:noFill/>
          <a:ln w="9525">
            <a:noFill/>
            <a:miter lim="800000"/>
            <a:headEnd/>
            <a:tailEnd/>
          </a:ln>
        </p:spPr>
      </p:pic>
      <p:sp>
        <p:nvSpPr>
          <p:cNvPr id="11" name="TextBox 10"/>
          <p:cNvSpPr txBox="1"/>
          <p:nvPr/>
        </p:nvSpPr>
        <p:spPr>
          <a:xfrm>
            <a:off x="214282" y="1571612"/>
            <a:ext cx="4286280" cy="461665"/>
          </a:xfrm>
          <a:prstGeom prst="rect">
            <a:avLst/>
          </a:prstGeom>
          <a:noFill/>
        </p:spPr>
        <p:txBody>
          <a:bodyPr wrap="square" rtlCol="0">
            <a:spAutoFit/>
          </a:bodyPr>
          <a:lstStyle/>
          <a:p>
            <a:pPr algn="ctr"/>
            <a:r>
              <a:rPr lang="en-US" sz="2400" b="1" dirty="0" smtClean="0"/>
              <a:t>2005 in London</a:t>
            </a:r>
            <a:endParaRPr lang="en-US" sz="2400" b="1" dirty="0"/>
          </a:p>
        </p:txBody>
      </p:sp>
      <p:sp>
        <p:nvSpPr>
          <p:cNvPr id="13" name="TextBox 12"/>
          <p:cNvSpPr txBox="1"/>
          <p:nvPr/>
        </p:nvSpPr>
        <p:spPr>
          <a:xfrm>
            <a:off x="4714876" y="1571612"/>
            <a:ext cx="4286280" cy="461665"/>
          </a:xfrm>
          <a:prstGeom prst="rect">
            <a:avLst/>
          </a:prstGeom>
          <a:noFill/>
        </p:spPr>
        <p:txBody>
          <a:bodyPr wrap="square" rtlCol="0">
            <a:spAutoFit/>
          </a:bodyPr>
          <a:lstStyle/>
          <a:p>
            <a:pPr algn="ctr"/>
            <a:r>
              <a:rPr lang="en-US" sz="2400" b="1" dirty="0" smtClean="0"/>
              <a:t>2008 in Cape Town </a:t>
            </a:r>
            <a:endParaRPr lang="en-US" sz="2400" b="1" dirty="0"/>
          </a:p>
        </p:txBody>
      </p:sp>
      <p:pic>
        <p:nvPicPr>
          <p:cNvPr id="15" name="Picture 14" descr="countdown_collage1.jpg"/>
          <p:cNvPicPr>
            <a:picLocks noChangeAspect="1"/>
          </p:cNvPicPr>
          <p:nvPr/>
        </p:nvPicPr>
        <p:blipFill>
          <a:blip r:embed="rId7" cstate="print"/>
          <a:stretch>
            <a:fillRect/>
          </a:stretch>
        </p:blipFill>
        <p:spPr>
          <a:xfrm>
            <a:off x="4929190" y="2145994"/>
            <a:ext cx="3901440" cy="2926080"/>
          </a:xfrm>
          <a:prstGeom prst="rect">
            <a:avLst/>
          </a:prstGeom>
        </p:spPr>
      </p:pic>
      <p:pic>
        <p:nvPicPr>
          <p:cNvPr id="16" name="Picture 16"/>
          <p:cNvPicPr>
            <a:picLocks noChangeAspect="1" noChangeArrowheads="1"/>
          </p:cNvPicPr>
          <p:nvPr/>
        </p:nvPicPr>
        <p:blipFill>
          <a:blip r:embed="rId8" cstate="print"/>
          <a:srcRect/>
          <a:stretch>
            <a:fillRect/>
          </a:stretch>
        </p:blipFill>
        <p:spPr bwMode="auto">
          <a:xfrm>
            <a:off x="4714876" y="3829072"/>
            <a:ext cx="1944559" cy="2743200"/>
          </a:xfrm>
          <a:prstGeom prst="rect">
            <a:avLst/>
          </a:prstGeom>
          <a:noFill/>
          <a:ln w="9525" algn="ctr">
            <a:noFill/>
            <a:miter lim="800000"/>
            <a:headEnd/>
            <a:tailEnd/>
          </a:ln>
        </p:spPr>
      </p:pic>
      <p:sp>
        <p:nvSpPr>
          <p:cNvPr id="17" name="TextBox 16"/>
          <p:cNvSpPr txBox="1"/>
          <p:nvPr/>
        </p:nvSpPr>
        <p:spPr>
          <a:xfrm>
            <a:off x="6786578" y="5354437"/>
            <a:ext cx="2000264" cy="830997"/>
          </a:xfrm>
          <a:prstGeom prst="rect">
            <a:avLst/>
          </a:prstGeom>
          <a:noFill/>
        </p:spPr>
        <p:txBody>
          <a:bodyPr wrap="square" rtlCol="0">
            <a:spAutoFit/>
          </a:bodyPr>
          <a:lstStyle/>
          <a:p>
            <a:pPr algn="ctr"/>
            <a:r>
              <a:rPr lang="en-US" sz="2400" dirty="0" smtClean="0"/>
              <a:t>61 country delegations!</a:t>
            </a: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000240"/>
            <a:ext cx="9144000" cy="4857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4" name="Rectangle 2"/>
          <p:cNvSpPr>
            <a:spLocks noGrp="1" noChangeArrowheads="1"/>
          </p:cNvSpPr>
          <p:nvPr>
            <p:ph type="ctrTitle"/>
          </p:nvPr>
        </p:nvSpPr>
        <p:spPr bwMode="auto">
          <a:xfrm>
            <a:off x="657225" y="815976"/>
            <a:ext cx="7772400" cy="898512"/>
          </a:xfr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eaLnBrk="1" hangingPunct="1"/>
            <a:r>
              <a:rPr lang="en-US" sz="4000" dirty="0" smtClean="0">
                <a:solidFill>
                  <a:srgbClr val="990033"/>
                </a:solidFill>
              </a:rPr>
              <a:t>… and </a:t>
            </a:r>
            <a:r>
              <a:rPr lang="en-US" sz="4000" b="1" i="1" dirty="0" smtClean="0">
                <a:ln w="10541" cmpd="sng">
                  <a:solidFill>
                    <a:srgbClr val="990033"/>
                  </a:solidFill>
                  <a:prstDash val="solid"/>
                </a:ln>
                <a:solidFill>
                  <a:srgbClr val="990033"/>
                </a:solidFill>
              </a:rPr>
              <a:t>Countdown</a:t>
            </a:r>
            <a:r>
              <a:rPr lang="en-US" sz="4000" i="1" dirty="0" smtClean="0">
                <a:solidFill>
                  <a:srgbClr val="990033"/>
                </a:solidFill>
              </a:rPr>
              <a:t> Products</a:t>
            </a:r>
            <a:r>
              <a:rPr lang="en-US" sz="4000" dirty="0" smtClean="0">
                <a:solidFill>
                  <a:srgbClr val="990033"/>
                </a:solidFill>
              </a:rPr>
              <a:t/>
            </a:r>
            <a:br>
              <a:rPr lang="en-US" sz="4000" dirty="0" smtClean="0">
                <a:solidFill>
                  <a:srgbClr val="990033"/>
                </a:solidFill>
              </a:rPr>
            </a:br>
            <a:r>
              <a:rPr lang="en-US" sz="4000" dirty="0" smtClean="0">
                <a:solidFill>
                  <a:srgbClr val="990033"/>
                </a:solidFill>
              </a:rPr>
              <a:t/>
            </a:r>
            <a:br>
              <a:rPr lang="en-US" sz="4000" dirty="0" smtClean="0">
                <a:solidFill>
                  <a:srgbClr val="990033"/>
                </a:solidFill>
              </a:rPr>
            </a:br>
            <a:endParaRPr lang="en-US" sz="4000" dirty="0" smtClean="0">
              <a:solidFill>
                <a:srgbClr val="990033"/>
              </a:solidFill>
            </a:endParaRPr>
          </a:p>
        </p:txBody>
      </p:sp>
      <p:pic>
        <p:nvPicPr>
          <p:cNvPr id="38920" name="Picture 12"/>
          <p:cNvPicPr>
            <a:picLocks noChangeAspect="1" noChangeArrowheads="1"/>
          </p:cNvPicPr>
          <p:nvPr/>
        </p:nvPicPr>
        <p:blipFill>
          <a:blip r:embed="rId2" cstate="print"/>
          <a:srcRect/>
          <a:stretch>
            <a:fillRect/>
          </a:stretch>
        </p:blipFill>
        <p:spPr bwMode="auto">
          <a:xfrm>
            <a:off x="3000364" y="2168532"/>
            <a:ext cx="1803400" cy="2332038"/>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42844" y="1357298"/>
            <a:ext cx="2143140" cy="707886"/>
          </a:xfrm>
          <a:prstGeom prst="rect">
            <a:avLst/>
          </a:prstGeom>
          <a:noFill/>
        </p:spPr>
        <p:txBody>
          <a:bodyPr wrap="square" rtlCol="0">
            <a:spAutoFit/>
          </a:bodyPr>
          <a:lstStyle/>
          <a:p>
            <a:pPr algn="ctr"/>
            <a:r>
              <a:rPr lang="en-US" sz="2000" b="1" dirty="0" smtClean="0"/>
              <a:t>Reports &amp; media materials</a:t>
            </a:r>
            <a:endParaRPr lang="en-US" sz="2000" b="1" dirty="0"/>
          </a:p>
        </p:txBody>
      </p:sp>
      <p:sp>
        <p:nvSpPr>
          <p:cNvPr id="14" name="TextBox 13"/>
          <p:cNvSpPr txBox="1"/>
          <p:nvPr/>
        </p:nvSpPr>
        <p:spPr>
          <a:xfrm>
            <a:off x="2571736" y="1566568"/>
            <a:ext cx="2928958" cy="461665"/>
          </a:xfrm>
          <a:prstGeom prst="rect">
            <a:avLst/>
          </a:prstGeom>
          <a:noFill/>
        </p:spPr>
        <p:txBody>
          <a:bodyPr wrap="square" rtlCol="0">
            <a:spAutoFit/>
          </a:bodyPr>
          <a:lstStyle/>
          <a:p>
            <a:pPr algn="ctr"/>
            <a:r>
              <a:rPr lang="en-US" sz="2400" b="1" dirty="0" smtClean="0"/>
              <a:t>Country Profiles </a:t>
            </a:r>
            <a:endParaRPr lang="en-US" sz="2400" b="1" dirty="0"/>
          </a:p>
        </p:txBody>
      </p:sp>
      <p:sp>
        <p:nvSpPr>
          <p:cNvPr id="15" name="TextBox 14"/>
          <p:cNvSpPr txBox="1"/>
          <p:nvPr/>
        </p:nvSpPr>
        <p:spPr>
          <a:xfrm>
            <a:off x="5857884" y="1571612"/>
            <a:ext cx="2928958" cy="461665"/>
          </a:xfrm>
          <a:prstGeom prst="rect">
            <a:avLst/>
          </a:prstGeom>
          <a:noFill/>
        </p:spPr>
        <p:txBody>
          <a:bodyPr wrap="square" rtlCol="0">
            <a:spAutoFit/>
          </a:bodyPr>
          <a:lstStyle/>
          <a:p>
            <a:pPr algn="ctr"/>
            <a:r>
              <a:rPr lang="en-US" sz="2400" b="1" dirty="0" smtClean="0"/>
              <a:t>Publications </a:t>
            </a:r>
            <a:endParaRPr lang="en-US" sz="2400" b="1" dirty="0"/>
          </a:p>
        </p:txBody>
      </p:sp>
      <p:pic>
        <p:nvPicPr>
          <p:cNvPr id="16" name="Picture 15"/>
          <p:cNvPicPr>
            <a:picLocks noChangeAspect="1" noChangeArrowheads="1"/>
          </p:cNvPicPr>
          <p:nvPr/>
        </p:nvPicPr>
        <p:blipFill>
          <a:blip r:embed="rId3" cstate="print"/>
          <a:srcRect/>
          <a:stretch>
            <a:fillRect/>
          </a:stretch>
        </p:blipFill>
        <p:spPr bwMode="auto">
          <a:xfrm>
            <a:off x="142844" y="2071678"/>
            <a:ext cx="2051871" cy="265176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6215074" y="2000240"/>
            <a:ext cx="2357454" cy="646331"/>
          </a:xfrm>
          <a:prstGeom prst="rect">
            <a:avLst/>
          </a:prstGeom>
          <a:noFill/>
        </p:spPr>
        <p:txBody>
          <a:bodyPr wrap="square" rtlCol="0">
            <a:spAutoFit/>
          </a:bodyPr>
          <a:lstStyle/>
          <a:p>
            <a:r>
              <a:rPr lang="en-US" dirty="0" smtClean="0"/>
              <a:t>From Technical Working Groups</a:t>
            </a:r>
            <a:endParaRPr lang="en-US" dirty="0"/>
          </a:p>
        </p:txBody>
      </p:sp>
      <p:sp>
        <p:nvSpPr>
          <p:cNvPr id="19" name="TextBox 18"/>
          <p:cNvSpPr txBox="1"/>
          <p:nvPr/>
        </p:nvSpPr>
        <p:spPr>
          <a:xfrm>
            <a:off x="6215074" y="4857760"/>
            <a:ext cx="2357454" cy="369332"/>
          </a:xfrm>
          <a:prstGeom prst="rect">
            <a:avLst/>
          </a:prstGeom>
          <a:noFill/>
        </p:spPr>
        <p:txBody>
          <a:bodyPr wrap="square" rtlCol="0">
            <a:spAutoFit/>
          </a:bodyPr>
          <a:lstStyle/>
          <a:p>
            <a:r>
              <a:rPr lang="en-US" dirty="0" smtClean="0"/>
              <a:t>And from countries</a:t>
            </a:r>
            <a:endParaRPr lang="en-US" dirty="0"/>
          </a:p>
        </p:txBody>
      </p:sp>
      <p:pic>
        <p:nvPicPr>
          <p:cNvPr id="20" name="Picture 4"/>
          <p:cNvPicPr>
            <a:picLocks noChangeAspect="1" noChangeArrowheads="1"/>
          </p:cNvPicPr>
          <p:nvPr/>
        </p:nvPicPr>
        <p:blipFill>
          <a:blip r:embed="rId4" cstate="print"/>
          <a:srcRect/>
          <a:stretch>
            <a:fillRect/>
          </a:stretch>
        </p:blipFill>
        <p:spPr bwMode="auto">
          <a:xfrm>
            <a:off x="3184110" y="3929066"/>
            <a:ext cx="2964637" cy="1920240"/>
          </a:xfrm>
          <a:prstGeom prst="rect">
            <a:avLst/>
          </a:prstGeom>
          <a:noFill/>
          <a:ln w="9525">
            <a:noFill/>
            <a:miter lim="800000"/>
            <a:headEnd/>
            <a:tailEnd/>
          </a:ln>
        </p:spPr>
      </p:pic>
      <p:pic>
        <p:nvPicPr>
          <p:cNvPr id="158725" name="Picture 5"/>
          <p:cNvPicPr>
            <a:picLocks noChangeAspect="1" noChangeArrowheads="1"/>
          </p:cNvPicPr>
          <p:nvPr/>
        </p:nvPicPr>
        <p:blipFill>
          <a:blip r:embed="rId5" cstate="print"/>
          <a:srcRect/>
          <a:stretch>
            <a:fillRect/>
          </a:stretch>
        </p:blipFill>
        <p:spPr bwMode="auto">
          <a:xfrm>
            <a:off x="6357950" y="2628904"/>
            <a:ext cx="1611266" cy="1371600"/>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6" cstate="print"/>
          <a:srcRect/>
          <a:stretch>
            <a:fillRect/>
          </a:stretch>
        </p:blipFill>
        <p:spPr bwMode="auto">
          <a:xfrm>
            <a:off x="6357950" y="5286388"/>
            <a:ext cx="1634107" cy="1371600"/>
          </a:xfrm>
          <a:prstGeom prst="rect">
            <a:avLst/>
          </a:prstGeom>
          <a:noFill/>
          <a:ln w="9525">
            <a:noFill/>
            <a:miter lim="800000"/>
            <a:headEnd/>
            <a:tailEnd/>
          </a:ln>
        </p:spPr>
      </p:pic>
      <p:pic>
        <p:nvPicPr>
          <p:cNvPr id="158722" name="Picture 2"/>
          <p:cNvPicPr>
            <a:picLocks noChangeAspect="1" noChangeArrowheads="1"/>
          </p:cNvPicPr>
          <p:nvPr/>
        </p:nvPicPr>
        <p:blipFill>
          <a:blip r:embed="rId7" cstate="print"/>
          <a:srcRect/>
          <a:stretch>
            <a:fillRect/>
          </a:stretch>
        </p:blipFill>
        <p:spPr bwMode="auto">
          <a:xfrm>
            <a:off x="6715140" y="3143248"/>
            <a:ext cx="1714929" cy="1371600"/>
          </a:xfrm>
          <a:prstGeom prst="rect">
            <a:avLst/>
          </a:prstGeom>
          <a:noFill/>
          <a:ln w="9525">
            <a:noFill/>
            <a:miter lim="800000"/>
            <a:headEnd/>
            <a:tailEnd/>
          </a:ln>
          <a:effectLst/>
        </p:spPr>
      </p:pic>
      <p:pic>
        <p:nvPicPr>
          <p:cNvPr id="158726" name="Picture 6"/>
          <p:cNvPicPr>
            <a:picLocks noChangeAspect="1" noChangeArrowheads="1"/>
          </p:cNvPicPr>
          <p:nvPr/>
        </p:nvPicPr>
        <p:blipFill>
          <a:blip r:embed="rId8" cstate="print"/>
          <a:srcRect/>
          <a:stretch>
            <a:fillRect/>
          </a:stretch>
        </p:blipFill>
        <p:spPr bwMode="auto">
          <a:xfrm>
            <a:off x="7215206" y="3714752"/>
            <a:ext cx="1753891" cy="1097280"/>
          </a:xfrm>
          <a:prstGeom prst="rect">
            <a:avLst/>
          </a:prstGeom>
          <a:noFill/>
          <a:ln w="9525">
            <a:noFill/>
            <a:miter lim="800000"/>
            <a:headEnd/>
            <a:tailEnd/>
          </a:ln>
          <a:effectLst/>
        </p:spPr>
      </p:pic>
      <p:pic>
        <p:nvPicPr>
          <p:cNvPr id="158724" name="Picture 4"/>
          <p:cNvPicPr>
            <a:picLocks noChangeAspect="1" noChangeArrowheads="1"/>
          </p:cNvPicPr>
          <p:nvPr/>
        </p:nvPicPr>
        <p:blipFill>
          <a:blip r:embed="rId9" cstate="print"/>
          <a:srcRect/>
          <a:stretch>
            <a:fillRect/>
          </a:stretch>
        </p:blipFill>
        <p:spPr bwMode="auto">
          <a:xfrm>
            <a:off x="7429520" y="5852184"/>
            <a:ext cx="1688797" cy="1005840"/>
          </a:xfrm>
          <a:prstGeom prst="rect">
            <a:avLst/>
          </a:prstGeom>
          <a:noFill/>
          <a:ln w="9525">
            <a:noFill/>
            <a:miter lim="800000"/>
            <a:headEnd/>
            <a:tailEnd/>
          </a:ln>
          <a:effectLst/>
        </p:spPr>
      </p:pic>
      <p:pic>
        <p:nvPicPr>
          <p:cNvPr id="158728" name="Picture 8"/>
          <p:cNvPicPr>
            <a:picLocks noChangeAspect="1" noChangeArrowheads="1"/>
          </p:cNvPicPr>
          <p:nvPr/>
        </p:nvPicPr>
        <p:blipFill>
          <a:blip r:embed="rId10" cstate="print"/>
          <a:srcRect/>
          <a:stretch>
            <a:fillRect/>
          </a:stretch>
        </p:blipFill>
        <p:spPr bwMode="auto">
          <a:xfrm>
            <a:off x="1071538" y="4500570"/>
            <a:ext cx="1417409" cy="1828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8"/>
            <a:ext cx="8229600" cy="857248"/>
          </a:xfrm>
        </p:spPr>
        <p:txBody>
          <a:bodyPr/>
          <a:lstStyle/>
          <a:p>
            <a:r>
              <a:rPr lang="en-US" sz="3600" b="1" dirty="0" smtClean="0"/>
              <a:t>An evolution </a:t>
            </a:r>
            <a:br>
              <a:rPr lang="en-US" sz="3600" b="1" dirty="0" smtClean="0"/>
            </a:br>
            <a:r>
              <a:rPr lang="en-US" sz="3600" b="1" dirty="0" smtClean="0"/>
              <a:t>from child survival </a:t>
            </a:r>
            <a:br>
              <a:rPr lang="en-US" sz="3600" b="1" dirty="0" smtClean="0"/>
            </a:br>
            <a:r>
              <a:rPr lang="en-US" sz="3600" b="1" dirty="0" smtClean="0"/>
              <a:t>to the continuum of care </a:t>
            </a:r>
            <a:endParaRPr lang="en-US" sz="3600" b="1" dirty="0"/>
          </a:p>
        </p:txBody>
      </p:sp>
      <p:grpSp>
        <p:nvGrpSpPr>
          <p:cNvPr id="9" name="Group 8"/>
          <p:cNvGrpSpPr/>
          <p:nvPr/>
        </p:nvGrpSpPr>
        <p:grpSpPr>
          <a:xfrm>
            <a:off x="255588" y="3214395"/>
            <a:ext cx="8888412" cy="1500489"/>
            <a:chOff x="255588" y="3357563"/>
            <a:chExt cx="8888412" cy="786108"/>
          </a:xfrm>
        </p:grpSpPr>
        <p:pic>
          <p:nvPicPr>
            <p:cNvPr id="10" name="Picture 17" descr="Figure 3"/>
            <p:cNvPicPr>
              <a:picLocks noChangeAspect="1" noChangeArrowheads="1"/>
            </p:cNvPicPr>
            <p:nvPr/>
          </p:nvPicPr>
          <p:blipFill>
            <a:blip r:embed="rId2" cstate="print"/>
            <a:srcRect l="3488" t="78430" r="40276" b="10870"/>
            <a:stretch>
              <a:fillRect/>
            </a:stretch>
          </p:blipFill>
          <p:spPr bwMode="auto">
            <a:xfrm>
              <a:off x="255588" y="3357563"/>
              <a:ext cx="5429250" cy="785812"/>
            </a:xfrm>
            <a:prstGeom prst="rect">
              <a:avLst/>
            </a:prstGeom>
            <a:noFill/>
            <a:ln w="9525">
              <a:noFill/>
              <a:miter lim="800000"/>
              <a:headEnd/>
              <a:tailEnd/>
            </a:ln>
          </p:spPr>
        </p:pic>
        <p:pic>
          <p:nvPicPr>
            <p:cNvPr id="11" name="Picture 17" descr="Figure 3"/>
            <p:cNvPicPr>
              <a:picLocks noChangeAspect="1" noChangeArrowheads="1"/>
            </p:cNvPicPr>
            <p:nvPr/>
          </p:nvPicPr>
          <p:blipFill>
            <a:blip r:embed="rId2" cstate="print"/>
            <a:srcRect l="59625" t="78430" r="4651" b="10870"/>
            <a:stretch>
              <a:fillRect/>
            </a:stretch>
          </p:blipFill>
          <p:spPr bwMode="auto">
            <a:xfrm>
              <a:off x="5695950" y="3357563"/>
              <a:ext cx="3448050" cy="78610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pic>
        <p:nvPicPr>
          <p:cNvPr id="32773" name="Picture 15"/>
          <p:cNvPicPr>
            <a:picLocks noChangeAspect="1" noChangeArrowheads="1"/>
          </p:cNvPicPr>
          <p:nvPr/>
        </p:nvPicPr>
        <p:blipFill>
          <a:blip r:embed="rId3" cstate="print"/>
          <a:srcRect/>
          <a:stretch>
            <a:fillRect/>
          </a:stretch>
        </p:blipFill>
        <p:spPr bwMode="auto">
          <a:xfrm>
            <a:off x="1928794" y="3646192"/>
            <a:ext cx="4854554" cy="2926080"/>
          </a:xfrm>
          <a:prstGeom prst="rect">
            <a:avLst/>
          </a:prstGeom>
          <a:noFill/>
          <a:ln w="9525" algn="ctr">
            <a:noFill/>
            <a:miter lim="800000"/>
            <a:headEnd/>
            <a:tailEnd/>
          </a:ln>
        </p:spPr>
      </p:pic>
      <p:sp>
        <p:nvSpPr>
          <p:cNvPr id="9" name="TextBox 8"/>
          <p:cNvSpPr txBox="1"/>
          <p:nvPr/>
        </p:nvSpPr>
        <p:spPr>
          <a:xfrm>
            <a:off x="1071538" y="1857364"/>
            <a:ext cx="7358114" cy="1508105"/>
          </a:xfrm>
          <a:prstGeom prst="rect">
            <a:avLst/>
          </a:prstGeom>
          <a:noFill/>
        </p:spPr>
        <p:txBody>
          <a:bodyPr wrap="square" rtlCol="0">
            <a:spAutoFit/>
          </a:bodyPr>
          <a:lstStyle/>
          <a:p>
            <a:pPr marL="342900" indent="-342900">
              <a:spcAft>
                <a:spcPts val="1200"/>
              </a:spcAft>
              <a:buFont typeface="+mj-lt"/>
              <a:buAutoNum type="arabicPeriod"/>
            </a:pPr>
            <a:r>
              <a:rPr lang="en-US" u="sng" dirty="0" smtClean="0"/>
              <a:t>Individuals</a:t>
            </a:r>
            <a:r>
              <a:rPr lang="en-US" dirty="0" smtClean="0"/>
              <a:t>:  scientists/academics, policymakers, public health workers, communications experts, teachers…</a:t>
            </a:r>
          </a:p>
          <a:p>
            <a:pPr marL="342900" indent="-342900">
              <a:spcAft>
                <a:spcPts val="1200"/>
              </a:spcAft>
              <a:buFont typeface="+mj-lt"/>
              <a:buAutoNum type="arabicPeriod"/>
            </a:pPr>
            <a:r>
              <a:rPr lang="en-US" u="sng" dirty="0" smtClean="0"/>
              <a:t>Governments</a:t>
            </a:r>
            <a:r>
              <a:rPr lang="en-US" dirty="0" smtClean="0"/>
              <a:t>:  MNC policymakers, members of Parliament…</a:t>
            </a:r>
          </a:p>
          <a:p>
            <a:pPr marL="342900" indent="-342900">
              <a:spcAft>
                <a:spcPts val="1200"/>
              </a:spcAft>
              <a:buFont typeface="+mj-lt"/>
              <a:buAutoNum type="arabicPeriod"/>
            </a:pPr>
            <a:r>
              <a:rPr lang="en-US" u="sng" dirty="0" smtClean="0"/>
              <a:t>Organizations</a:t>
            </a:r>
            <a:r>
              <a:rPr lang="en-US" dirty="0" smtClean="0"/>
              <a:t>:  NGOs, UN agencies, donors, medical journals…</a:t>
            </a:r>
            <a:endParaRPr lang="en-US" dirty="0"/>
          </a:p>
        </p:txBody>
      </p:sp>
      <p:sp>
        <p:nvSpPr>
          <p:cNvPr id="11" name="Rectangle 14"/>
          <p:cNvSpPr>
            <a:spLocks noGrp="1" noChangeArrowheads="1"/>
          </p:cNvSpPr>
          <p:nvPr>
            <p:ph type="title"/>
          </p:nvPr>
        </p:nvSpPr>
        <p:spPr bwMode="auto">
          <a:xfrm>
            <a:off x="277813" y="1000125"/>
            <a:ext cx="8580437" cy="1143000"/>
          </a:xfrm>
          <a:noFill/>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eaLnBrk="1" hangingPunct="1"/>
            <a:r>
              <a:rPr lang="en-GB" sz="4000" dirty="0" smtClean="0"/>
              <a:t>Who is </a:t>
            </a:r>
            <a:r>
              <a:rPr lang="en-GB" sz="4000" b="1" i="1" dirty="0" smtClean="0">
                <a:ln>
                  <a:solidFill>
                    <a:srgbClr val="990033"/>
                  </a:solidFill>
                </a:ln>
              </a:rPr>
              <a:t>Countdown</a:t>
            </a:r>
            <a:r>
              <a:rPr lang="en-GB" sz="4000" dirty="0" smtClean="0"/>
              <a:t>?</a:t>
            </a:r>
            <a:endParaRPr lang="en-US" sz="4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2833</TotalTime>
  <Words>873</Words>
  <Application>Microsoft Office PowerPoint</Application>
  <PresentationFormat>On-screen Show (4:3)</PresentationFormat>
  <Paragraphs>143</Paragraphs>
  <Slides>17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Default Design</vt:lpstr>
      <vt:lpstr>Slide</vt:lpstr>
      <vt:lpstr>Introducing   </vt:lpstr>
      <vt:lpstr>Origins - 2003 </vt:lpstr>
      <vt:lpstr>Origins – 2004-5 </vt:lpstr>
      <vt:lpstr>Momentum built…</vt:lpstr>
      <vt:lpstr>The Lancet provided a spotlight</vt:lpstr>
      <vt:lpstr>Global Countdown Conferences…  </vt:lpstr>
      <vt:lpstr>… and Countdown Products  </vt:lpstr>
      <vt:lpstr>An evolution  from child survival  to the continuum of care </vt:lpstr>
      <vt:lpstr>Who is Countdown?</vt:lpstr>
      <vt:lpstr>Slide 10</vt:lpstr>
      <vt:lpstr>Where is Countdown? </vt:lpstr>
      <vt:lpstr>What does Countdown do?</vt:lpstr>
      <vt:lpstr>What “set” of interventions?</vt:lpstr>
      <vt:lpstr>What is coverage?</vt:lpstr>
      <vt:lpstr>What makes coverage a good choice for global monitoring? </vt:lpstr>
      <vt:lpstr>What does Countdown track  in addition to coverage? </vt:lpstr>
      <vt:lpstr>What does Countdown mean to people like me? </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Countdown</dc:title>
  <dc:creator>J Bryce</dc:creator>
  <cp:lastModifiedBy> </cp:lastModifiedBy>
  <cp:revision>63</cp:revision>
  <dcterms:created xsi:type="dcterms:W3CDTF">2008-01-10T17:37:13Z</dcterms:created>
  <dcterms:modified xsi:type="dcterms:W3CDTF">2010-06-08T12:23:21Z</dcterms:modified>
</cp:coreProperties>
</file>