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4"/>
  </p:notesMasterIdLst>
  <p:sldIdLst>
    <p:sldId id="256" r:id="rId2"/>
    <p:sldId id="289" r:id="rId3"/>
    <p:sldId id="290" r:id="rId4"/>
    <p:sldId id="273" r:id="rId5"/>
    <p:sldId id="297" r:id="rId6"/>
    <p:sldId id="291" r:id="rId7"/>
    <p:sldId id="292" r:id="rId8"/>
    <p:sldId id="293" r:id="rId9"/>
    <p:sldId id="294" r:id="rId10"/>
    <p:sldId id="278" r:id="rId11"/>
    <p:sldId id="295" r:id="rId12"/>
    <p:sldId id="279" r:id="rId13"/>
    <p:sldId id="280" r:id="rId14"/>
    <p:sldId id="281" r:id="rId15"/>
    <p:sldId id="282" r:id="rId16"/>
    <p:sldId id="283" r:id="rId17"/>
    <p:sldId id="284" r:id="rId18"/>
    <p:sldId id="285" r:id="rId19"/>
    <p:sldId id="286" r:id="rId20"/>
    <p:sldId id="287" r:id="rId21"/>
    <p:sldId id="288" r:id="rId22"/>
    <p:sldId id="296" r:id="rId2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68E38"/>
    <a:srgbClr val="F686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377" autoAdjust="0"/>
  </p:normalViewPr>
  <p:slideViewPr>
    <p:cSldViewPr>
      <p:cViewPr>
        <p:scale>
          <a:sx n="50" d="100"/>
          <a:sy n="50" d="100"/>
        </p:scale>
        <p:origin x="-1464" y="-708"/>
      </p:cViewPr>
      <p:guideLst>
        <p:guide orient="horz" pos="2160"/>
        <p:guide pos="2880"/>
      </p:guideLst>
    </p:cSldViewPr>
  </p:slideViewPr>
  <p:outlineViewPr>
    <p:cViewPr>
      <p:scale>
        <a:sx n="33" d="100"/>
        <a:sy n="33" d="100"/>
      </p:scale>
      <p:origin x="408" y="8245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mahon\Local%20Settings\Temp\Table%20SRH%20Expenditure%20Trend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mahon\Local%20Settings\Temp\Table%20SRH%20Expenditure%20Trend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mahon\Local%20Settings\Temp\Table%20SRH%20Expenditure%20Trend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friedman\Desktop\For%20ICPD%20@%2015.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Chart%20in%20Microsoft%20Office%20PowerPoint"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friedman\Desktop\For%20ICPD%20@%2015.xls"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friedman\Desktop\For%20ICPD%20@%2015.xls"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friedman\Desktop\For%20ICPD%20@%2015.xls"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friedman\Desktop\For%20ICPD%20@%2015.xls"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1546062992125983"/>
          <c:y val="0.22556754132275028"/>
          <c:w val="0.52341185476815399"/>
          <c:h val="0.6055454462294102"/>
        </c:manualLayout>
      </c:layout>
      <c:barChart>
        <c:barDir val="col"/>
        <c:grouping val="stacked"/>
        <c:ser>
          <c:idx val="1"/>
          <c:order val="1"/>
          <c:tx>
            <c:strRef>
              <c:f>Sheet1!$A$12:$B$12</c:f>
              <c:strCache>
                <c:ptCount val="1"/>
                <c:pt idx="0">
                  <c:v>Family planning services</c:v>
                </c:pt>
              </c:strCache>
            </c:strRef>
          </c:tx>
          <c:cat>
            <c:numRef>
              <c:f>Sheet1!$C$4:$L$4</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Sheet1!$C$12:$L$12</c:f>
              <c:numCache>
                <c:formatCode>"$"#,##0.0</c:formatCode>
                <c:ptCount val="10"/>
                <c:pt idx="0">
                  <c:v>612.34999999999968</c:v>
                </c:pt>
                <c:pt idx="1">
                  <c:v>517.91074296469515</c:v>
                </c:pt>
                <c:pt idx="2">
                  <c:v>605.35099764696042</c:v>
                </c:pt>
                <c:pt idx="3">
                  <c:v>725.28817659911465</c:v>
                </c:pt>
                <c:pt idx="4">
                  <c:v>404.73309630985375</c:v>
                </c:pt>
                <c:pt idx="5">
                  <c:v>445.18540066368132</c:v>
                </c:pt>
                <c:pt idx="6">
                  <c:v>500.85900887542721</c:v>
                </c:pt>
                <c:pt idx="7">
                  <c:v>393.52970542553584</c:v>
                </c:pt>
                <c:pt idx="8">
                  <c:v>461.80995384867987</c:v>
                </c:pt>
                <c:pt idx="9">
                  <c:v>517.33990507064459</c:v>
                </c:pt>
              </c:numCache>
            </c:numRef>
          </c:val>
        </c:ser>
        <c:overlap val="100"/>
        <c:axId val="83726720"/>
        <c:axId val="83720832"/>
      </c:barChart>
      <c:lineChart>
        <c:grouping val="standard"/>
        <c:ser>
          <c:idx val="0"/>
          <c:order val="0"/>
          <c:tx>
            <c:strRef>
              <c:f>Sheet1!$A$11:$B$11</c:f>
              <c:strCache>
                <c:ptCount val="1"/>
                <c:pt idx="0">
                  <c:v>Family planning services</c:v>
                </c:pt>
              </c:strCache>
            </c:strRef>
          </c:tx>
          <c:cat>
            <c:numRef>
              <c:f>Sheet1!$C$4:$L$4</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Sheet1!$C$11:$L$11</c:f>
              <c:numCache>
                <c:formatCode>0%</c:formatCode>
                <c:ptCount val="10"/>
                <c:pt idx="0">
                  <c:v>0.37000000000000016</c:v>
                </c:pt>
                <c:pt idx="1">
                  <c:v>0.29083971517993207</c:v>
                </c:pt>
                <c:pt idx="2">
                  <c:v>0.29511709955680937</c:v>
                </c:pt>
                <c:pt idx="3">
                  <c:v>0.22937387064770334</c:v>
                </c:pt>
                <c:pt idx="4">
                  <c:v>0.10521018509013734</c:v>
                </c:pt>
                <c:pt idx="5">
                  <c:v>9.2491820991662574E-2</c:v>
                </c:pt>
                <c:pt idx="6">
                  <c:v>7.3654630121669173E-2</c:v>
                </c:pt>
                <c:pt idx="7">
                  <c:v>5.3777602338715841E-2</c:v>
                </c:pt>
                <c:pt idx="8">
                  <c:v>5.2676591717624184E-2</c:v>
                </c:pt>
                <c:pt idx="9">
                  <c:v>5.0000000000000031E-2</c:v>
                </c:pt>
              </c:numCache>
            </c:numRef>
          </c:val>
        </c:ser>
        <c:marker val="1"/>
        <c:axId val="83709312"/>
        <c:axId val="83719296"/>
      </c:lineChart>
      <c:catAx>
        <c:axId val="83709312"/>
        <c:scaling>
          <c:orientation val="minMax"/>
        </c:scaling>
        <c:axPos val="b"/>
        <c:numFmt formatCode="General" sourceLinked="1"/>
        <c:tickLblPos val="nextTo"/>
        <c:crossAx val="83719296"/>
        <c:crosses val="autoZero"/>
        <c:auto val="1"/>
        <c:lblAlgn val="ctr"/>
        <c:lblOffset val="100"/>
      </c:catAx>
      <c:valAx>
        <c:axId val="83719296"/>
        <c:scaling>
          <c:orientation val="minMax"/>
        </c:scaling>
        <c:axPos val="l"/>
        <c:majorGridlines/>
        <c:numFmt formatCode="0%" sourceLinked="1"/>
        <c:tickLblPos val="nextTo"/>
        <c:txPr>
          <a:bodyPr/>
          <a:lstStyle/>
          <a:p>
            <a:pPr>
              <a:defRPr sz="900">
                <a:solidFill>
                  <a:schemeClr val="accent1">
                    <a:lumMod val="75000"/>
                  </a:schemeClr>
                </a:solidFill>
              </a:defRPr>
            </a:pPr>
            <a:endParaRPr lang="en-US"/>
          </a:p>
        </c:txPr>
        <c:crossAx val="83709312"/>
        <c:crosses val="autoZero"/>
        <c:crossBetween val="between"/>
      </c:valAx>
      <c:valAx>
        <c:axId val="83720832"/>
        <c:scaling>
          <c:orientation val="minMax"/>
        </c:scaling>
        <c:axPos val="r"/>
        <c:numFmt formatCode="&quot;$&quot;#,##0" sourceLinked="0"/>
        <c:tickLblPos val="nextTo"/>
        <c:txPr>
          <a:bodyPr/>
          <a:lstStyle/>
          <a:p>
            <a:pPr>
              <a:defRPr sz="900">
                <a:solidFill>
                  <a:srgbClr val="C00000"/>
                </a:solidFill>
              </a:defRPr>
            </a:pPr>
            <a:endParaRPr lang="en-US"/>
          </a:p>
        </c:txPr>
        <c:crossAx val="83726720"/>
        <c:crosses val="max"/>
        <c:crossBetween val="between"/>
      </c:valAx>
      <c:catAx>
        <c:axId val="83726720"/>
        <c:scaling>
          <c:orientation val="minMax"/>
        </c:scaling>
        <c:delete val="1"/>
        <c:axPos val="b"/>
        <c:numFmt formatCode="General" sourceLinked="1"/>
        <c:tickLblPos val="none"/>
        <c:crossAx val="83720832"/>
        <c:crosses val="autoZero"/>
        <c:auto val="1"/>
        <c:lblAlgn val="ctr"/>
        <c:lblOffset val="100"/>
      </c:cat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4732692437114001"/>
          <c:y val="0.16162267716535417"/>
          <c:w val="0.51704380147747864"/>
          <c:h val="0.68800279965004352"/>
        </c:manualLayout>
      </c:layout>
      <c:barChart>
        <c:barDir val="col"/>
        <c:grouping val="clustered"/>
        <c:ser>
          <c:idx val="1"/>
          <c:order val="1"/>
          <c:tx>
            <c:strRef>
              <c:f>Sheet1!$A$10:$B$10</c:f>
              <c:strCache>
                <c:ptCount val="1"/>
                <c:pt idx="0">
                  <c:v>Basic reproductive health services</c:v>
                </c:pt>
              </c:strCache>
            </c:strRef>
          </c:tx>
          <c:cat>
            <c:numRef>
              <c:f>Sheet1!$C$4:$L$4</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Sheet1!$C$10:$L$10</c:f>
              <c:numCache>
                <c:formatCode>"$"#,##0.0</c:formatCode>
                <c:ptCount val="10"/>
                <c:pt idx="0">
                  <c:v>496.5</c:v>
                </c:pt>
                <c:pt idx="1">
                  <c:v>516.41542616297011</c:v>
                </c:pt>
                <c:pt idx="2">
                  <c:v>492.29353247727852</c:v>
                </c:pt>
                <c:pt idx="3">
                  <c:v>781.89988960283813</c:v>
                </c:pt>
                <c:pt idx="4">
                  <c:v>1090.5935050178914</c:v>
                </c:pt>
                <c:pt idx="5">
                  <c:v>1036.947640166806</c:v>
                </c:pt>
                <c:pt idx="6">
                  <c:v>1135.8549663974031</c:v>
                </c:pt>
                <c:pt idx="7">
                  <c:v>1478.2744996063052</c:v>
                </c:pt>
                <c:pt idx="8">
                  <c:v>1467.1405178775449</c:v>
                </c:pt>
                <c:pt idx="9">
                  <c:v>1398.6115390413727</c:v>
                </c:pt>
              </c:numCache>
            </c:numRef>
          </c:val>
        </c:ser>
        <c:axId val="84109568"/>
        <c:axId val="84108032"/>
      </c:barChart>
      <c:lineChart>
        <c:grouping val="stacked"/>
        <c:ser>
          <c:idx val="0"/>
          <c:order val="0"/>
          <c:tx>
            <c:strRef>
              <c:f>Sheet1!$A$9:$B$9</c:f>
              <c:strCache>
                <c:ptCount val="1"/>
                <c:pt idx="0">
                  <c:v>Basic reproductive health services</c:v>
                </c:pt>
              </c:strCache>
            </c:strRef>
          </c:tx>
          <c:marker>
            <c:symbol val="none"/>
          </c:marker>
          <c:cat>
            <c:numRef>
              <c:f>Sheet1!$C$4:$L$4</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Sheet1!$C$9:$L$9</c:f>
              <c:numCache>
                <c:formatCode>0%</c:formatCode>
                <c:ptCount val="10"/>
                <c:pt idx="0">
                  <c:v>0.30000000000000016</c:v>
                </c:pt>
                <c:pt idx="1">
                  <c:v>0.29000000000000015</c:v>
                </c:pt>
                <c:pt idx="2">
                  <c:v>0.24000000000000007</c:v>
                </c:pt>
                <c:pt idx="3">
                  <c:v>0.24727744077971511</c:v>
                </c:pt>
                <c:pt idx="4">
                  <c:v>0.28349928772118677</c:v>
                </c:pt>
                <c:pt idx="5">
                  <c:v>0.21543647965331733</c:v>
                </c:pt>
                <c:pt idx="6">
                  <c:v>0.16703498577315148</c:v>
                </c:pt>
                <c:pt idx="7">
                  <c:v>0.20201285212085415</c:v>
                </c:pt>
                <c:pt idx="8">
                  <c:v>0.16735014351367258</c:v>
                </c:pt>
                <c:pt idx="9">
                  <c:v>0.14000000000000001</c:v>
                </c:pt>
              </c:numCache>
            </c:numRef>
          </c:val>
        </c:ser>
        <c:marker val="1"/>
        <c:axId val="84104704"/>
        <c:axId val="84106240"/>
      </c:lineChart>
      <c:catAx>
        <c:axId val="84104704"/>
        <c:scaling>
          <c:orientation val="minMax"/>
        </c:scaling>
        <c:axPos val="b"/>
        <c:numFmt formatCode="General" sourceLinked="1"/>
        <c:tickLblPos val="nextTo"/>
        <c:crossAx val="84106240"/>
        <c:crosses val="autoZero"/>
        <c:auto val="1"/>
        <c:lblAlgn val="ctr"/>
        <c:lblOffset val="100"/>
      </c:catAx>
      <c:valAx>
        <c:axId val="84106240"/>
        <c:scaling>
          <c:orientation val="minMax"/>
        </c:scaling>
        <c:axPos val="l"/>
        <c:majorGridlines/>
        <c:numFmt formatCode="0%" sourceLinked="1"/>
        <c:tickLblPos val="nextTo"/>
        <c:txPr>
          <a:bodyPr/>
          <a:lstStyle/>
          <a:p>
            <a:pPr>
              <a:defRPr sz="900">
                <a:solidFill>
                  <a:schemeClr val="accent1">
                    <a:lumMod val="75000"/>
                  </a:schemeClr>
                </a:solidFill>
              </a:defRPr>
            </a:pPr>
            <a:endParaRPr lang="en-US"/>
          </a:p>
        </c:txPr>
        <c:crossAx val="84104704"/>
        <c:crosses val="autoZero"/>
        <c:crossBetween val="between"/>
      </c:valAx>
      <c:valAx>
        <c:axId val="84108032"/>
        <c:scaling>
          <c:orientation val="minMax"/>
        </c:scaling>
        <c:axPos val="r"/>
        <c:numFmt formatCode="&quot;$&quot;#,##0" sourceLinked="0"/>
        <c:tickLblPos val="nextTo"/>
        <c:txPr>
          <a:bodyPr/>
          <a:lstStyle/>
          <a:p>
            <a:pPr>
              <a:defRPr sz="900">
                <a:solidFill>
                  <a:srgbClr val="C00000"/>
                </a:solidFill>
              </a:defRPr>
            </a:pPr>
            <a:endParaRPr lang="en-US"/>
          </a:p>
        </c:txPr>
        <c:crossAx val="84109568"/>
        <c:crosses val="max"/>
        <c:crossBetween val="between"/>
      </c:valAx>
      <c:catAx>
        <c:axId val="84109568"/>
        <c:scaling>
          <c:orientation val="minMax"/>
        </c:scaling>
        <c:delete val="1"/>
        <c:axPos val="b"/>
        <c:numFmt formatCode="General" sourceLinked="1"/>
        <c:tickLblPos val="none"/>
        <c:crossAx val="84108032"/>
        <c:crosses val="autoZero"/>
        <c:auto val="1"/>
        <c:lblAlgn val="ctr"/>
        <c:lblOffset val="100"/>
      </c:cat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23725459317585301"/>
          <c:y val="0.17759085660932614"/>
          <c:w val="0.47968547681539808"/>
          <c:h val="0.68664635102430382"/>
        </c:manualLayout>
      </c:layout>
      <c:barChart>
        <c:barDir val="col"/>
        <c:grouping val="clustered"/>
        <c:ser>
          <c:idx val="1"/>
          <c:order val="1"/>
          <c:tx>
            <c:strRef>
              <c:f>Sheet1!$A$8:$B$8</c:f>
              <c:strCache>
                <c:ptCount val="1"/>
                <c:pt idx="0">
                  <c:v>Sexually transmitted diseases and HIV/AIDS</c:v>
                </c:pt>
              </c:strCache>
            </c:strRef>
          </c:tx>
          <c:cat>
            <c:numRef>
              <c:f>Sheet1!$C$4:$L$4</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Sheet1!$C$8:$L$8</c:f>
              <c:numCache>
                <c:formatCode>"$"#,##0.0</c:formatCode>
                <c:ptCount val="10"/>
                <c:pt idx="0">
                  <c:v>380.65000000000015</c:v>
                </c:pt>
                <c:pt idx="1">
                  <c:v>575.03758272484708</c:v>
                </c:pt>
                <c:pt idx="2">
                  <c:v>793.68140058088954</c:v>
                </c:pt>
                <c:pt idx="3">
                  <c:v>1339.2458568533871</c:v>
                </c:pt>
                <c:pt idx="4">
                  <c:v>1862.2230221353575</c:v>
                </c:pt>
                <c:pt idx="5">
                  <c:v>2754.8311280976541</c:v>
                </c:pt>
                <c:pt idx="6">
                  <c:v>4884.7597813511529</c:v>
                </c:pt>
                <c:pt idx="7">
                  <c:v>5102.1807410627289</c:v>
                </c:pt>
                <c:pt idx="8">
                  <c:v>6540.241402602689</c:v>
                </c:pt>
                <c:pt idx="9">
                  <c:v>7601.9938031204765</c:v>
                </c:pt>
              </c:numCache>
            </c:numRef>
          </c:val>
        </c:ser>
        <c:axId val="84320640"/>
        <c:axId val="84302464"/>
      </c:barChart>
      <c:lineChart>
        <c:grouping val="standard"/>
        <c:ser>
          <c:idx val="0"/>
          <c:order val="0"/>
          <c:tx>
            <c:strRef>
              <c:f>Sheet1!$A$7:$B$7</c:f>
              <c:strCache>
                <c:ptCount val="1"/>
                <c:pt idx="0">
                  <c:v>Sexually transmitted diseases and HIV/AIDS</c:v>
                </c:pt>
              </c:strCache>
            </c:strRef>
          </c:tx>
          <c:marker>
            <c:symbol val="none"/>
          </c:marker>
          <c:cat>
            <c:numRef>
              <c:f>Sheet1!$C$4:$L$4</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Sheet1!$C$7:$L$7</c:f>
              <c:numCache>
                <c:formatCode>0%</c:formatCode>
                <c:ptCount val="10"/>
                <c:pt idx="0">
                  <c:v>0.23</c:v>
                </c:pt>
                <c:pt idx="1">
                  <c:v>0.32292005726718803</c:v>
                </c:pt>
                <c:pt idx="2">
                  <c:v>0.38693081174736954</c:v>
                </c:pt>
                <c:pt idx="3">
                  <c:v>0.42353924391235781</c:v>
                </c:pt>
                <c:pt idx="4">
                  <c:v>0.48408403124013538</c:v>
                </c:pt>
                <c:pt idx="5">
                  <c:v>0.57234434728185968</c:v>
                </c:pt>
                <c:pt idx="6">
                  <c:v>0.7183362354536581</c:v>
                </c:pt>
                <c:pt idx="7">
                  <c:v>0.69723592188911576</c:v>
                </c:pt>
                <c:pt idx="8">
                  <c:v>0.74601602505192099</c:v>
                </c:pt>
                <c:pt idx="9">
                  <c:v>0.77000000000000035</c:v>
                </c:pt>
              </c:numCache>
            </c:numRef>
          </c:val>
        </c:ser>
        <c:marker val="1"/>
        <c:axId val="84131200"/>
        <c:axId val="84300928"/>
      </c:lineChart>
      <c:catAx>
        <c:axId val="84131200"/>
        <c:scaling>
          <c:orientation val="minMax"/>
        </c:scaling>
        <c:axPos val="b"/>
        <c:numFmt formatCode="General" sourceLinked="1"/>
        <c:tickLblPos val="nextTo"/>
        <c:crossAx val="84300928"/>
        <c:crosses val="autoZero"/>
        <c:auto val="1"/>
        <c:lblAlgn val="ctr"/>
        <c:lblOffset val="100"/>
      </c:catAx>
      <c:valAx>
        <c:axId val="84300928"/>
        <c:scaling>
          <c:orientation val="minMax"/>
        </c:scaling>
        <c:axPos val="l"/>
        <c:majorGridlines/>
        <c:numFmt formatCode="0%" sourceLinked="1"/>
        <c:tickLblPos val="nextTo"/>
        <c:txPr>
          <a:bodyPr/>
          <a:lstStyle/>
          <a:p>
            <a:pPr>
              <a:defRPr sz="900"/>
            </a:pPr>
            <a:endParaRPr lang="en-US"/>
          </a:p>
        </c:txPr>
        <c:crossAx val="84131200"/>
        <c:crosses val="autoZero"/>
        <c:crossBetween val="between"/>
      </c:valAx>
      <c:valAx>
        <c:axId val="84302464"/>
        <c:scaling>
          <c:orientation val="minMax"/>
        </c:scaling>
        <c:axPos val="r"/>
        <c:numFmt formatCode="&quot;$&quot;#,##0" sourceLinked="0"/>
        <c:tickLblPos val="nextTo"/>
        <c:txPr>
          <a:bodyPr/>
          <a:lstStyle/>
          <a:p>
            <a:pPr>
              <a:defRPr sz="900"/>
            </a:pPr>
            <a:endParaRPr lang="en-US"/>
          </a:p>
        </c:txPr>
        <c:crossAx val="84320640"/>
        <c:crosses val="max"/>
        <c:crossBetween val="between"/>
      </c:valAx>
      <c:catAx>
        <c:axId val="84320640"/>
        <c:scaling>
          <c:orientation val="minMax"/>
        </c:scaling>
        <c:delete val="1"/>
        <c:axPos val="b"/>
        <c:numFmt formatCode="General" sourceLinked="1"/>
        <c:tickLblPos val="none"/>
        <c:crossAx val="84302464"/>
        <c:crosses val="autoZero"/>
        <c:auto val="1"/>
        <c:lblAlgn val="ctr"/>
        <c:lblOffset val="100"/>
      </c:catAx>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1.4200148058415834E-3"/>
          <c:y val="8.9460784313725339E-2"/>
          <c:w val="0.63669055791103135"/>
          <c:h val="0.80637254901960687"/>
        </c:manualLayout>
      </c:layout>
      <c:ofPieChart>
        <c:ofPieType val="bar"/>
        <c:varyColors val="1"/>
        <c:ser>
          <c:idx val="0"/>
          <c:order val="0"/>
          <c:dLbls>
            <c:txPr>
              <a:bodyPr/>
              <a:lstStyle/>
              <a:p>
                <a:pPr>
                  <a:defRPr sz="1600"/>
                </a:pPr>
                <a:endParaRPr lang="en-US"/>
              </a:p>
            </c:txPr>
            <c:showVal val="1"/>
            <c:showLeaderLines val="1"/>
          </c:dLbls>
          <c:cat>
            <c:strRef>
              <c:f>'HLTF WHO'!$J$19:$J$27</c:f>
              <c:strCache>
                <c:ptCount val="9"/>
                <c:pt idx="0">
                  <c:v>Health Systems</c:v>
                </c:pt>
                <c:pt idx="1">
                  <c:v>Family Planning</c:v>
                </c:pt>
                <c:pt idx="2">
                  <c:v>Maternal Health</c:v>
                </c:pt>
                <c:pt idx="3">
                  <c:v>Management of childhood illness</c:v>
                </c:pt>
                <c:pt idx="4">
                  <c:v>Immunizations</c:v>
                </c:pt>
                <c:pt idx="5">
                  <c:v>TB </c:v>
                </c:pt>
                <c:pt idx="6">
                  <c:v>Malaria</c:v>
                </c:pt>
                <c:pt idx="7">
                  <c:v>HIV / AIDS </c:v>
                </c:pt>
                <c:pt idx="8">
                  <c:v>Essential drugs</c:v>
                </c:pt>
              </c:strCache>
            </c:strRef>
          </c:cat>
          <c:val>
            <c:numRef>
              <c:f>'HLTF WHO'!$K$19:$K$27</c:f>
              <c:numCache>
                <c:formatCode>_("$"* #,##0.00_);_("$"* \(#,##0.00\);_("$"* "-"??_);_(@_)</c:formatCode>
                <c:ptCount val="9"/>
                <c:pt idx="0">
                  <c:v>18.151116596972862</c:v>
                </c:pt>
                <c:pt idx="1">
                  <c:v>0.82385135902913564</c:v>
                </c:pt>
                <c:pt idx="2">
                  <c:v>1.1551510158629152</c:v>
                </c:pt>
                <c:pt idx="3">
                  <c:v>0.24725313622108094</c:v>
                </c:pt>
                <c:pt idx="4">
                  <c:v>0.61275777237398477</c:v>
                </c:pt>
                <c:pt idx="5">
                  <c:v>0.46714228898686438</c:v>
                </c:pt>
                <c:pt idx="6">
                  <c:v>0.70853171446752461</c:v>
                </c:pt>
                <c:pt idx="7">
                  <c:v>1.4786323917094657</c:v>
                </c:pt>
                <c:pt idx="8">
                  <c:v>0.92646629698650051</c:v>
                </c:pt>
              </c:numCache>
            </c:numRef>
          </c:val>
        </c:ser>
        <c:gapWidth val="100"/>
        <c:splitType val="pos"/>
        <c:splitPos val="8"/>
        <c:secondPieSize val="75"/>
        <c:serLines/>
      </c:ofPieChart>
    </c:plotArea>
    <c:legend>
      <c:legendPos val="r"/>
      <c:layout>
        <c:manualLayout>
          <c:xMode val="edge"/>
          <c:yMode val="edge"/>
          <c:x val="0.71748704488861959"/>
          <c:y val="8.1030183727034147E-2"/>
          <c:w val="0.26825268636292282"/>
          <c:h val="0.88886555847185778"/>
        </c:manualLayout>
      </c:layout>
      <c:txPr>
        <a:bodyPr/>
        <a:lstStyle/>
        <a:p>
          <a:pPr>
            <a:defRPr sz="1600"/>
          </a:pPr>
          <a:endParaRPr lang="en-US"/>
        </a:p>
      </c:txPr>
    </c:legend>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stacked"/>
        <c:ser>
          <c:idx val="1"/>
          <c:order val="0"/>
          <c:tx>
            <c:strRef>
              <c:f>'[Chart in Microsoft Office PowerPoint]Sheet2'!$B$6</c:f>
              <c:strCache>
                <c:ptCount val="1"/>
                <c:pt idx="0">
                  <c:v>Maternal Health Direct Costs</c:v>
                </c:pt>
              </c:strCache>
            </c:strRef>
          </c:tx>
          <c:cat>
            <c:numRef>
              <c:f>'[Chart in Microsoft Office PowerPoint]Sheet2'!$C$2:$H$2</c:f>
              <c:numCache>
                <c:formatCode>General</c:formatCode>
                <c:ptCount val="6"/>
                <c:pt idx="0">
                  <c:v>2010</c:v>
                </c:pt>
                <c:pt idx="1">
                  <c:v>2011</c:v>
                </c:pt>
                <c:pt idx="2">
                  <c:v>2012</c:v>
                </c:pt>
                <c:pt idx="3">
                  <c:v>2013</c:v>
                </c:pt>
                <c:pt idx="4">
                  <c:v>2014</c:v>
                </c:pt>
                <c:pt idx="5">
                  <c:v>2015</c:v>
                </c:pt>
              </c:numCache>
            </c:numRef>
          </c:cat>
          <c:val>
            <c:numRef>
              <c:f>'[Chart in Microsoft Office PowerPoint]Sheet2'!$C$6:$H$6</c:f>
              <c:numCache>
                <c:formatCode>#,##0</c:formatCode>
                <c:ptCount val="6"/>
                <c:pt idx="0">
                  <c:v>7.867999999999987</c:v>
                </c:pt>
                <c:pt idx="1">
                  <c:v>9.4880000000000013</c:v>
                </c:pt>
                <c:pt idx="2">
                  <c:v>11.376000000000023</c:v>
                </c:pt>
                <c:pt idx="3">
                  <c:v>13.462000000000023</c:v>
                </c:pt>
                <c:pt idx="4">
                  <c:v>15.746</c:v>
                </c:pt>
                <c:pt idx="5">
                  <c:v>18.001999999999999</c:v>
                </c:pt>
              </c:numCache>
            </c:numRef>
          </c:val>
        </c:ser>
        <c:ser>
          <c:idx val="2"/>
          <c:order val="1"/>
          <c:tx>
            <c:strRef>
              <c:f>'[Chart in Microsoft Office PowerPoint]Sheet2'!$B$7</c:f>
              <c:strCache>
                <c:ptCount val="1"/>
                <c:pt idx="0">
                  <c:v>Family Planning and Maternal Health: Programmes and Systems Related  Costs</c:v>
                </c:pt>
              </c:strCache>
            </c:strRef>
          </c:tx>
          <c:cat>
            <c:numRef>
              <c:f>'[Chart in Microsoft Office PowerPoint]Sheet2'!$C$2:$H$2</c:f>
              <c:numCache>
                <c:formatCode>General</c:formatCode>
                <c:ptCount val="6"/>
                <c:pt idx="0">
                  <c:v>2010</c:v>
                </c:pt>
                <c:pt idx="1">
                  <c:v>2011</c:v>
                </c:pt>
                <c:pt idx="2">
                  <c:v>2012</c:v>
                </c:pt>
                <c:pt idx="3">
                  <c:v>2013</c:v>
                </c:pt>
                <c:pt idx="4">
                  <c:v>2014</c:v>
                </c:pt>
                <c:pt idx="5">
                  <c:v>2015</c:v>
                </c:pt>
              </c:numCache>
            </c:numRef>
          </c:cat>
          <c:val>
            <c:numRef>
              <c:f>'[Chart in Microsoft Office PowerPoint]Sheet2'!$C$7:$H$7</c:f>
              <c:numCache>
                <c:formatCode>#,##0</c:formatCode>
                <c:ptCount val="6"/>
                <c:pt idx="0">
                  <c:v>16.954000000000001</c:v>
                </c:pt>
                <c:pt idx="1">
                  <c:v>18.318999999999999</c:v>
                </c:pt>
                <c:pt idx="2">
                  <c:v>17.421999999999986</c:v>
                </c:pt>
                <c:pt idx="3">
                  <c:v>15.723000000000001</c:v>
                </c:pt>
                <c:pt idx="4">
                  <c:v>13.672000000000002</c:v>
                </c:pt>
                <c:pt idx="5">
                  <c:v>10.931000000000001</c:v>
                </c:pt>
              </c:numCache>
            </c:numRef>
          </c:val>
        </c:ser>
        <c:ser>
          <c:idx val="3"/>
          <c:order val="2"/>
          <c:tx>
            <c:strRef>
              <c:f>'[Chart in Microsoft Office PowerPoint]Sheet2'!$B$8</c:f>
              <c:strCache>
                <c:ptCount val="1"/>
                <c:pt idx="0">
                  <c:v>HIV/AIDS</c:v>
                </c:pt>
              </c:strCache>
            </c:strRef>
          </c:tx>
          <c:cat>
            <c:numRef>
              <c:f>'[Chart in Microsoft Office PowerPoint]Sheet2'!$C$2:$H$2</c:f>
              <c:numCache>
                <c:formatCode>General</c:formatCode>
                <c:ptCount val="6"/>
                <c:pt idx="0">
                  <c:v>2010</c:v>
                </c:pt>
                <c:pt idx="1">
                  <c:v>2011</c:v>
                </c:pt>
                <c:pt idx="2">
                  <c:v>2012</c:v>
                </c:pt>
                <c:pt idx="3">
                  <c:v>2013</c:v>
                </c:pt>
                <c:pt idx="4">
                  <c:v>2014</c:v>
                </c:pt>
                <c:pt idx="5">
                  <c:v>2015</c:v>
                </c:pt>
              </c:numCache>
            </c:numRef>
          </c:cat>
          <c:val>
            <c:numRef>
              <c:f>'[Chart in Microsoft Office PowerPoint]Sheet2'!$C$8:$H$8</c:f>
              <c:numCache>
                <c:formatCode>#,##0</c:formatCode>
                <c:ptCount val="6"/>
                <c:pt idx="0">
                  <c:v>32.450000000000003</c:v>
                </c:pt>
                <c:pt idx="1">
                  <c:v>33.107000000000006</c:v>
                </c:pt>
                <c:pt idx="2">
                  <c:v>33.950999999999993</c:v>
                </c:pt>
                <c:pt idx="3">
                  <c:v>34.734000000000002</c:v>
                </c:pt>
                <c:pt idx="4">
                  <c:v>35.444000000000003</c:v>
                </c:pt>
                <c:pt idx="5">
                  <c:v>36.189</c:v>
                </c:pt>
              </c:numCache>
            </c:numRef>
          </c:val>
        </c:ser>
        <c:ser>
          <c:idx val="4"/>
          <c:order val="3"/>
          <c:tx>
            <c:strRef>
              <c:f>'[Chart in Microsoft Office PowerPoint]Sheet2'!$B$9</c:f>
              <c:strCache>
                <c:ptCount val="1"/>
                <c:pt idx="0">
                  <c:v>Basic Research/ Data/Policy Analysis</c:v>
                </c:pt>
              </c:strCache>
            </c:strRef>
          </c:tx>
          <c:cat>
            <c:numRef>
              <c:f>'[Chart in Microsoft Office PowerPoint]Sheet2'!$C$2:$H$2</c:f>
              <c:numCache>
                <c:formatCode>General</c:formatCode>
                <c:ptCount val="6"/>
                <c:pt idx="0">
                  <c:v>2010</c:v>
                </c:pt>
                <c:pt idx="1">
                  <c:v>2011</c:v>
                </c:pt>
                <c:pt idx="2">
                  <c:v>2012</c:v>
                </c:pt>
                <c:pt idx="3">
                  <c:v>2013</c:v>
                </c:pt>
                <c:pt idx="4">
                  <c:v>2014</c:v>
                </c:pt>
                <c:pt idx="5">
                  <c:v>2015</c:v>
                </c:pt>
              </c:numCache>
            </c:numRef>
          </c:cat>
          <c:val>
            <c:numRef>
              <c:f>'[Chart in Microsoft Office PowerPoint]Sheet2'!$C$9:$H$9</c:f>
              <c:numCache>
                <c:formatCode>#,##0</c:formatCode>
                <c:ptCount val="6"/>
                <c:pt idx="0">
                  <c:v>4.8369999999999997</c:v>
                </c:pt>
                <c:pt idx="1">
                  <c:v>3.9430000000000001</c:v>
                </c:pt>
                <c:pt idx="2">
                  <c:v>2.2389999999999999</c:v>
                </c:pt>
                <c:pt idx="3">
                  <c:v>1.181</c:v>
                </c:pt>
                <c:pt idx="4" formatCode="General">
                  <c:v>0.86400000000000132</c:v>
                </c:pt>
                <c:pt idx="5" formatCode="General">
                  <c:v>0.59100000000000008</c:v>
                </c:pt>
              </c:numCache>
            </c:numRef>
          </c:val>
        </c:ser>
        <c:ser>
          <c:idx val="0"/>
          <c:order val="4"/>
          <c:tx>
            <c:strRef>
              <c:f>'[Chart in Microsoft Office PowerPoint]Sheet2'!$B$5</c:f>
              <c:strCache>
                <c:ptCount val="1"/>
                <c:pt idx="0">
                  <c:v>Family Planning  Direct Costs</c:v>
                </c:pt>
              </c:strCache>
            </c:strRef>
          </c:tx>
          <c:val>
            <c:numRef>
              <c:f>'[Chart in Microsoft Office PowerPoint]Sheet2'!$C$5:$H$5</c:f>
              <c:numCache>
                <c:formatCode>#,##0</c:formatCode>
                <c:ptCount val="6"/>
                <c:pt idx="0">
                  <c:v>2.6149999999999998</c:v>
                </c:pt>
                <c:pt idx="1">
                  <c:v>2.9059999999999997</c:v>
                </c:pt>
                <c:pt idx="2">
                  <c:v>3.2090000000000001</c:v>
                </c:pt>
                <c:pt idx="3">
                  <c:v>3.5289999999999999</c:v>
                </c:pt>
                <c:pt idx="4">
                  <c:v>3.8659999999999997</c:v>
                </c:pt>
                <c:pt idx="5">
                  <c:v>4.0969999999999995</c:v>
                </c:pt>
              </c:numCache>
            </c:numRef>
          </c:val>
        </c:ser>
        <c:overlap val="100"/>
        <c:axId val="84566016"/>
        <c:axId val="84567552"/>
      </c:barChart>
      <c:catAx>
        <c:axId val="84566016"/>
        <c:scaling>
          <c:orientation val="minMax"/>
        </c:scaling>
        <c:axPos val="b"/>
        <c:numFmt formatCode="General" sourceLinked="1"/>
        <c:tickLblPos val="nextTo"/>
        <c:txPr>
          <a:bodyPr/>
          <a:lstStyle/>
          <a:p>
            <a:pPr>
              <a:defRPr sz="1600"/>
            </a:pPr>
            <a:endParaRPr lang="en-US"/>
          </a:p>
        </c:txPr>
        <c:crossAx val="84567552"/>
        <c:crosses val="autoZero"/>
        <c:auto val="1"/>
        <c:lblAlgn val="ctr"/>
        <c:lblOffset val="100"/>
      </c:catAx>
      <c:valAx>
        <c:axId val="84567552"/>
        <c:scaling>
          <c:orientation val="minMax"/>
        </c:scaling>
        <c:axPos val="l"/>
        <c:majorGridlines/>
        <c:title>
          <c:tx>
            <c:rich>
              <a:bodyPr rot="-5400000" vert="horz"/>
              <a:lstStyle/>
              <a:p>
                <a:pPr>
                  <a:defRPr sz="1600"/>
                </a:pPr>
                <a:r>
                  <a:rPr lang="en-US" sz="1600" dirty="0"/>
                  <a:t>Cost</a:t>
                </a:r>
                <a:r>
                  <a:rPr lang="en-US" sz="1600" baseline="0" dirty="0"/>
                  <a:t> Projection to Achieve ICPD Goals ($B)</a:t>
                </a:r>
                <a:endParaRPr lang="en-US" sz="1600" dirty="0"/>
              </a:p>
            </c:rich>
          </c:tx>
          <c:layout>
            <c:manualLayout>
              <c:xMode val="edge"/>
              <c:yMode val="edge"/>
              <c:x val="1.1051962919528676E-2"/>
              <c:y val="5.3001531058617837E-2"/>
            </c:manualLayout>
          </c:layout>
        </c:title>
        <c:numFmt formatCode="&quot;$&quot;#,##0" sourceLinked="0"/>
        <c:tickLblPos val="nextTo"/>
        <c:txPr>
          <a:bodyPr/>
          <a:lstStyle/>
          <a:p>
            <a:pPr>
              <a:defRPr sz="1600"/>
            </a:pPr>
            <a:endParaRPr lang="en-US"/>
          </a:p>
        </c:txPr>
        <c:crossAx val="84566016"/>
        <c:crosses val="autoZero"/>
        <c:crossBetween val="between"/>
      </c:valAx>
    </c:plotArea>
    <c:legend>
      <c:legendPos val="r"/>
      <c:layout>
        <c:manualLayout>
          <c:xMode val="edge"/>
          <c:yMode val="edge"/>
          <c:x val="0.64491797900262449"/>
          <c:y val="0.14584499854184943"/>
          <c:w val="0.33841535433070957"/>
          <c:h val="0.74997666958296849"/>
        </c:manualLayout>
      </c:layout>
      <c:txPr>
        <a:bodyPr/>
        <a:lstStyle/>
        <a:p>
          <a:pPr>
            <a:defRPr sz="1200"/>
          </a:pPr>
          <a:endParaRPr lang="en-US"/>
        </a:p>
      </c:txPr>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stacked"/>
        <c:ser>
          <c:idx val="0"/>
          <c:order val="0"/>
          <c:tx>
            <c:strRef>
              <c:f>Sheet2!$K$11</c:f>
              <c:strCache>
                <c:ptCount val="1"/>
                <c:pt idx="0">
                  <c:v>    Family Planning  Direct Costs</c:v>
                </c:pt>
              </c:strCache>
            </c:strRef>
          </c:tx>
          <c:cat>
            <c:numRef>
              <c:f>Sheet2!$L$10:$Q$10</c:f>
              <c:numCache>
                <c:formatCode>General</c:formatCode>
                <c:ptCount val="6"/>
                <c:pt idx="0">
                  <c:v>2010</c:v>
                </c:pt>
                <c:pt idx="1">
                  <c:v>2011</c:v>
                </c:pt>
                <c:pt idx="2">
                  <c:v>2012</c:v>
                </c:pt>
                <c:pt idx="3">
                  <c:v>2013</c:v>
                </c:pt>
                <c:pt idx="4">
                  <c:v>2014</c:v>
                </c:pt>
                <c:pt idx="5">
                  <c:v>2015</c:v>
                </c:pt>
              </c:numCache>
            </c:numRef>
          </c:cat>
          <c:val>
            <c:numRef>
              <c:f>Sheet2!$L$11:$Q$11</c:f>
              <c:numCache>
                <c:formatCode>#,##0</c:formatCode>
                <c:ptCount val="6"/>
                <c:pt idx="0">
                  <c:v>2.6149999999999998</c:v>
                </c:pt>
                <c:pt idx="1">
                  <c:v>2.9059999999999997</c:v>
                </c:pt>
                <c:pt idx="2">
                  <c:v>3.2090000000000001</c:v>
                </c:pt>
                <c:pt idx="3">
                  <c:v>3.5289999999999999</c:v>
                </c:pt>
                <c:pt idx="4">
                  <c:v>3.8659999999999997</c:v>
                </c:pt>
                <c:pt idx="5">
                  <c:v>4.0969999999999995</c:v>
                </c:pt>
              </c:numCache>
            </c:numRef>
          </c:val>
        </c:ser>
        <c:ser>
          <c:idx val="1"/>
          <c:order val="1"/>
          <c:tx>
            <c:strRef>
              <c:f>Sheet2!$K$12</c:f>
              <c:strCache>
                <c:ptCount val="1"/>
                <c:pt idx="0">
                  <c:v>    Maternal Health Direct Costs</c:v>
                </c:pt>
              </c:strCache>
            </c:strRef>
          </c:tx>
          <c:cat>
            <c:numRef>
              <c:f>Sheet2!$L$10:$Q$10</c:f>
              <c:numCache>
                <c:formatCode>General</c:formatCode>
                <c:ptCount val="6"/>
                <c:pt idx="0">
                  <c:v>2010</c:v>
                </c:pt>
                <c:pt idx="1">
                  <c:v>2011</c:v>
                </c:pt>
                <c:pt idx="2">
                  <c:v>2012</c:v>
                </c:pt>
                <c:pt idx="3">
                  <c:v>2013</c:v>
                </c:pt>
                <c:pt idx="4">
                  <c:v>2014</c:v>
                </c:pt>
                <c:pt idx="5">
                  <c:v>2015</c:v>
                </c:pt>
              </c:numCache>
            </c:numRef>
          </c:cat>
          <c:val>
            <c:numRef>
              <c:f>Sheet2!$L$12:$Q$12</c:f>
              <c:numCache>
                <c:formatCode>#,##0</c:formatCode>
                <c:ptCount val="6"/>
                <c:pt idx="0">
                  <c:v>7.8679999999999888</c:v>
                </c:pt>
                <c:pt idx="1">
                  <c:v>9.4880000000000013</c:v>
                </c:pt>
                <c:pt idx="2">
                  <c:v>11.376000000000019</c:v>
                </c:pt>
                <c:pt idx="3">
                  <c:v>13.462000000000018</c:v>
                </c:pt>
                <c:pt idx="4">
                  <c:v>15.746</c:v>
                </c:pt>
                <c:pt idx="5">
                  <c:v>18.001999999999999</c:v>
                </c:pt>
              </c:numCache>
            </c:numRef>
          </c:val>
        </c:ser>
        <c:ser>
          <c:idx val="2"/>
          <c:order val="2"/>
          <c:tx>
            <c:strRef>
              <c:f>Sheet2!$K$13</c:f>
              <c:strCache>
                <c:ptCount val="1"/>
                <c:pt idx="0">
                  <c:v>    Programmes and Systems Related  Costs</c:v>
                </c:pt>
              </c:strCache>
            </c:strRef>
          </c:tx>
          <c:cat>
            <c:numRef>
              <c:f>Sheet2!$L$10:$Q$10</c:f>
              <c:numCache>
                <c:formatCode>General</c:formatCode>
                <c:ptCount val="6"/>
                <c:pt idx="0">
                  <c:v>2010</c:v>
                </c:pt>
                <c:pt idx="1">
                  <c:v>2011</c:v>
                </c:pt>
                <c:pt idx="2">
                  <c:v>2012</c:v>
                </c:pt>
                <c:pt idx="3">
                  <c:v>2013</c:v>
                </c:pt>
                <c:pt idx="4">
                  <c:v>2014</c:v>
                </c:pt>
                <c:pt idx="5">
                  <c:v>2015</c:v>
                </c:pt>
              </c:numCache>
            </c:numRef>
          </c:cat>
          <c:val>
            <c:numRef>
              <c:f>Sheet2!$L$13:$Q$13</c:f>
              <c:numCache>
                <c:formatCode>#,##0</c:formatCode>
                <c:ptCount val="6"/>
                <c:pt idx="0">
                  <c:v>16.954000000000001</c:v>
                </c:pt>
                <c:pt idx="1">
                  <c:v>18.318999999999999</c:v>
                </c:pt>
                <c:pt idx="2">
                  <c:v>17.421999999999986</c:v>
                </c:pt>
                <c:pt idx="3">
                  <c:v>15.723000000000001</c:v>
                </c:pt>
                <c:pt idx="4">
                  <c:v>13.672000000000002</c:v>
                </c:pt>
                <c:pt idx="5">
                  <c:v>10.931000000000001</c:v>
                </c:pt>
              </c:numCache>
            </c:numRef>
          </c:val>
        </c:ser>
        <c:overlap val="100"/>
        <c:axId val="84500480"/>
        <c:axId val="84502016"/>
      </c:barChart>
      <c:catAx>
        <c:axId val="84500480"/>
        <c:scaling>
          <c:orientation val="minMax"/>
        </c:scaling>
        <c:axPos val="b"/>
        <c:numFmt formatCode="General" sourceLinked="1"/>
        <c:tickLblPos val="nextTo"/>
        <c:txPr>
          <a:bodyPr/>
          <a:lstStyle/>
          <a:p>
            <a:pPr>
              <a:defRPr sz="1600"/>
            </a:pPr>
            <a:endParaRPr lang="en-US"/>
          </a:p>
        </c:txPr>
        <c:crossAx val="84502016"/>
        <c:crosses val="autoZero"/>
        <c:auto val="1"/>
        <c:lblAlgn val="ctr"/>
        <c:lblOffset val="100"/>
      </c:catAx>
      <c:valAx>
        <c:axId val="84502016"/>
        <c:scaling>
          <c:orientation val="minMax"/>
        </c:scaling>
        <c:axPos val="l"/>
        <c:majorGridlines/>
        <c:title>
          <c:tx>
            <c:rich>
              <a:bodyPr rot="-5400000" vert="horz"/>
              <a:lstStyle/>
              <a:p>
                <a:pPr>
                  <a:defRPr sz="1600"/>
                </a:pPr>
                <a:r>
                  <a:rPr lang="en-US" sz="1600" b="1" i="0" u="none" strike="noStrike" baseline="0" dirty="0" smtClean="0"/>
                  <a:t>Cost Projection to Achieve ICPD Goals ($B)</a:t>
                </a:r>
                <a:endParaRPr lang="en-US" sz="1600" dirty="0"/>
              </a:p>
            </c:rich>
          </c:tx>
          <c:layout/>
        </c:title>
        <c:numFmt formatCode="&quot;$&quot;#,##0" sourceLinked="0"/>
        <c:tickLblPos val="nextTo"/>
        <c:txPr>
          <a:bodyPr/>
          <a:lstStyle/>
          <a:p>
            <a:pPr>
              <a:defRPr sz="1600"/>
            </a:pPr>
            <a:endParaRPr lang="en-US"/>
          </a:p>
        </c:txPr>
        <c:crossAx val="84500480"/>
        <c:crosses val="autoZero"/>
        <c:crossBetween val="between"/>
      </c:valAx>
    </c:plotArea>
    <c:legend>
      <c:legendPos val="r"/>
      <c:layout/>
      <c:txPr>
        <a:bodyPr/>
        <a:lstStyle/>
        <a:p>
          <a:pPr>
            <a:defRPr sz="1400"/>
          </a:pPr>
          <a:endParaRPr lang="en-US"/>
        </a:p>
      </c:txPr>
    </c:legend>
    <c:plotVisOnly val="1"/>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dLbls>
            <c:dLbl>
              <c:idx val="0"/>
              <c:layout>
                <c:manualLayout>
                  <c:x val="-5.0384514435695665E-2"/>
                  <c:y val="-8.5225284339457748E-3"/>
                </c:manualLayout>
              </c:layout>
              <c:showPercent val="1"/>
            </c:dLbl>
            <c:dLbl>
              <c:idx val="1"/>
              <c:layout>
                <c:manualLayout>
                  <c:x val="6.9417104111986178E-2"/>
                  <c:y val="-5.9976305045202724E-2"/>
                </c:manualLayout>
              </c:layout>
              <c:showPercent val="1"/>
            </c:dLbl>
            <c:dLbl>
              <c:idx val="2"/>
              <c:layout>
                <c:manualLayout>
                  <c:x val="1.9177384076990375E-2"/>
                  <c:y val="-3.0149095946340038E-2"/>
                </c:manualLayout>
              </c:layout>
              <c:showPercent val="1"/>
            </c:dLbl>
            <c:dLbl>
              <c:idx val="3"/>
              <c:layout>
                <c:manualLayout>
                  <c:x val="2.3308617672790952E-2"/>
                  <c:y val="6.9429862933799939E-3"/>
                </c:manualLayout>
              </c:layout>
              <c:showPercent val="1"/>
            </c:dLbl>
            <c:dLbl>
              <c:idx val="4"/>
              <c:layout>
                <c:manualLayout>
                  <c:x val="3.6866369964624057E-2"/>
                  <c:y val="5.8160343593414458E-3"/>
                </c:manualLayout>
              </c:layout>
              <c:showPercent val="1"/>
            </c:dLbl>
            <c:txPr>
              <a:bodyPr/>
              <a:lstStyle/>
              <a:p>
                <a:pPr>
                  <a:defRPr sz="1600"/>
                </a:pPr>
                <a:endParaRPr lang="en-US"/>
              </a:p>
            </c:txPr>
            <c:showPercent val="1"/>
            <c:showLeaderLines val="1"/>
          </c:dLbls>
          <c:cat>
            <c:strRef>
              <c:f>Sheet2!$K$3:$K$7</c:f>
              <c:strCache>
                <c:ptCount val="5"/>
                <c:pt idx="0">
                  <c:v>Sub-Saharan Africa</c:v>
                </c:pt>
                <c:pt idx="1">
                  <c:v>Asia and the Pacific</c:v>
                </c:pt>
                <c:pt idx="2">
                  <c:v>Latin America and Caribbean</c:v>
                </c:pt>
                <c:pt idx="3">
                  <c:v>Western Asia and North Africa</c:v>
                </c:pt>
                <c:pt idx="4">
                  <c:v>Eastern and Southern Europe</c:v>
                </c:pt>
              </c:strCache>
            </c:strRef>
          </c:cat>
          <c:val>
            <c:numRef>
              <c:f>Sheet2!$L$3:$L$7</c:f>
              <c:numCache>
                <c:formatCode>#,##0</c:formatCode>
                <c:ptCount val="5"/>
                <c:pt idx="0" formatCode="General">
                  <c:v>0.41400000000000031</c:v>
                </c:pt>
                <c:pt idx="1">
                  <c:v>1.552</c:v>
                </c:pt>
                <c:pt idx="2" formatCode="General">
                  <c:v>0.34300000000000008</c:v>
                </c:pt>
                <c:pt idx="3" formatCode="General">
                  <c:v>0.20400000000000001</c:v>
                </c:pt>
                <c:pt idx="4" formatCode="General">
                  <c:v>0.10299999999999998</c:v>
                </c:pt>
              </c:numCache>
            </c:numRef>
          </c:val>
        </c:ser>
      </c:pie3DChart>
    </c:plotArea>
    <c:plotVisOnly val="1"/>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dLbls>
            <c:dLbl>
              <c:idx val="0"/>
              <c:layout>
                <c:manualLayout>
                  <c:x val="-6.2426071741032541E-2"/>
                  <c:y val="-4.9673738699329263E-2"/>
                </c:manualLayout>
              </c:layout>
              <c:showPercent val="1"/>
            </c:dLbl>
            <c:dLbl>
              <c:idx val="1"/>
              <c:layout>
                <c:manualLayout>
                  <c:x val="0.16842191601049891"/>
                  <c:y val="-5.805482648002333E-2"/>
                </c:manualLayout>
              </c:layout>
              <c:showPercent val="1"/>
            </c:dLbl>
            <c:dLbl>
              <c:idx val="2"/>
              <c:layout>
                <c:manualLayout>
                  <c:x val="1.9177384076990375E-2"/>
                  <c:y val="-5.3297244094488189E-2"/>
                </c:manualLayout>
              </c:layout>
              <c:showPercent val="1"/>
            </c:dLbl>
            <c:dLbl>
              <c:idx val="3"/>
              <c:layout>
                <c:manualLayout>
                  <c:x val="6.9009186351706182E-3"/>
                  <c:y val="-1.9435695538057761E-2"/>
                </c:manualLayout>
              </c:layout>
              <c:showPercent val="1"/>
            </c:dLbl>
            <c:dLbl>
              <c:idx val="4"/>
              <c:layout>
                <c:manualLayout>
                  <c:x val="1.8287491460827681E-2"/>
                  <c:y val="-1.6137154367332037E-2"/>
                </c:manualLayout>
              </c:layout>
              <c:showPercent val="1"/>
            </c:dLbl>
            <c:txPr>
              <a:bodyPr/>
              <a:lstStyle/>
              <a:p>
                <a:pPr>
                  <a:defRPr sz="1600"/>
                </a:pPr>
                <a:endParaRPr lang="en-US"/>
              </a:p>
            </c:txPr>
            <c:showPercent val="1"/>
            <c:showLeaderLines val="1"/>
          </c:dLbls>
          <c:cat>
            <c:strRef>
              <c:f>Sheet2!$S$3:$S$7</c:f>
              <c:strCache>
                <c:ptCount val="5"/>
                <c:pt idx="0">
                  <c:v>Sub-Saharan Africa</c:v>
                </c:pt>
                <c:pt idx="1">
                  <c:v>Asia and the Pacific</c:v>
                </c:pt>
                <c:pt idx="2">
                  <c:v>Latin America and Caribbean</c:v>
                </c:pt>
                <c:pt idx="3">
                  <c:v>Western Asia and North Africa</c:v>
                </c:pt>
                <c:pt idx="4">
                  <c:v>Eastern and Southern Europe</c:v>
                </c:pt>
              </c:strCache>
            </c:strRef>
          </c:cat>
          <c:val>
            <c:numRef>
              <c:f>Sheet2!$T$3:$T$7</c:f>
              <c:numCache>
                <c:formatCode>#,##0</c:formatCode>
                <c:ptCount val="5"/>
                <c:pt idx="0" formatCode="General">
                  <c:v>931</c:v>
                </c:pt>
                <c:pt idx="1">
                  <c:v>2156</c:v>
                </c:pt>
                <c:pt idx="2" formatCode="General">
                  <c:v>518</c:v>
                </c:pt>
                <c:pt idx="3" formatCode="General">
                  <c:v>346</c:v>
                </c:pt>
                <c:pt idx="4" formatCode="General">
                  <c:v>146</c:v>
                </c:pt>
              </c:numCache>
            </c:numRef>
          </c:val>
        </c:ser>
      </c:pie3DChart>
    </c:plotArea>
    <c:legend>
      <c:legendPos val="r"/>
      <c:layout>
        <c:manualLayout>
          <c:xMode val="edge"/>
          <c:yMode val="edge"/>
          <c:x val="0.63119854025096189"/>
          <c:y val="0.16078404443630626"/>
          <c:w val="0.35510282961205275"/>
          <c:h val="0.67843191112738865"/>
        </c:manualLayout>
      </c:layout>
      <c:txPr>
        <a:bodyPr/>
        <a:lstStyle/>
        <a:p>
          <a:pPr>
            <a:defRPr sz="1200"/>
          </a:pPr>
          <a:endParaRPr lang="en-US"/>
        </a:p>
      </c:txPr>
    </c:legend>
    <c:plotVisOnly val="1"/>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stacked"/>
        <c:ser>
          <c:idx val="0"/>
          <c:order val="0"/>
          <c:tx>
            <c:strRef>
              <c:f>Sheet2!$K$3</c:f>
              <c:strCache>
                <c:ptCount val="1"/>
                <c:pt idx="0">
                  <c:v>Sub-Saharan Africa</c:v>
                </c:pt>
              </c:strCache>
            </c:strRef>
          </c:tx>
          <c:cat>
            <c:numRef>
              <c:f>Sheet2!$L$2:$Q$2</c:f>
              <c:numCache>
                <c:formatCode>General</c:formatCode>
                <c:ptCount val="6"/>
                <c:pt idx="0">
                  <c:v>2010</c:v>
                </c:pt>
                <c:pt idx="1">
                  <c:v>2011</c:v>
                </c:pt>
                <c:pt idx="2">
                  <c:v>2012</c:v>
                </c:pt>
                <c:pt idx="3">
                  <c:v>2013</c:v>
                </c:pt>
                <c:pt idx="4">
                  <c:v>2014</c:v>
                </c:pt>
                <c:pt idx="5">
                  <c:v>2015</c:v>
                </c:pt>
              </c:numCache>
            </c:numRef>
          </c:cat>
          <c:val>
            <c:numRef>
              <c:f>Sheet2!$L$3:$Q$3</c:f>
              <c:numCache>
                <c:formatCode>General</c:formatCode>
                <c:ptCount val="6"/>
                <c:pt idx="0">
                  <c:v>0.41400000000000031</c:v>
                </c:pt>
                <c:pt idx="1">
                  <c:v>0.50600000000000001</c:v>
                </c:pt>
                <c:pt idx="2">
                  <c:v>0.60600000000000065</c:v>
                </c:pt>
                <c:pt idx="3">
                  <c:v>0.71300000000000063</c:v>
                </c:pt>
                <c:pt idx="4">
                  <c:v>0.82700000000000062</c:v>
                </c:pt>
                <c:pt idx="5">
                  <c:v>0.93100000000000005</c:v>
                </c:pt>
              </c:numCache>
            </c:numRef>
          </c:val>
        </c:ser>
        <c:ser>
          <c:idx val="1"/>
          <c:order val="1"/>
          <c:tx>
            <c:strRef>
              <c:f>Sheet2!$K$4</c:f>
              <c:strCache>
                <c:ptCount val="1"/>
                <c:pt idx="0">
                  <c:v>Asia and the Pacific</c:v>
                </c:pt>
              </c:strCache>
            </c:strRef>
          </c:tx>
          <c:cat>
            <c:numRef>
              <c:f>Sheet2!$L$2:$Q$2</c:f>
              <c:numCache>
                <c:formatCode>General</c:formatCode>
                <c:ptCount val="6"/>
                <c:pt idx="0">
                  <c:v>2010</c:v>
                </c:pt>
                <c:pt idx="1">
                  <c:v>2011</c:v>
                </c:pt>
                <c:pt idx="2">
                  <c:v>2012</c:v>
                </c:pt>
                <c:pt idx="3">
                  <c:v>2013</c:v>
                </c:pt>
                <c:pt idx="4">
                  <c:v>2014</c:v>
                </c:pt>
                <c:pt idx="5">
                  <c:v>2015</c:v>
                </c:pt>
              </c:numCache>
            </c:numRef>
          </c:cat>
          <c:val>
            <c:numRef>
              <c:f>Sheet2!$L$4:$Q$4</c:f>
              <c:numCache>
                <c:formatCode>#,##0</c:formatCode>
                <c:ptCount val="6"/>
                <c:pt idx="0">
                  <c:v>1.552</c:v>
                </c:pt>
                <c:pt idx="1">
                  <c:v>1.675</c:v>
                </c:pt>
                <c:pt idx="2">
                  <c:v>1.8029999999999977</c:v>
                </c:pt>
                <c:pt idx="3">
                  <c:v>1.9370000000000001</c:v>
                </c:pt>
                <c:pt idx="4">
                  <c:v>2.077</c:v>
                </c:pt>
                <c:pt idx="5">
                  <c:v>2.1559999999999997</c:v>
                </c:pt>
              </c:numCache>
            </c:numRef>
          </c:val>
        </c:ser>
        <c:ser>
          <c:idx val="2"/>
          <c:order val="2"/>
          <c:tx>
            <c:strRef>
              <c:f>Sheet2!$K$5</c:f>
              <c:strCache>
                <c:ptCount val="1"/>
                <c:pt idx="0">
                  <c:v>Latin America and Caribbean</c:v>
                </c:pt>
              </c:strCache>
            </c:strRef>
          </c:tx>
          <c:cat>
            <c:numRef>
              <c:f>Sheet2!$L$2:$Q$2</c:f>
              <c:numCache>
                <c:formatCode>General</c:formatCode>
                <c:ptCount val="6"/>
                <c:pt idx="0">
                  <c:v>2010</c:v>
                </c:pt>
                <c:pt idx="1">
                  <c:v>2011</c:v>
                </c:pt>
                <c:pt idx="2">
                  <c:v>2012</c:v>
                </c:pt>
                <c:pt idx="3">
                  <c:v>2013</c:v>
                </c:pt>
                <c:pt idx="4">
                  <c:v>2014</c:v>
                </c:pt>
                <c:pt idx="5">
                  <c:v>2015</c:v>
                </c:pt>
              </c:numCache>
            </c:numRef>
          </c:cat>
          <c:val>
            <c:numRef>
              <c:f>Sheet2!$L$5:$Q$5</c:f>
              <c:numCache>
                <c:formatCode>General</c:formatCode>
                <c:ptCount val="6"/>
                <c:pt idx="0">
                  <c:v>0.34300000000000008</c:v>
                </c:pt>
                <c:pt idx="1">
                  <c:v>0.37800000000000056</c:v>
                </c:pt>
                <c:pt idx="2">
                  <c:v>0.41400000000000031</c:v>
                </c:pt>
                <c:pt idx="3">
                  <c:v>0.45200000000000001</c:v>
                </c:pt>
                <c:pt idx="4">
                  <c:v>0.49200000000000038</c:v>
                </c:pt>
                <c:pt idx="5">
                  <c:v>0.51800000000000002</c:v>
                </c:pt>
              </c:numCache>
            </c:numRef>
          </c:val>
        </c:ser>
        <c:ser>
          <c:idx val="3"/>
          <c:order val="3"/>
          <c:tx>
            <c:strRef>
              <c:f>Sheet2!$K$6</c:f>
              <c:strCache>
                <c:ptCount val="1"/>
                <c:pt idx="0">
                  <c:v>Western Asia and North Africa</c:v>
                </c:pt>
              </c:strCache>
            </c:strRef>
          </c:tx>
          <c:cat>
            <c:numRef>
              <c:f>Sheet2!$L$2:$Q$2</c:f>
              <c:numCache>
                <c:formatCode>General</c:formatCode>
                <c:ptCount val="6"/>
                <c:pt idx="0">
                  <c:v>2010</c:v>
                </c:pt>
                <c:pt idx="1">
                  <c:v>2011</c:v>
                </c:pt>
                <c:pt idx="2">
                  <c:v>2012</c:v>
                </c:pt>
                <c:pt idx="3">
                  <c:v>2013</c:v>
                </c:pt>
                <c:pt idx="4">
                  <c:v>2014</c:v>
                </c:pt>
                <c:pt idx="5">
                  <c:v>2015</c:v>
                </c:pt>
              </c:numCache>
            </c:numRef>
          </c:cat>
          <c:val>
            <c:numRef>
              <c:f>Sheet2!$L$6:$Q$6</c:f>
              <c:numCache>
                <c:formatCode>General</c:formatCode>
                <c:ptCount val="6"/>
                <c:pt idx="0">
                  <c:v>0.20400000000000001</c:v>
                </c:pt>
                <c:pt idx="1">
                  <c:v>0.23100000000000001</c:v>
                </c:pt>
                <c:pt idx="2">
                  <c:v>0.26100000000000001</c:v>
                </c:pt>
                <c:pt idx="3">
                  <c:v>0.29200000000000031</c:v>
                </c:pt>
                <c:pt idx="4">
                  <c:v>0.32500000000000062</c:v>
                </c:pt>
                <c:pt idx="5">
                  <c:v>0.34600000000000031</c:v>
                </c:pt>
              </c:numCache>
            </c:numRef>
          </c:val>
        </c:ser>
        <c:ser>
          <c:idx val="4"/>
          <c:order val="4"/>
          <c:tx>
            <c:strRef>
              <c:f>Sheet2!$K$7</c:f>
              <c:strCache>
                <c:ptCount val="1"/>
                <c:pt idx="0">
                  <c:v>Eastern and Southern Europe</c:v>
                </c:pt>
              </c:strCache>
            </c:strRef>
          </c:tx>
          <c:cat>
            <c:numRef>
              <c:f>Sheet2!$L$2:$Q$2</c:f>
              <c:numCache>
                <c:formatCode>General</c:formatCode>
                <c:ptCount val="6"/>
                <c:pt idx="0">
                  <c:v>2010</c:v>
                </c:pt>
                <c:pt idx="1">
                  <c:v>2011</c:v>
                </c:pt>
                <c:pt idx="2">
                  <c:v>2012</c:v>
                </c:pt>
                <c:pt idx="3">
                  <c:v>2013</c:v>
                </c:pt>
                <c:pt idx="4">
                  <c:v>2014</c:v>
                </c:pt>
                <c:pt idx="5">
                  <c:v>2015</c:v>
                </c:pt>
              </c:numCache>
            </c:numRef>
          </c:cat>
          <c:val>
            <c:numRef>
              <c:f>Sheet2!$L$7:$Q$7</c:f>
              <c:numCache>
                <c:formatCode>General</c:formatCode>
                <c:ptCount val="6"/>
                <c:pt idx="0">
                  <c:v>0.10299999999999998</c:v>
                </c:pt>
                <c:pt idx="1">
                  <c:v>0.11600000000000002</c:v>
                </c:pt>
                <c:pt idx="2">
                  <c:v>0.125</c:v>
                </c:pt>
                <c:pt idx="3">
                  <c:v>0.13500000000000001</c:v>
                </c:pt>
                <c:pt idx="4">
                  <c:v>0.14500000000000021</c:v>
                </c:pt>
                <c:pt idx="5">
                  <c:v>0.14600000000000021</c:v>
                </c:pt>
              </c:numCache>
            </c:numRef>
          </c:val>
        </c:ser>
        <c:overlap val="100"/>
        <c:axId val="84853120"/>
        <c:axId val="84854656"/>
      </c:barChart>
      <c:catAx>
        <c:axId val="84853120"/>
        <c:scaling>
          <c:orientation val="minMax"/>
        </c:scaling>
        <c:axPos val="b"/>
        <c:numFmt formatCode="General" sourceLinked="1"/>
        <c:tickLblPos val="nextTo"/>
        <c:txPr>
          <a:bodyPr/>
          <a:lstStyle/>
          <a:p>
            <a:pPr>
              <a:defRPr sz="1600"/>
            </a:pPr>
            <a:endParaRPr lang="en-US"/>
          </a:p>
        </c:txPr>
        <c:crossAx val="84854656"/>
        <c:crosses val="autoZero"/>
        <c:auto val="1"/>
        <c:lblAlgn val="ctr"/>
        <c:lblOffset val="100"/>
      </c:catAx>
      <c:valAx>
        <c:axId val="84854656"/>
        <c:scaling>
          <c:orientation val="minMax"/>
        </c:scaling>
        <c:axPos val="l"/>
        <c:majorGridlines/>
        <c:title>
          <c:tx>
            <c:rich>
              <a:bodyPr rot="-5400000" vert="horz"/>
              <a:lstStyle/>
              <a:p>
                <a:pPr>
                  <a:defRPr sz="1600"/>
                </a:pPr>
                <a:r>
                  <a:rPr lang="en-US" sz="1600" b="1" i="0" baseline="0" dirty="0" smtClean="0"/>
                  <a:t>Cost Projection to Achieve ICPD Goals ($B)</a:t>
                </a:r>
                <a:endParaRPr lang="en-US" sz="1600" b="1" i="0" baseline="0" dirty="0"/>
              </a:p>
            </c:rich>
          </c:tx>
          <c:layout/>
        </c:title>
        <c:numFmt formatCode="&quot;$&quot;#,##0.0" sourceLinked="0"/>
        <c:tickLblPos val="nextTo"/>
        <c:txPr>
          <a:bodyPr/>
          <a:lstStyle/>
          <a:p>
            <a:pPr>
              <a:defRPr sz="1600"/>
            </a:pPr>
            <a:endParaRPr lang="en-US"/>
          </a:p>
        </c:txPr>
        <c:crossAx val="84853120"/>
        <c:crosses val="autoZero"/>
        <c:crossBetween val="between"/>
      </c:valAx>
    </c:plotArea>
    <c:legend>
      <c:legendPos val="r"/>
      <c:layout/>
      <c:txPr>
        <a:bodyPr/>
        <a:lstStyle/>
        <a:p>
          <a:pPr>
            <a:defRPr sz="1400"/>
          </a:pPr>
          <a:endParaRPr lang="en-US"/>
        </a:p>
      </c:txPr>
    </c:legend>
    <c:plotVisOnly val="1"/>
  </c:chart>
  <c:externalData r:id="rId2"/>
</c:chartSpace>
</file>

<file path=ppt/drawings/drawing1.xml><?xml version="1.0" encoding="utf-8"?>
<c:userShapes xmlns:c="http://schemas.openxmlformats.org/drawingml/2006/chart">
  <cdr:relSizeAnchor xmlns:cdr="http://schemas.openxmlformats.org/drawingml/2006/chartDrawing">
    <cdr:from>
      <cdr:x>0.09167</cdr:x>
      <cdr:y>0.03217</cdr:y>
    </cdr:from>
    <cdr:to>
      <cdr:x>1</cdr:x>
      <cdr:y>0.17158</cdr:y>
    </cdr:to>
    <cdr:sp macro="" textlink="">
      <cdr:nvSpPr>
        <cdr:cNvPr id="2" name="TextBox 1"/>
        <cdr:cNvSpPr txBox="1"/>
      </cdr:nvSpPr>
      <cdr:spPr>
        <a:xfrm xmlns:a="http://schemas.openxmlformats.org/drawingml/2006/main">
          <a:off x="419100" y="114300"/>
          <a:ext cx="415290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TRENDS IN TOTAL DONOR FINANCING FOR FAMILY</a:t>
          </a:r>
          <a:r>
            <a:rPr lang="en-US" sz="1100" b="1" baseline="0"/>
            <a:t> PLANNING </a:t>
          </a:r>
        </a:p>
        <a:p xmlns:a="http://schemas.openxmlformats.org/drawingml/2006/main">
          <a:pPr algn="ctr"/>
          <a:r>
            <a:rPr lang="en-US" sz="1100" b="1" baseline="0"/>
            <a:t>(</a:t>
          </a:r>
          <a:r>
            <a:rPr lang="en-US" sz="1100" b="1"/>
            <a:t>1999-2008)</a:t>
          </a:r>
        </a:p>
      </cdr:txBody>
    </cdr:sp>
  </cdr:relSizeAnchor>
  <cdr:relSizeAnchor xmlns:cdr="http://schemas.openxmlformats.org/drawingml/2006/chartDrawing">
    <cdr:from>
      <cdr:x>0.00208</cdr:x>
      <cdr:y>0.19839</cdr:y>
    </cdr:from>
    <cdr:to>
      <cdr:x>0.13333</cdr:x>
      <cdr:y>0.46649</cdr:y>
    </cdr:to>
    <cdr:sp macro="" textlink="">
      <cdr:nvSpPr>
        <cdr:cNvPr id="3" name="TextBox 1"/>
        <cdr:cNvSpPr txBox="1"/>
      </cdr:nvSpPr>
      <cdr:spPr>
        <a:xfrm xmlns:a="http://schemas.openxmlformats.org/drawingml/2006/main">
          <a:off x="9525" y="704850"/>
          <a:ext cx="600075" cy="9524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b="1">
              <a:solidFill>
                <a:schemeClr val="accent1">
                  <a:lumMod val="75000"/>
                </a:schemeClr>
              </a:solidFill>
            </a:rPr>
            <a:t>As % of Total Donor Funding for SRH</a:t>
          </a:r>
        </a:p>
      </cdr:txBody>
    </cdr:sp>
  </cdr:relSizeAnchor>
  <cdr:relSizeAnchor xmlns:cdr="http://schemas.openxmlformats.org/drawingml/2006/chartDrawing">
    <cdr:from>
      <cdr:x>0.85417</cdr:x>
      <cdr:y>0.19839</cdr:y>
    </cdr:from>
    <cdr:to>
      <cdr:x>0.99792</cdr:x>
      <cdr:y>0.33512</cdr:y>
    </cdr:to>
    <cdr:sp macro="" textlink="">
      <cdr:nvSpPr>
        <cdr:cNvPr id="4" name="TextBox 1"/>
        <cdr:cNvSpPr txBox="1"/>
      </cdr:nvSpPr>
      <cdr:spPr>
        <a:xfrm xmlns:a="http://schemas.openxmlformats.org/drawingml/2006/main">
          <a:off x="3905250" y="704850"/>
          <a:ext cx="657225" cy="485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solidFill>
                <a:srgbClr val="C00000"/>
              </a:solidFill>
            </a:rPr>
            <a:t>Absolute US $ (Millions)</a:t>
          </a:r>
        </a:p>
      </cdr:txBody>
    </cdr:sp>
  </cdr:relSizeAnchor>
</c:userShapes>
</file>

<file path=ppt/drawings/drawing2.xml><?xml version="1.0" encoding="utf-8"?>
<c:userShapes xmlns:c="http://schemas.openxmlformats.org/drawingml/2006/chart">
  <cdr:relSizeAnchor xmlns:cdr="http://schemas.openxmlformats.org/drawingml/2006/chartDrawing">
    <cdr:from>
      <cdr:x>0.85996</cdr:x>
      <cdr:y>0.12533</cdr:y>
    </cdr:from>
    <cdr:to>
      <cdr:x>1</cdr:x>
      <cdr:y>0.26133</cdr:y>
    </cdr:to>
    <cdr:sp macro="" textlink="">
      <cdr:nvSpPr>
        <cdr:cNvPr id="3" name="TextBox 1"/>
        <cdr:cNvSpPr txBox="1"/>
      </cdr:nvSpPr>
      <cdr:spPr>
        <a:xfrm xmlns:a="http://schemas.openxmlformats.org/drawingml/2006/main">
          <a:off x="4152900" y="447675"/>
          <a:ext cx="676275" cy="4857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b="1">
              <a:solidFill>
                <a:srgbClr val="C00000"/>
              </a:solidFill>
            </a:rPr>
            <a:t>Absolute US $ (Millions)</a:t>
          </a:r>
        </a:p>
      </cdr:txBody>
    </cdr:sp>
  </cdr:relSizeAnchor>
  <cdr:relSizeAnchor xmlns:cdr="http://schemas.openxmlformats.org/drawingml/2006/chartDrawing">
    <cdr:from>
      <cdr:x>0.03738</cdr:x>
      <cdr:y>0.14133</cdr:y>
    </cdr:from>
    <cdr:to>
      <cdr:x>0.15701</cdr:x>
      <cdr:y>0.408</cdr:y>
    </cdr:to>
    <cdr:sp macro="" textlink="">
      <cdr:nvSpPr>
        <cdr:cNvPr id="4" name="TextBox 1"/>
        <cdr:cNvSpPr txBox="1"/>
      </cdr:nvSpPr>
      <cdr:spPr>
        <a:xfrm xmlns:a="http://schemas.openxmlformats.org/drawingml/2006/main">
          <a:off x="190500" y="504825"/>
          <a:ext cx="609600" cy="9524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b="1">
              <a:solidFill>
                <a:srgbClr val="4F81BD">
                  <a:lumMod val="75000"/>
                </a:srgbClr>
              </a:solidFill>
            </a:rPr>
            <a:t>As % of Total Donor Funding for SRH</a:t>
          </a:r>
        </a:p>
      </cdr:txBody>
    </cdr:sp>
  </cdr:relSizeAnchor>
  <cdr:relSizeAnchor xmlns:cdr="http://schemas.openxmlformats.org/drawingml/2006/chartDrawing">
    <cdr:from>
      <cdr:x>0.08679</cdr:x>
      <cdr:y>0.01067</cdr:y>
    </cdr:from>
    <cdr:to>
      <cdr:x>0.94675</cdr:x>
      <cdr:y>0.14933</cdr:y>
    </cdr:to>
    <cdr:sp macro="" textlink="">
      <cdr:nvSpPr>
        <cdr:cNvPr id="5" name="TextBox 1"/>
        <cdr:cNvSpPr txBox="1"/>
      </cdr:nvSpPr>
      <cdr:spPr>
        <a:xfrm xmlns:a="http://schemas.openxmlformats.org/drawingml/2006/main">
          <a:off x="419100" y="38100"/>
          <a:ext cx="4152900" cy="495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a:t>TRENDS IN TOTAL DONOR FINANCING FOR BASIC RH-SERVICES</a:t>
          </a:r>
          <a:endParaRPr lang="en-US" sz="1100" b="1" baseline="0"/>
        </a:p>
        <a:p xmlns:a="http://schemas.openxmlformats.org/drawingml/2006/main">
          <a:pPr algn="ctr"/>
          <a:r>
            <a:rPr lang="en-US" sz="1100" b="1" baseline="0"/>
            <a:t>(</a:t>
          </a:r>
          <a:r>
            <a:rPr lang="en-US" sz="1100" b="1"/>
            <a:t>1999-2008)</a:t>
          </a:r>
        </a:p>
      </cdr:txBody>
    </cdr:sp>
  </cdr:relSizeAnchor>
</c:userShapes>
</file>

<file path=ppt/drawings/drawing3.xml><?xml version="1.0" encoding="utf-8"?>
<c:userShapes xmlns:c="http://schemas.openxmlformats.org/drawingml/2006/chart">
  <cdr:relSizeAnchor xmlns:cdr="http://schemas.openxmlformats.org/drawingml/2006/chartDrawing">
    <cdr:from>
      <cdr:x>0.84167</cdr:x>
      <cdr:y>0.15385</cdr:y>
    </cdr:from>
    <cdr:to>
      <cdr:x>0.98542</cdr:x>
      <cdr:y>0.2804</cdr:y>
    </cdr:to>
    <cdr:sp macro="" textlink="">
      <cdr:nvSpPr>
        <cdr:cNvPr id="3" name="TextBox 1"/>
        <cdr:cNvSpPr txBox="1"/>
      </cdr:nvSpPr>
      <cdr:spPr>
        <a:xfrm xmlns:a="http://schemas.openxmlformats.org/drawingml/2006/main">
          <a:off x="3848100" y="590550"/>
          <a:ext cx="657225" cy="485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b="1">
              <a:solidFill>
                <a:srgbClr val="C00000"/>
              </a:solidFill>
            </a:rPr>
            <a:t>Absolute US $ (Millions)</a:t>
          </a:r>
        </a:p>
      </cdr:txBody>
    </cdr:sp>
  </cdr:relSizeAnchor>
  <cdr:relSizeAnchor xmlns:cdr="http://schemas.openxmlformats.org/drawingml/2006/chartDrawing">
    <cdr:from>
      <cdr:x>0.01458</cdr:x>
      <cdr:y>0.15881</cdr:y>
    </cdr:from>
    <cdr:to>
      <cdr:x>0.14583</cdr:x>
      <cdr:y>0.40695</cdr:y>
    </cdr:to>
    <cdr:sp macro="" textlink="">
      <cdr:nvSpPr>
        <cdr:cNvPr id="4" name="TextBox 1"/>
        <cdr:cNvSpPr txBox="1"/>
      </cdr:nvSpPr>
      <cdr:spPr>
        <a:xfrm xmlns:a="http://schemas.openxmlformats.org/drawingml/2006/main">
          <a:off x="66675" y="609600"/>
          <a:ext cx="600075" cy="9524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b="1">
              <a:solidFill>
                <a:srgbClr val="4F81BD">
                  <a:lumMod val="75000"/>
                </a:srgbClr>
              </a:solidFill>
            </a:rPr>
            <a:t>As % of Total Donor Funding for SRH</a:t>
          </a:r>
        </a:p>
      </cdr:txBody>
    </cdr:sp>
  </cdr:relSizeAnchor>
  <cdr:relSizeAnchor xmlns:cdr="http://schemas.openxmlformats.org/drawingml/2006/chartDrawing">
    <cdr:from>
      <cdr:x>0.05417</cdr:x>
      <cdr:y>0.03226</cdr:y>
    </cdr:from>
    <cdr:to>
      <cdr:x>0.9625</cdr:x>
      <cdr:y>0.16129</cdr:y>
    </cdr:to>
    <cdr:sp macro="" textlink="">
      <cdr:nvSpPr>
        <cdr:cNvPr id="5" name="TextBox 1"/>
        <cdr:cNvSpPr txBox="1"/>
      </cdr:nvSpPr>
      <cdr:spPr>
        <a:xfrm xmlns:a="http://schemas.openxmlformats.org/drawingml/2006/main">
          <a:off x="247650" y="123825"/>
          <a:ext cx="4152900" cy="495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a:t>TRENDS IN TOTAL DONOR FINANCING FOR STIs &amp;</a:t>
          </a:r>
          <a:r>
            <a:rPr lang="en-US" sz="1100" b="1" baseline="0"/>
            <a:t> HIV/AIDS</a:t>
          </a:r>
        </a:p>
        <a:p xmlns:a="http://schemas.openxmlformats.org/drawingml/2006/main">
          <a:pPr algn="ctr"/>
          <a:r>
            <a:rPr lang="en-US" sz="1100" b="1" baseline="0"/>
            <a:t>(</a:t>
          </a:r>
          <a:r>
            <a:rPr lang="en-US" sz="1100" b="1"/>
            <a:t>1999-2008)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C372AE1-E34F-46B0-81AC-8AB538EC18C5}" type="datetimeFigureOut">
              <a:rPr lang="en-US"/>
              <a:pPr>
                <a:defRPr/>
              </a:pPr>
              <a:t>6/8/2010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59B5D4F-6DA3-4ECA-A4F4-FB9C5C21AC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terms of </a:t>
            </a:r>
            <a:r>
              <a:rPr lang="en-US" b="1" dirty="0" smtClean="0"/>
              <a:t>Resources Flows</a:t>
            </a:r>
            <a:r>
              <a:rPr lang="en-US" dirty="0" smtClean="0"/>
              <a:t>, the Presentation draws heavily from the</a:t>
            </a:r>
            <a:r>
              <a:rPr lang="en-US" baseline="0" dirty="0" smtClean="0"/>
              <a:t> UNFPA publication “Financial Resource Flows for Population Activities in 2007” (Dec. 2009) and 2008 (forthcoming Publication). </a:t>
            </a:r>
          </a:p>
          <a:p>
            <a:r>
              <a:rPr lang="en-US" baseline="0" dirty="0" smtClean="0"/>
              <a:t>In terms of </a:t>
            </a:r>
            <a:r>
              <a:rPr lang="en-US" b="1" baseline="0" dirty="0" smtClean="0"/>
              <a:t>Family Planning Future Resource Requirements</a:t>
            </a:r>
            <a:r>
              <a:rPr lang="en-US" baseline="0" dirty="0" smtClean="0"/>
              <a:t>, the presentation </a:t>
            </a:r>
            <a:r>
              <a:rPr lang="en-US" baseline="0" dirty="0" err="1" smtClean="0"/>
              <a:t>utilises</a:t>
            </a:r>
            <a:r>
              <a:rPr lang="en-US" baseline="0" dirty="0" smtClean="0"/>
              <a:t> data from the High Level Taskforce on Innovative International Financing for Health Systems, specifically ‘Constraints to Scaling-Up Health related MDGs: Costing &amp; Financial Gap Analysis’ (WHO) and UNFPA, Revised Cost Estimates for the Implementation of the </a:t>
            </a:r>
            <a:r>
              <a:rPr lang="en-US" baseline="0" dirty="0" err="1" smtClean="0"/>
              <a:t>Programme</a:t>
            </a:r>
            <a:r>
              <a:rPr lang="en-US" baseline="0" dirty="0" smtClean="0"/>
              <a:t> of Action of the International Conference on Population &amp; Development: A Methodological Report (2009).</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FAMILY PLANNING SERVICES  are defined as </a:t>
            </a:r>
            <a:r>
              <a:rPr lang="en-US" sz="1200" kern="1200" dirty="0" smtClean="0">
                <a:solidFill>
                  <a:schemeClr val="tx1"/>
                </a:solidFill>
                <a:latin typeface="+mn-lt"/>
                <a:ea typeface="+mn-ea"/>
                <a:cs typeface="+mn-cs"/>
              </a:rPr>
              <a:t>contraceptive commodities and service delivery; capacity-building for information, education and communication regarding family planning and population and development issues; national capacity-building through support for training; infrastructure development and upgrading of facilities; policy development and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evaluation; management information systems; basic service statistics; and focused efforts to ensure good quality care.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59B5D4F-6DA3-4ECA-A4F4-FB9C5C21ACAE}"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Resource Flows: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Since 1997, the Netherlands Interdisciplinary Demographic Institute (NIDI), under contract with and in collaboration with UNFPA, has carried out the data collection. To build regional capacity to monitor resource flows, UNFPA and NIDI also work with the Indian Institute of Health Management Research (IIHMR). Working with UNFPA, NIDI created a resource-flows database of both donor and domestic resources that is updated regularly. NIDI also carries out evaluation and analysis of the data in collaboration with UNFPA. In addition, 15 case studies were conducted to supplement the information gathered in the inquiry. Real-time estimates are produced to complement existing trend analysis.</a:t>
            </a:r>
          </a:p>
          <a:p>
            <a:endParaRPr lang="en-US" dirty="0"/>
          </a:p>
        </p:txBody>
      </p:sp>
      <p:sp>
        <p:nvSpPr>
          <p:cNvPr id="4" name="Slide Number Placeholder 3"/>
          <p:cNvSpPr>
            <a:spLocks noGrp="1"/>
          </p:cNvSpPr>
          <p:nvPr>
            <p:ph type="sldNum" sz="quarter" idx="10"/>
          </p:nvPr>
        </p:nvSpPr>
        <p:spPr/>
        <p:txBody>
          <a:bodyPr/>
          <a:lstStyle/>
          <a:p>
            <a:pPr>
              <a:defRPr/>
            </a:pPr>
            <a:fld id="{859B5D4F-6DA3-4ECA-A4F4-FB9C5C21ACAE}"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9B5D4F-6DA3-4ECA-A4F4-FB9C5C21ACAE}"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Assistance for Family</a:t>
            </a:r>
            <a:r>
              <a:rPr lang="en-US" sz="1200" kern="1200" baseline="0" dirty="0" smtClean="0">
                <a:solidFill>
                  <a:schemeClr val="tx1"/>
                </a:solidFill>
                <a:latin typeface="+mn-lt"/>
                <a:ea typeface="+mn-ea"/>
                <a:cs typeface="+mn-cs"/>
              </a:rPr>
              <a:t> Planning</a:t>
            </a:r>
            <a:r>
              <a:rPr lang="en-US" sz="1200" kern="1200" dirty="0" smtClean="0">
                <a:solidFill>
                  <a:schemeClr val="tx1"/>
                </a:solidFill>
                <a:latin typeface="+mn-lt"/>
                <a:ea typeface="+mn-ea"/>
                <a:cs typeface="+mn-cs"/>
              </a:rPr>
              <a:t> flows through a complex network, from donors to recipients through several channels. The channels include:  (1) bilateral assistance directly from the donor-country Government to the recipient-country Government; (2) multilateral assistance, through United Nations organizations and agencies and (3) foundations and international NGOs. The international population assistance network includes two groups of donors:  (1) primary donors, which are developed countries and private foundations and (2) intermediate donors, which are multilateral organizations and agencies, the development banks and international NGOs that channel most of the primary donors' funds for population assistance. </a:t>
            </a:r>
          </a:p>
          <a:p>
            <a:endParaRPr lang="en-US" dirty="0"/>
          </a:p>
        </p:txBody>
      </p:sp>
      <p:sp>
        <p:nvSpPr>
          <p:cNvPr id="4" name="Slide Number Placeholder 3"/>
          <p:cNvSpPr>
            <a:spLocks noGrp="1"/>
          </p:cNvSpPr>
          <p:nvPr>
            <p:ph type="sldNum" sz="quarter" idx="10"/>
          </p:nvPr>
        </p:nvSpPr>
        <p:spPr/>
        <p:txBody>
          <a:bodyPr/>
          <a:lstStyle/>
          <a:p>
            <a:pPr>
              <a:defRPr/>
            </a:pPr>
            <a:fld id="{859B5D4F-6DA3-4ECA-A4F4-FB9C5C21ACAE}"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proportion of funding for family planning services has decreased over the years with the largest and increasing share of total population assistance going to fund HIV/AIDS activities. This trend will have serious implications for countries' ability to address unmet need for such services and could undermine efforts to prevent unintended pregnancies and reduce maternal and infant mortality. In 2007, while the percentage share for family planning remained the same, the actual amount of funding increased to $517 million in 2008 from $462 million in 2007. While encouraging, this is still below the funds mobilized in the immediate post-ICPD years and far below the amount required to meet current needs.</a:t>
            </a:r>
          </a:p>
          <a:p>
            <a:endParaRPr lang="en-US" dirty="0"/>
          </a:p>
        </p:txBody>
      </p:sp>
      <p:sp>
        <p:nvSpPr>
          <p:cNvPr id="4" name="Slide Number Placeholder 3"/>
          <p:cNvSpPr>
            <a:spLocks noGrp="1"/>
          </p:cNvSpPr>
          <p:nvPr>
            <p:ph type="sldNum" sz="quarter" idx="10"/>
          </p:nvPr>
        </p:nvSpPr>
        <p:spPr/>
        <p:txBody>
          <a:bodyPr/>
          <a:lstStyle/>
          <a:p>
            <a:pPr>
              <a:defRPr/>
            </a:pPr>
            <a:fld id="{859B5D4F-6DA3-4ECA-A4F4-FB9C5C21ACAE}"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9B5D4F-6DA3-4ECA-A4F4-FB9C5C21ACAE}"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6" name="Slide Number Placeholder 5"/>
          <p:cNvSpPr>
            <a:spLocks noGrp="1"/>
          </p:cNvSpPr>
          <p:nvPr>
            <p:ph type="sldNum" sz="quarter" idx="12"/>
          </p:nvPr>
        </p:nvSpPr>
        <p:spPr/>
        <p:txBody>
          <a:bodyPr/>
          <a:lstStyle>
            <a:lvl1pPr>
              <a:defRPr/>
            </a:lvl1pPr>
          </a:lstStyle>
          <a:p>
            <a:pPr>
              <a:defRPr/>
            </a:pPr>
            <a:fld id="{3CF298F1-E526-4BF3-B861-2E79715F60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7" name="Slide Number Placeholder 5"/>
          <p:cNvSpPr>
            <a:spLocks noGrp="1"/>
          </p:cNvSpPr>
          <p:nvPr>
            <p:ph type="sldNum" sz="quarter" idx="12"/>
          </p:nvPr>
        </p:nvSpPr>
        <p:spPr/>
        <p:txBody>
          <a:bodyPr/>
          <a:lstStyle>
            <a:lvl1pPr>
              <a:defRPr/>
            </a:lvl1pPr>
          </a:lstStyle>
          <a:p>
            <a:pPr>
              <a:defRPr/>
            </a:pPr>
            <a:fld id="{76B5B928-9860-41A3-8CF7-18C4FCB347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7" name="Slide Number Placeholder 5"/>
          <p:cNvSpPr>
            <a:spLocks noGrp="1"/>
          </p:cNvSpPr>
          <p:nvPr>
            <p:ph type="sldNum" sz="quarter" idx="12"/>
          </p:nvPr>
        </p:nvSpPr>
        <p:spPr/>
        <p:txBody>
          <a:bodyPr/>
          <a:lstStyle>
            <a:lvl1pPr>
              <a:defRPr/>
            </a:lvl1pPr>
          </a:lstStyle>
          <a:p>
            <a:pPr>
              <a:defRPr/>
            </a:pPr>
            <a:fld id="{E4DBD516-9427-4CE3-A666-3EF67C6B209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6" name="Slide Number Placeholder 5"/>
          <p:cNvSpPr>
            <a:spLocks noGrp="1"/>
          </p:cNvSpPr>
          <p:nvPr>
            <p:ph type="sldNum" sz="quarter" idx="12"/>
          </p:nvPr>
        </p:nvSpPr>
        <p:spPr/>
        <p:txBody>
          <a:bodyPr/>
          <a:lstStyle>
            <a:lvl1pPr>
              <a:defRPr/>
            </a:lvl1pPr>
          </a:lstStyle>
          <a:p>
            <a:pPr>
              <a:defRPr/>
            </a:pPr>
            <a:fld id="{1212BF1C-D7EC-4EC0-B5AB-D3E9D87DFD6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0C18F6-AA1E-4077-82AC-411A5AF311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accent5">
                  <a:lumMod val="75000"/>
                </a:schemeClr>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048000" y="6324600"/>
            <a:ext cx="2895600" cy="365125"/>
          </a:xfrm>
        </p:spPr>
        <p:txBody>
          <a:bodyPr/>
          <a:lstStyle>
            <a:lvl1pPr>
              <a:defRPr dirty="0" smtClean="0"/>
            </a:lvl1pPr>
          </a:lstStyle>
          <a:p>
            <a:pPr>
              <a:defRPr/>
            </a:pPr>
            <a:r>
              <a:rPr lang="en-US" smtClean="0"/>
              <a:t>UNFPA Presentation: Resource Flows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8D34B8-F476-4A02-8489-243DD0386D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6" name="Slide Number Placeholder 5"/>
          <p:cNvSpPr>
            <a:spLocks noGrp="1"/>
          </p:cNvSpPr>
          <p:nvPr>
            <p:ph type="sldNum" sz="quarter" idx="12"/>
          </p:nvPr>
        </p:nvSpPr>
        <p:spPr/>
        <p:txBody>
          <a:bodyPr/>
          <a:lstStyle>
            <a:lvl1pPr>
              <a:defRPr/>
            </a:lvl1pPr>
          </a:lstStyle>
          <a:p>
            <a:pPr>
              <a:defRPr/>
            </a:pPr>
            <a:fld id="{A9FD22D4-1100-4452-9404-4EFCA71E18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6200" y="6411913"/>
            <a:ext cx="2895600" cy="339725"/>
          </a:xfrm>
          <a:prstGeom prst="rect">
            <a:avLst/>
          </a:prstGeom>
          <a:noFill/>
        </p:spPr>
        <p:txBody>
          <a:bodyPr>
            <a:spAutoFit/>
          </a:bodyPr>
          <a:lstStyle/>
          <a:p>
            <a:pPr fontAlgn="auto">
              <a:spcBef>
                <a:spcPts val="0"/>
              </a:spcBef>
              <a:spcAft>
                <a:spcPts val="0"/>
              </a:spcAft>
              <a:defRPr/>
            </a:pPr>
            <a:r>
              <a:rPr lang="en-US" sz="1600" b="1" dirty="0">
                <a:solidFill>
                  <a:schemeClr val="accent5">
                    <a:lumMod val="75000"/>
                  </a:schemeClr>
                </a:solidFill>
                <a:latin typeface="Arial Narrow" pitchFamily="34" charset="0"/>
                <a:cs typeface="+mn-cs"/>
              </a:rPr>
              <a:t>UNFPA SRH Framework</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8" name="Slide Number Placeholder 6"/>
          <p:cNvSpPr>
            <a:spLocks noGrp="1"/>
          </p:cNvSpPr>
          <p:nvPr>
            <p:ph type="sldNum" sz="quarter" idx="12"/>
          </p:nvPr>
        </p:nvSpPr>
        <p:spPr/>
        <p:txBody>
          <a:bodyPr/>
          <a:lstStyle>
            <a:lvl1pPr>
              <a:defRPr/>
            </a:lvl1pPr>
          </a:lstStyle>
          <a:p>
            <a:pPr>
              <a:defRPr/>
            </a:pPr>
            <a:fld id="{388B9555-BFC0-4E1C-93B2-FF30334616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6200" y="6411913"/>
            <a:ext cx="2895600" cy="339725"/>
          </a:xfrm>
          <a:prstGeom prst="rect">
            <a:avLst/>
          </a:prstGeom>
          <a:noFill/>
        </p:spPr>
        <p:txBody>
          <a:bodyPr>
            <a:spAutoFit/>
          </a:bodyPr>
          <a:lstStyle/>
          <a:p>
            <a:pPr fontAlgn="auto">
              <a:spcBef>
                <a:spcPts val="0"/>
              </a:spcBef>
              <a:spcAft>
                <a:spcPts val="0"/>
              </a:spcAft>
              <a:defRPr/>
            </a:pPr>
            <a:r>
              <a:rPr lang="en-US" sz="1600" b="1" dirty="0">
                <a:solidFill>
                  <a:schemeClr val="accent5">
                    <a:lumMod val="75000"/>
                  </a:schemeClr>
                </a:solidFill>
                <a:latin typeface="Arial Narrow" pitchFamily="34" charset="0"/>
                <a:cs typeface="+mn-cs"/>
              </a:rPr>
              <a:t>UNFPA SRH Framework</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10" name="Slide Number Placeholder 8"/>
          <p:cNvSpPr>
            <a:spLocks noGrp="1"/>
          </p:cNvSpPr>
          <p:nvPr>
            <p:ph type="sldNum" sz="quarter" idx="12"/>
          </p:nvPr>
        </p:nvSpPr>
        <p:spPr/>
        <p:txBody>
          <a:bodyPr/>
          <a:lstStyle>
            <a:lvl1pPr>
              <a:defRPr/>
            </a:lvl1pPr>
          </a:lstStyle>
          <a:p>
            <a:pPr>
              <a:defRPr/>
            </a:pPr>
            <a:fld id="{7C907143-F4CB-441D-B65F-C7E475463D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5" name="Slide Number Placeholder 5"/>
          <p:cNvSpPr>
            <a:spLocks noGrp="1"/>
          </p:cNvSpPr>
          <p:nvPr>
            <p:ph type="sldNum" sz="quarter" idx="12"/>
          </p:nvPr>
        </p:nvSpPr>
        <p:spPr/>
        <p:txBody>
          <a:bodyPr/>
          <a:lstStyle>
            <a:lvl1pPr>
              <a:defRPr/>
            </a:lvl1pPr>
          </a:lstStyle>
          <a:p>
            <a:pPr>
              <a:defRPr/>
            </a:pPr>
            <a:fld id="{554DBFD0-0129-4455-915C-A11E8DF511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5" name="Slide Number Placeholder 5"/>
          <p:cNvSpPr>
            <a:spLocks noGrp="1"/>
          </p:cNvSpPr>
          <p:nvPr>
            <p:ph type="sldNum" sz="quarter" idx="12"/>
          </p:nvPr>
        </p:nvSpPr>
        <p:spPr/>
        <p:txBody>
          <a:bodyPr/>
          <a:lstStyle>
            <a:lvl1pPr>
              <a:defRPr/>
            </a:lvl1pPr>
          </a:lstStyle>
          <a:p>
            <a:pPr>
              <a:defRPr/>
            </a:pPr>
            <a:fld id="{89BD96C8-1EAF-4BEA-9ABF-8CF4FB9C5C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5" name="Slide Number Placeholder 5"/>
          <p:cNvSpPr>
            <a:spLocks noGrp="1"/>
          </p:cNvSpPr>
          <p:nvPr>
            <p:ph type="sldNum" sz="quarter" idx="12"/>
          </p:nvPr>
        </p:nvSpPr>
        <p:spPr/>
        <p:txBody>
          <a:bodyPr/>
          <a:lstStyle>
            <a:lvl1pPr>
              <a:defRPr/>
            </a:lvl1pPr>
          </a:lstStyle>
          <a:p>
            <a:pPr>
              <a:defRPr/>
            </a:pPr>
            <a:fld id="{7E8EF714-E6F8-420E-98CA-212BABADE6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UNFPA Presentation: Resource Flows</a:t>
            </a:r>
            <a:endParaRPr lang="en-US"/>
          </a:p>
        </p:txBody>
      </p:sp>
      <p:sp>
        <p:nvSpPr>
          <p:cNvPr id="4" name="Slide Number Placeholder 5"/>
          <p:cNvSpPr>
            <a:spLocks noGrp="1"/>
          </p:cNvSpPr>
          <p:nvPr>
            <p:ph type="sldNum" sz="quarter" idx="12"/>
          </p:nvPr>
        </p:nvSpPr>
        <p:spPr/>
        <p:txBody>
          <a:bodyPr/>
          <a:lstStyle>
            <a:lvl1pPr>
              <a:defRPr/>
            </a:lvl1pPr>
          </a:lstStyle>
          <a:p>
            <a:pPr>
              <a:defRPr/>
            </a:pPr>
            <a:fld id="{CBDBEBF3-09CD-4201-80FC-DDA0839021D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371600"/>
          </a:xfrm>
          <a:prstGeom prst="rect">
            <a:avLst/>
          </a:prstGeom>
          <a:solidFill>
            <a:srgbClr val="F68E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itle Placeholder 1"/>
          <p:cNvSpPr>
            <a:spLocks noGrp="1"/>
          </p:cNvSpPr>
          <p:nvPr>
            <p:ph type="title"/>
          </p:nvPr>
        </p:nvSpPr>
        <p:spPr>
          <a:xfrm>
            <a:off x="76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28600" y="6340475"/>
            <a:ext cx="2819400" cy="365125"/>
          </a:xfrm>
          <a:prstGeom prst="rect">
            <a:avLst/>
          </a:prstGeom>
        </p:spPr>
        <p:txBody>
          <a:bodyPr vert="horz" lIns="91440" tIns="45720" rIns="91440" bIns="45720" rtlCol="0" anchor="ctr"/>
          <a:lstStyle>
            <a:lvl1pPr algn="l" fontAlgn="auto">
              <a:spcBef>
                <a:spcPts val="0"/>
              </a:spcBef>
              <a:spcAft>
                <a:spcPts val="0"/>
              </a:spcAft>
              <a:defRPr sz="1600" b="1" dirty="0">
                <a:solidFill>
                  <a:schemeClr val="accent5">
                    <a:lumMod val="75000"/>
                  </a:schemeClr>
                </a:solidFill>
                <a:latin typeface="Arial Narrow"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UNFPA Presentation: Resource Flows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21C678F-EAF4-4C2C-BB86-C82903D6DC7F}" type="slidenum">
              <a:rPr lang="en-US"/>
              <a:pPr>
                <a:defRPr/>
              </a:pPr>
              <a:t>‹#›</a:t>
            </a:fld>
            <a:endParaRPr lang="en-US"/>
          </a:p>
        </p:txBody>
      </p:sp>
      <p:pic>
        <p:nvPicPr>
          <p:cNvPr id="1032" name="Picture 7" descr="UNFPA master1"/>
          <p:cNvPicPr>
            <a:picLocks noChangeAspect="1" noChangeArrowheads="1"/>
          </p:cNvPicPr>
          <p:nvPr userDrawn="1"/>
        </p:nvPicPr>
        <p:blipFill>
          <a:blip r:embed="rId15" cstate="print"/>
          <a:srcRect/>
          <a:stretch>
            <a:fillRect/>
          </a:stretch>
        </p:blipFill>
        <p:spPr bwMode="auto">
          <a:xfrm>
            <a:off x="7772400" y="6153150"/>
            <a:ext cx="1181100" cy="552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9" r:id="rId2"/>
    <p:sldLayoutId id="2147483690" r:id="rId3"/>
    <p:sldLayoutId id="2147483700" r:id="rId4"/>
    <p:sldLayoutId id="2147483701"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dt="0"/>
  <p:txStyles>
    <p:titleStyle>
      <a:lvl1pPr algn="l" rtl="0" fontAlgn="base">
        <a:spcBef>
          <a:spcPct val="0"/>
        </a:spcBef>
        <a:spcAft>
          <a:spcPct val="0"/>
        </a:spcAft>
        <a:defRPr sz="4400" kern="12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cs typeface="Arial" pitchFamily="34" charset="0"/>
        </a:defRPr>
      </a:lvl1pPr>
      <a:lvl2pPr algn="l" rtl="0" fontAlgn="base">
        <a:spcBef>
          <a:spcPct val="0"/>
        </a:spcBef>
        <a:spcAft>
          <a:spcPct val="0"/>
        </a:spcAft>
        <a:defRPr sz="4400">
          <a:solidFill>
            <a:srgbClr val="FFFFFF"/>
          </a:solidFill>
          <a:latin typeface="Arial" charset="0"/>
          <a:cs typeface="Arial" charset="0"/>
        </a:defRPr>
      </a:lvl2pPr>
      <a:lvl3pPr algn="l" rtl="0" fontAlgn="base">
        <a:spcBef>
          <a:spcPct val="0"/>
        </a:spcBef>
        <a:spcAft>
          <a:spcPct val="0"/>
        </a:spcAft>
        <a:defRPr sz="4400">
          <a:solidFill>
            <a:srgbClr val="FFFFFF"/>
          </a:solidFill>
          <a:latin typeface="Arial" charset="0"/>
          <a:cs typeface="Arial" charset="0"/>
        </a:defRPr>
      </a:lvl3pPr>
      <a:lvl4pPr algn="l" rtl="0" fontAlgn="base">
        <a:spcBef>
          <a:spcPct val="0"/>
        </a:spcBef>
        <a:spcAft>
          <a:spcPct val="0"/>
        </a:spcAft>
        <a:defRPr sz="4400">
          <a:solidFill>
            <a:srgbClr val="FFFFFF"/>
          </a:solidFill>
          <a:latin typeface="Arial" charset="0"/>
          <a:cs typeface="Arial" charset="0"/>
        </a:defRPr>
      </a:lvl4pPr>
      <a:lvl5pPr algn="l" rtl="0" fontAlgn="base">
        <a:spcBef>
          <a:spcPct val="0"/>
        </a:spcBef>
        <a:spcAft>
          <a:spcPct val="0"/>
        </a:spcAft>
        <a:defRPr sz="4400">
          <a:solidFill>
            <a:srgbClr val="FFFFFF"/>
          </a:solidFill>
          <a:latin typeface="Arial" charset="0"/>
          <a:cs typeface="Arial" charset="0"/>
        </a:defRPr>
      </a:lvl5pPr>
      <a:lvl6pPr marL="457200" algn="l" rtl="0" fontAlgn="base">
        <a:spcBef>
          <a:spcPct val="0"/>
        </a:spcBef>
        <a:spcAft>
          <a:spcPct val="0"/>
        </a:spcAft>
        <a:defRPr sz="4400">
          <a:solidFill>
            <a:srgbClr val="FFFFFF"/>
          </a:solidFill>
          <a:latin typeface="Arial" charset="0"/>
          <a:cs typeface="Arial" charset="0"/>
        </a:defRPr>
      </a:lvl6pPr>
      <a:lvl7pPr marL="914400" algn="l" rtl="0" fontAlgn="base">
        <a:spcBef>
          <a:spcPct val="0"/>
        </a:spcBef>
        <a:spcAft>
          <a:spcPct val="0"/>
        </a:spcAft>
        <a:defRPr sz="4400">
          <a:solidFill>
            <a:srgbClr val="FFFFFF"/>
          </a:solidFill>
          <a:latin typeface="Arial" charset="0"/>
          <a:cs typeface="Arial" charset="0"/>
        </a:defRPr>
      </a:lvl7pPr>
      <a:lvl8pPr marL="1371600" algn="l" rtl="0" fontAlgn="base">
        <a:spcBef>
          <a:spcPct val="0"/>
        </a:spcBef>
        <a:spcAft>
          <a:spcPct val="0"/>
        </a:spcAft>
        <a:defRPr sz="4400">
          <a:solidFill>
            <a:srgbClr val="FFFFFF"/>
          </a:solidFill>
          <a:latin typeface="Arial" charset="0"/>
          <a:cs typeface="Arial" charset="0"/>
        </a:defRPr>
      </a:lvl8pPr>
      <a:lvl9pPr marL="1828800" algn="l" rtl="0" fontAlgn="base">
        <a:spcBef>
          <a:spcPct val="0"/>
        </a:spcBef>
        <a:spcAft>
          <a:spcPct val="0"/>
        </a:spcAft>
        <a:defRPr sz="4400">
          <a:solidFill>
            <a:srgbClr val="FFFFFF"/>
          </a:solidFill>
          <a:latin typeface="Arial" charset="0"/>
          <a:cs typeface="Arial" charset="0"/>
        </a:defRPr>
      </a:lvl9pPr>
    </p:titleStyle>
    <p:bodyStyle>
      <a:lvl1pPr marL="342900" indent="-342900" algn="l" rtl="0" fontAlgn="base">
        <a:spcBef>
          <a:spcPct val="20000"/>
        </a:spcBef>
        <a:spcAft>
          <a:spcPct val="0"/>
        </a:spcAft>
        <a:buClr>
          <a:srgbClr val="E46C0A"/>
        </a:buClr>
        <a:buFont typeface="Wingdings" pitchFamily="2" charset="2"/>
        <a:buChar char="§"/>
        <a:defRPr sz="3200" kern="1200">
          <a:solidFill>
            <a:schemeClr val="tx1"/>
          </a:solidFill>
          <a:latin typeface="Arial Narrow"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Arial Narrow"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Arial Narrow"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Arial Narrow"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5225"/>
            <a:ext cx="7772400" cy="2060575"/>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ctr" fontAlgn="auto">
              <a:spcAft>
                <a:spcPts val="0"/>
              </a:spcAft>
              <a:defRPr/>
            </a:pPr>
            <a:r>
              <a:rPr lang="en-GB" sz="3600" b="1" dirty="0" smtClean="0">
                <a:ln w="17780" cmpd="sng">
                  <a:solidFill>
                    <a:srgbClr val="FFFFFF"/>
                  </a:solidFill>
                  <a:prstDash val="solid"/>
                  <a:miter lim="800000"/>
                </a:ln>
                <a:solidFill>
                  <a:schemeClr val="accent5">
                    <a:lumMod val="75000"/>
                  </a:schemeClr>
                </a:solidFill>
                <a:effectLst/>
                <a:latin typeface="Arial" pitchFamily="34" charset="0"/>
                <a:cs typeface="Arial" pitchFamily="34" charset="0"/>
              </a:rPr>
              <a:t>Financial Flows for Family Planning,</a:t>
            </a:r>
            <a:br>
              <a:rPr lang="en-GB" sz="3600" b="1" dirty="0" smtClean="0">
                <a:ln w="17780" cmpd="sng">
                  <a:solidFill>
                    <a:srgbClr val="FFFFFF"/>
                  </a:solidFill>
                  <a:prstDash val="solid"/>
                  <a:miter lim="800000"/>
                </a:ln>
                <a:solidFill>
                  <a:schemeClr val="accent5">
                    <a:lumMod val="75000"/>
                  </a:schemeClr>
                </a:solidFill>
                <a:effectLst/>
                <a:latin typeface="Arial" pitchFamily="34" charset="0"/>
                <a:cs typeface="Arial" pitchFamily="34" charset="0"/>
              </a:rPr>
            </a:br>
            <a:r>
              <a:rPr lang="en-GB" sz="3600" b="1" dirty="0" smtClean="0">
                <a:ln w="17780" cmpd="sng">
                  <a:solidFill>
                    <a:srgbClr val="FFFFFF"/>
                  </a:solidFill>
                  <a:prstDash val="solid"/>
                  <a:miter lim="800000"/>
                </a:ln>
                <a:solidFill>
                  <a:schemeClr val="accent5">
                    <a:lumMod val="75000"/>
                  </a:schemeClr>
                </a:solidFill>
                <a:effectLst/>
                <a:latin typeface="Arial" pitchFamily="34" charset="0"/>
                <a:cs typeface="Arial" pitchFamily="34" charset="0"/>
              </a:rPr>
              <a:t>Countdown to 2015</a:t>
            </a:r>
            <a:br>
              <a:rPr lang="en-GB" sz="3600" b="1" dirty="0" smtClean="0">
                <a:ln w="17780" cmpd="sng">
                  <a:solidFill>
                    <a:srgbClr val="FFFFFF"/>
                  </a:solidFill>
                  <a:prstDash val="solid"/>
                  <a:miter lim="800000"/>
                </a:ln>
                <a:solidFill>
                  <a:schemeClr val="accent5">
                    <a:lumMod val="75000"/>
                  </a:schemeClr>
                </a:solidFill>
                <a:effectLst/>
                <a:latin typeface="Arial" pitchFamily="34" charset="0"/>
                <a:cs typeface="Arial" pitchFamily="34" charset="0"/>
              </a:rPr>
            </a:br>
            <a:r>
              <a:rPr lang="en-GB" sz="3600" b="1" dirty="0" smtClean="0">
                <a:ln w="17780" cmpd="sng">
                  <a:solidFill>
                    <a:srgbClr val="FFFFFF"/>
                  </a:solidFill>
                  <a:prstDash val="solid"/>
                  <a:miter lim="800000"/>
                </a:ln>
                <a:solidFill>
                  <a:schemeClr val="accent5">
                    <a:lumMod val="75000"/>
                  </a:schemeClr>
                </a:solidFill>
                <a:effectLst/>
                <a:latin typeface="Arial" pitchFamily="34" charset="0"/>
                <a:cs typeface="Arial" pitchFamily="34" charset="0"/>
              </a:rPr>
              <a:t> </a:t>
            </a:r>
            <a:r>
              <a:rPr lang="en-GB" sz="2800" b="1" dirty="0" smtClean="0">
                <a:ln w="17780" cmpd="sng">
                  <a:solidFill>
                    <a:srgbClr val="FFFFFF"/>
                  </a:solidFill>
                  <a:prstDash val="solid"/>
                  <a:miter lim="800000"/>
                </a:ln>
                <a:solidFill>
                  <a:schemeClr val="accent5">
                    <a:lumMod val="75000"/>
                  </a:schemeClr>
                </a:solidFill>
                <a:effectLst/>
                <a:latin typeface="Arial" pitchFamily="34" charset="0"/>
                <a:cs typeface="Arial" pitchFamily="34" charset="0"/>
              </a:rPr>
              <a:t>Women Deliver Conference</a:t>
            </a:r>
            <a:endParaRPr lang="en-US" sz="2800" b="1" dirty="0">
              <a:ln w="17780" cmpd="sng">
                <a:solidFill>
                  <a:srgbClr val="FFFFFF"/>
                </a:solidFill>
                <a:prstDash val="solid"/>
                <a:miter lim="800000"/>
              </a:ln>
              <a:solidFill>
                <a:schemeClr val="accent5">
                  <a:lumMod val="75000"/>
                </a:schemeClr>
              </a:solidFill>
              <a:effectLst/>
              <a:latin typeface="Arial" pitchFamily="34" charset="0"/>
              <a:cs typeface="Arial" pitchFamily="34" charset="0"/>
            </a:endParaRPr>
          </a:p>
        </p:txBody>
      </p:sp>
      <p:sp>
        <p:nvSpPr>
          <p:cNvPr id="3" name="Subtitle 2"/>
          <p:cNvSpPr>
            <a:spLocks noGrp="1"/>
          </p:cNvSpPr>
          <p:nvPr>
            <p:ph type="subTitle" idx="1"/>
          </p:nvPr>
        </p:nvSpPr>
        <p:spPr>
          <a:xfrm>
            <a:off x="1143000" y="4572000"/>
            <a:ext cx="6858000" cy="1981200"/>
          </a:xfrm>
        </p:spPr>
        <p:txBody>
          <a:bodyPr rtlCol="0">
            <a:noAutofit/>
          </a:bodyPr>
          <a:lstStyle/>
          <a:p>
            <a:pPr fontAlgn="auto">
              <a:spcAft>
                <a:spcPts val="0"/>
              </a:spcAft>
              <a:buClr>
                <a:schemeClr val="accent6">
                  <a:lumMod val="75000"/>
                </a:schemeClr>
              </a:buClr>
              <a:defRPr/>
            </a:pPr>
            <a:endParaRPr lang="en-US" b="1" dirty="0" smtClean="0">
              <a:solidFill>
                <a:schemeClr val="accent5">
                  <a:lumMod val="75000"/>
                </a:schemeClr>
              </a:solidFill>
            </a:endParaRPr>
          </a:p>
          <a:p>
            <a:pPr fontAlgn="auto">
              <a:spcAft>
                <a:spcPts val="0"/>
              </a:spcAft>
              <a:buClr>
                <a:schemeClr val="accent6">
                  <a:lumMod val="75000"/>
                </a:schemeClr>
              </a:buClr>
              <a:defRPr/>
            </a:pPr>
            <a:r>
              <a:rPr lang="en-GB" b="1" dirty="0" smtClean="0">
                <a:solidFill>
                  <a:schemeClr val="accent5">
                    <a:lumMod val="75000"/>
                  </a:schemeClr>
                </a:solidFill>
              </a:rPr>
              <a:t>Stan Bernstein</a:t>
            </a:r>
          </a:p>
          <a:p>
            <a:pPr fontAlgn="auto">
              <a:spcAft>
                <a:spcPts val="0"/>
              </a:spcAft>
              <a:buClr>
                <a:schemeClr val="accent6">
                  <a:lumMod val="75000"/>
                </a:schemeClr>
              </a:buClr>
              <a:defRPr/>
            </a:pPr>
            <a:r>
              <a:rPr lang="en-GB" b="1" dirty="0" smtClean="0">
                <a:solidFill>
                  <a:schemeClr val="accent5">
                    <a:lumMod val="75000"/>
                  </a:schemeClr>
                </a:solidFill>
              </a:rPr>
              <a:t>UNFPA</a:t>
            </a:r>
          </a:p>
        </p:txBody>
      </p:sp>
      <p:pic>
        <p:nvPicPr>
          <p:cNvPr id="14337" name="Picture 1" descr="gpar07_lg.jpg"/>
          <p:cNvPicPr>
            <a:picLocks noChangeAspect="1" noChangeArrowheads="1"/>
          </p:cNvPicPr>
          <p:nvPr/>
        </p:nvPicPr>
        <p:blipFill>
          <a:blip r:embed="rId2" cstate="print"/>
          <a:srcRect/>
          <a:stretch>
            <a:fillRect/>
          </a:stretch>
        </p:blipFill>
        <p:spPr bwMode="auto">
          <a:xfrm>
            <a:off x="7010400" y="0"/>
            <a:ext cx="2133600" cy="2333625"/>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0" y="1"/>
            <a:ext cx="2895600" cy="228599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0" y="4191000"/>
            <a:ext cx="16764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447800"/>
          </a:xfrm>
        </p:spPr>
        <p:txBody>
          <a:bodyPr>
            <a:noAutofit/>
          </a:bodyPr>
          <a:lstStyle/>
          <a:p>
            <a:pPr fontAlgn="auto">
              <a:spcAft>
                <a:spcPts val="0"/>
              </a:spcAft>
              <a:defRPr/>
            </a:pPr>
            <a:r>
              <a:rPr lang="en-GB" sz="3600" dirty="0" smtClean="0"/>
              <a:t>Donor Spend for Population Assistance, incl. Family Planning 2007</a:t>
            </a:r>
            <a:endParaRPr lang="en-GB" sz="3600" dirty="0"/>
          </a:p>
        </p:txBody>
      </p:sp>
      <p:sp>
        <p:nvSpPr>
          <p:cNvPr id="3" name="Content Placeholder 2"/>
          <p:cNvSpPr>
            <a:spLocks noGrp="1"/>
          </p:cNvSpPr>
          <p:nvPr>
            <p:ph idx="1"/>
          </p:nvPr>
        </p:nvSpPr>
        <p:spPr/>
        <p:txBody>
          <a:bodyPr rtlCol="0">
            <a:normAutofit/>
          </a:bodyPr>
          <a:lstStyle/>
          <a:p>
            <a:pPr marL="342900" lvl="2" indent="-342900" fontAlgn="auto">
              <a:spcAft>
                <a:spcPts val="0"/>
              </a:spcAft>
              <a:buClr>
                <a:schemeClr val="accent5">
                  <a:lumMod val="75000"/>
                </a:schemeClr>
              </a:buClr>
              <a:buFont typeface="Wingdings" pitchFamily="2" charset="2"/>
              <a:buChar char="§"/>
              <a:defRPr/>
            </a:pPr>
            <a:endParaRPr lang="en-US" sz="3200" dirty="0" smtClean="0">
              <a:latin typeface="Arial" charset="0"/>
            </a:endParaRPr>
          </a:p>
          <a:p>
            <a:pPr fontAlgn="auto">
              <a:spcAft>
                <a:spcPts val="0"/>
              </a:spcAft>
              <a:defRPr/>
            </a:pPr>
            <a:endParaRPr lang="en-GB" dirty="0"/>
          </a:p>
        </p:txBody>
      </p:sp>
      <p:sp>
        <p:nvSpPr>
          <p:cNvPr id="4" name="Slide Number Placeholder 3"/>
          <p:cNvSpPr>
            <a:spLocks noGrp="1"/>
          </p:cNvSpPr>
          <p:nvPr>
            <p:ph type="sldNum" sz="quarter" idx="12"/>
          </p:nvPr>
        </p:nvSpPr>
        <p:spPr/>
        <p:txBody>
          <a:bodyPr/>
          <a:lstStyle/>
          <a:p>
            <a:pPr>
              <a:defRPr/>
            </a:pPr>
            <a:fld id="{E11B5F68-33F9-4969-B2BE-D02E51B794DD}" type="slidenum">
              <a:rPr lang="en-US"/>
              <a:pPr>
                <a:defRPr/>
              </a:pPr>
              <a:t>10</a:t>
            </a:fld>
            <a:endParaRPr lang="en-US"/>
          </a:p>
        </p:txBody>
      </p:sp>
      <p:pic>
        <p:nvPicPr>
          <p:cNvPr id="11265" name="Picture 1"/>
          <p:cNvPicPr>
            <a:picLocks noChangeAspect="1" noChangeArrowheads="1"/>
          </p:cNvPicPr>
          <p:nvPr/>
        </p:nvPicPr>
        <p:blipFill>
          <a:blip r:embed="rId3" cstate="print"/>
          <a:srcRect/>
          <a:stretch>
            <a:fillRect/>
          </a:stretch>
        </p:blipFill>
        <p:spPr bwMode="auto">
          <a:xfrm>
            <a:off x="0" y="1704975"/>
            <a:ext cx="8915400" cy="5153025"/>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t>UNFPA Presentation: Resource Flows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08D34B8-F476-4A02-8489-243DD0386DB8}" type="slidenum">
              <a:rPr lang="en-US" smtClean="0"/>
              <a:pPr>
                <a:defRPr/>
              </a:pPr>
              <a:t>11</a:t>
            </a:fld>
            <a:endParaRPr lang="en-US"/>
          </a:p>
        </p:txBody>
      </p:sp>
      <p:sp>
        <p:nvSpPr>
          <p:cNvPr id="3" name="Content Placeholder 2"/>
          <p:cNvSpPr>
            <a:spLocks noGrp="1"/>
          </p:cNvSpPr>
          <p:nvPr>
            <p:ph idx="4294967295"/>
          </p:nvPr>
        </p:nvSpPr>
        <p:spPr>
          <a:xfrm>
            <a:off x="0" y="1600200"/>
            <a:ext cx="8229600" cy="4525963"/>
          </a:xfrm>
        </p:spPr>
        <p:txBody>
          <a:bodyPr/>
          <a:lstStyle/>
          <a:p>
            <a:pPr algn="ctr">
              <a:buNone/>
            </a:pPr>
            <a:r>
              <a:rPr lang="en-US" sz="4000" b="1" dirty="0" smtClean="0"/>
              <a:t>Resource Requirements for Family Planning</a:t>
            </a:r>
            <a:endParaRPr lang="en-US" sz="4000" b="1" dirty="0"/>
          </a:p>
        </p:txBody>
      </p:sp>
      <p:pic>
        <p:nvPicPr>
          <p:cNvPr id="2050" name="Picture 2"/>
          <p:cNvPicPr>
            <a:picLocks noChangeAspect="1" noChangeArrowheads="1"/>
          </p:cNvPicPr>
          <p:nvPr/>
        </p:nvPicPr>
        <p:blipFill>
          <a:blip r:embed="rId2" cstate="print"/>
          <a:srcRect/>
          <a:stretch>
            <a:fillRect/>
          </a:stretch>
        </p:blipFill>
        <p:spPr bwMode="auto">
          <a:xfrm>
            <a:off x="0" y="3676650"/>
            <a:ext cx="4762500" cy="318135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UNFPA Presentation: Resource Flows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5"/>
          <p:cNvSpPr txBox="1">
            <a:spLocks noChangeArrowheads="1"/>
          </p:cNvSpPr>
          <p:nvPr/>
        </p:nvSpPr>
        <p:spPr bwMode="auto">
          <a:xfrm>
            <a:off x="1066800" y="2971800"/>
            <a:ext cx="7543800" cy="1754326"/>
          </a:xfrm>
          <a:prstGeom prst="rect">
            <a:avLst/>
          </a:prstGeom>
          <a:noFill/>
          <a:ln w="9525">
            <a:noFill/>
            <a:miter lim="800000"/>
            <a:headEnd/>
            <a:tailEnd/>
          </a:ln>
        </p:spPr>
        <p:txBody>
          <a:bodyPr wrap="square">
            <a:spAutoFit/>
          </a:bodyPr>
          <a:lstStyle/>
          <a:p>
            <a:r>
              <a:rPr lang="en-US" sz="3600" b="1" dirty="0" smtClean="0">
                <a:latin typeface="Calibri" pitchFamily="34" charset="0"/>
              </a:rPr>
              <a:t>High Level Taskforce on Innovative International Financing for Health Systems:  WHO </a:t>
            </a:r>
            <a:r>
              <a:rPr lang="en-US" sz="3600" b="1" dirty="0">
                <a:latin typeface="Calibri" pitchFamily="34" charset="0"/>
              </a:rPr>
              <a:t>Estimates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457200" y="304800"/>
            <a:ext cx="8305800" cy="830997"/>
          </a:xfrm>
          <a:prstGeom prst="rect">
            <a:avLst/>
          </a:prstGeom>
          <a:noFill/>
          <a:ln w="9525">
            <a:noFill/>
            <a:miter lim="800000"/>
            <a:headEnd/>
            <a:tailEnd/>
          </a:ln>
        </p:spPr>
        <p:txBody>
          <a:bodyPr>
            <a:spAutoFit/>
          </a:bodyPr>
          <a:lstStyle/>
          <a:p>
            <a:r>
              <a:rPr lang="en-US" sz="2400" b="1" dirty="0">
                <a:latin typeface="Calibri" pitchFamily="34" charset="0"/>
              </a:rPr>
              <a:t>HLTF calculations </a:t>
            </a:r>
            <a:r>
              <a:rPr lang="en-US" sz="2400" b="1" dirty="0" smtClean="0">
                <a:latin typeface="Calibri" pitchFamily="34" charset="0"/>
              </a:rPr>
              <a:t>for </a:t>
            </a:r>
            <a:r>
              <a:rPr lang="en-US" sz="2400" b="1" dirty="0">
                <a:latin typeface="Calibri" pitchFamily="34" charset="0"/>
              </a:rPr>
              <a:t>49 IDA countries </a:t>
            </a:r>
            <a:r>
              <a:rPr lang="en-US" sz="2400" b="1" dirty="0" smtClean="0">
                <a:latin typeface="Calibri" pitchFamily="34" charset="0"/>
              </a:rPr>
              <a:t>(subset </a:t>
            </a:r>
            <a:r>
              <a:rPr lang="en-US" sz="2400" b="1" dirty="0">
                <a:latin typeface="Calibri" pitchFamily="34" charset="0"/>
              </a:rPr>
              <a:t>of the </a:t>
            </a:r>
            <a:r>
              <a:rPr lang="en-US" sz="2400" b="1" dirty="0" smtClean="0">
                <a:latin typeface="Calibri" pitchFamily="34" charset="0"/>
              </a:rPr>
              <a:t>total).  </a:t>
            </a:r>
            <a:r>
              <a:rPr lang="en-US" sz="2400" b="1" dirty="0">
                <a:latin typeface="Calibri" pitchFamily="34" charset="0"/>
              </a:rPr>
              <a:t>Costs were divided into programs and systems costs. </a:t>
            </a:r>
          </a:p>
        </p:txBody>
      </p:sp>
      <p:sp>
        <p:nvSpPr>
          <p:cNvPr id="9" name="Rectangle 8"/>
          <p:cNvSpPr/>
          <p:nvPr/>
        </p:nvSpPr>
        <p:spPr>
          <a:xfrm>
            <a:off x="1295400" y="1600200"/>
            <a:ext cx="7162800" cy="6002338"/>
          </a:xfrm>
          <a:prstGeom prst="rect">
            <a:avLst/>
          </a:prstGeom>
        </p:spPr>
        <p:txBody>
          <a:bodyPr>
            <a:spAutoFit/>
          </a:bodyPr>
          <a:lstStyle/>
          <a:p>
            <a:pPr algn="ctr"/>
            <a:r>
              <a:rPr lang="en-US" dirty="0">
                <a:cs typeface="Arial" charset="0"/>
              </a:rPr>
              <a:t>Programs (26% of total costs)</a:t>
            </a:r>
          </a:p>
          <a:p>
            <a:r>
              <a:rPr lang="en-US" b="1" dirty="0"/>
              <a:t>Management of childhood illness</a:t>
            </a:r>
          </a:p>
          <a:p>
            <a:r>
              <a:rPr lang="en-US" b="1" dirty="0"/>
              <a:t>Immunizations</a:t>
            </a:r>
          </a:p>
          <a:p>
            <a:r>
              <a:rPr lang="en-US" b="1" dirty="0"/>
              <a:t>Maternal Health</a:t>
            </a:r>
          </a:p>
          <a:p>
            <a:r>
              <a:rPr lang="en-US" b="1" dirty="0"/>
              <a:t>Family Planning</a:t>
            </a:r>
          </a:p>
          <a:p>
            <a:r>
              <a:rPr lang="en-US" b="1" dirty="0"/>
              <a:t>TB</a:t>
            </a:r>
          </a:p>
          <a:p>
            <a:r>
              <a:rPr lang="en-US" b="1" dirty="0"/>
              <a:t>Malaria</a:t>
            </a:r>
          </a:p>
          <a:p>
            <a:r>
              <a:rPr lang="en-US" b="1" dirty="0"/>
              <a:t>HIV/AIDS</a:t>
            </a:r>
          </a:p>
          <a:p>
            <a:r>
              <a:rPr lang="en-US" b="1" dirty="0"/>
              <a:t>Essential Drugs (NCD, MH, Parasitic Diseases)</a:t>
            </a:r>
          </a:p>
          <a:p>
            <a:pPr algn="ctr"/>
            <a:r>
              <a:rPr lang="en-US" dirty="0"/>
              <a:t>Systems (74% of total costs)</a:t>
            </a:r>
          </a:p>
          <a:p>
            <a:r>
              <a:rPr lang="en-US" b="1" dirty="0"/>
              <a:t>Governance</a:t>
            </a:r>
          </a:p>
          <a:p>
            <a:r>
              <a:rPr lang="en-US" b="1" dirty="0"/>
              <a:t>Infrastructure</a:t>
            </a:r>
          </a:p>
          <a:p>
            <a:r>
              <a:rPr lang="en-US" b="1" dirty="0"/>
              <a:t>Equipment and Vehicles</a:t>
            </a:r>
          </a:p>
          <a:p>
            <a:r>
              <a:rPr lang="en-US" b="1" dirty="0"/>
              <a:t>Human Resources</a:t>
            </a:r>
          </a:p>
          <a:p>
            <a:r>
              <a:rPr lang="en-US" b="1" dirty="0"/>
              <a:t>Supply Chain/Logistics</a:t>
            </a:r>
          </a:p>
          <a:p>
            <a:r>
              <a:rPr lang="en-US" b="1" dirty="0"/>
              <a:t>Health Information Systems</a:t>
            </a:r>
          </a:p>
          <a:p>
            <a:r>
              <a:rPr lang="en-US" b="1" dirty="0"/>
              <a:t>Financing</a:t>
            </a:r>
          </a:p>
          <a:p>
            <a:pPr algn="ctr"/>
            <a:endParaRPr lang="en-US" dirty="0"/>
          </a:p>
          <a:p>
            <a:endParaRPr lang="en-US" b="1" dirty="0"/>
          </a:p>
          <a:p>
            <a:endParaRPr lang="en-US" b="1" dirty="0"/>
          </a:p>
          <a:p>
            <a:pPr algn="ct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457200" y="304800"/>
            <a:ext cx="8305800" cy="830263"/>
          </a:xfrm>
          <a:prstGeom prst="rect">
            <a:avLst/>
          </a:prstGeom>
          <a:noFill/>
          <a:ln w="9525">
            <a:noFill/>
            <a:miter lim="800000"/>
            <a:headEnd/>
            <a:tailEnd/>
          </a:ln>
        </p:spPr>
        <p:txBody>
          <a:bodyPr>
            <a:spAutoFit/>
          </a:bodyPr>
          <a:lstStyle/>
          <a:p>
            <a:r>
              <a:rPr lang="en-US" sz="2400">
                <a:latin typeface="Calibri" pitchFamily="34" charset="0"/>
              </a:rPr>
              <a:t>Programs costs comprised 76% of the total costs.  Family planning costs were less than $1 per capita per year.</a:t>
            </a:r>
          </a:p>
        </p:txBody>
      </p:sp>
      <p:graphicFrame>
        <p:nvGraphicFramePr>
          <p:cNvPr id="4" name="Chart 3"/>
          <p:cNvGraphicFramePr/>
          <p:nvPr/>
        </p:nvGraphicFramePr>
        <p:xfrm>
          <a:off x="228600" y="1371600"/>
          <a:ext cx="89154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5"/>
          <p:cNvSpPr txBox="1">
            <a:spLocks noChangeArrowheads="1"/>
          </p:cNvSpPr>
          <p:nvPr/>
        </p:nvSpPr>
        <p:spPr bwMode="auto">
          <a:xfrm>
            <a:off x="457200" y="1676400"/>
            <a:ext cx="8305800" cy="3785652"/>
          </a:xfrm>
          <a:prstGeom prst="rect">
            <a:avLst/>
          </a:prstGeom>
          <a:noFill/>
          <a:ln w="9525">
            <a:noFill/>
            <a:miter lim="800000"/>
            <a:headEnd/>
            <a:tailEnd/>
          </a:ln>
        </p:spPr>
        <p:txBody>
          <a:bodyPr wrap="square">
            <a:spAutoFit/>
          </a:bodyPr>
          <a:lstStyle/>
          <a:p>
            <a:pPr>
              <a:buFont typeface="Arial" pitchFamily="34" charset="0"/>
              <a:buChar char="•"/>
            </a:pPr>
            <a:r>
              <a:rPr lang="en-US" sz="2400" dirty="0">
                <a:latin typeface="Calibri" pitchFamily="34" charset="0"/>
              </a:rPr>
              <a:t>Family Planning program costs were estimated to cost a total of </a:t>
            </a:r>
            <a:r>
              <a:rPr lang="en-US" sz="2400" b="1" dirty="0">
                <a:latin typeface="Calibri" pitchFamily="34" charset="0"/>
              </a:rPr>
              <a:t>$8.4 B from 2009-2015 </a:t>
            </a:r>
            <a:r>
              <a:rPr lang="en-US" sz="2400" dirty="0">
                <a:latin typeface="Calibri" pitchFamily="34" charset="0"/>
              </a:rPr>
              <a:t>in order to achieve Universal Access</a:t>
            </a:r>
            <a:r>
              <a:rPr lang="en-US" sz="2400" b="1" dirty="0">
                <a:latin typeface="Calibri" pitchFamily="34" charset="0"/>
              </a:rPr>
              <a:t>, less than $1 per capita per year.</a:t>
            </a:r>
          </a:p>
          <a:p>
            <a:pPr>
              <a:buFont typeface="Arial" pitchFamily="34" charset="0"/>
              <a:buChar char="•"/>
            </a:pPr>
            <a:endParaRPr lang="en-US" sz="2400" dirty="0">
              <a:latin typeface="Calibri" pitchFamily="34" charset="0"/>
            </a:endParaRPr>
          </a:p>
          <a:p>
            <a:pPr>
              <a:buFont typeface="Arial" pitchFamily="34" charset="0"/>
              <a:buChar char="•"/>
            </a:pPr>
            <a:r>
              <a:rPr lang="en-US" sz="2400" dirty="0">
                <a:latin typeface="Calibri" pitchFamily="34" charset="0"/>
              </a:rPr>
              <a:t>Universal Access was defined as </a:t>
            </a:r>
            <a:r>
              <a:rPr lang="en-US" sz="2400" b="1" dirty="0">
                <a:latin typeface="Calibri" pitchFamily="34" charset="0"/>
              </a:rPr>
              <a:t>reducing current unmet need to 0</a:t>
            </a:r>
            <a:r>
              <a:rPr lang="en-US" sz="2400" dirty="0">
                <a:latin typeface="Calibri" pitchFamily="34" charset="0"/>
              </a:rPr>
              <a:t> while assuming the same contraceptive method mix</a:t>
            </a:r>
          </a:p>
          <a:p>
            <a:pPr>
              <a:buFont typeface="Arial" pitchFamily="34" charset="0"/>
              <a:buChar char="•"/>
            </a:pPr>
            <a:endParaRPr lang="en-US" sz="2400" dirty="0">
              <a:latin typeface="Calibri" pitchFamily="34" charset="0"/>
            </a:endParaRPr>
          </a:p>
          <a:p>
            <a:pPr>
              <a:buFont typeface="Arial" pitchFamily="34" charset="0"/>
              <a:buChar char="•"/>
            </a:pPr>
            <a:r>
              <a:rPr lang="en-US" sz="2400" dirty="0">
                <a:latin typeface="Calibri" pitchFamily="34" charset="0"/>
              </a:rPr>
              <a:t>These 49 IDA countries had a population of around 1.5 Billion or about 20-25% of the population in less developed and least developed countries.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5"/>
          <p:cNvSpPr txBox="1">
            <a:spLocks noChangeArrowheads="1"/>
          </p:cNvSpPr>
          <p:nvPr/>
        </p:nvSpPr>
        <p:spPr bwMode="auto">
          <a:xfrm>
            <a:off x="1828800" y="3429000"/>
            <a:ext cx="6324600" cy="707886"/>
          </a:xfrm>
          <a:prstGeom prst="rect">
            <a:avLst/>
          </a:prstGeom>
          <a:noFill/>
          <a:ln w="9525">
            <a:noFill/>
            <a:miter lim="800000"/>
            <a:headEnd/>
            <a:tailEnd/>
          </a:ln>
        </p:spPr>
        <p:txBody>
          <a:bodyPr wrap="square">
            <a:spAutoFit/>
          </a:bodyPr>
          <a:lstStyle/>
          <a:p>
            <a:r>
              <a:rPr lang="en-US" sz="4000" b="1" dirty="0">
                <a:latin typeface="Calibri" pitchFamily="34" charset="0"/>
              </a:rPr>
              <a:t>ICPD @ 15 Costing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5"/>
          <p:cNvSpPr txBox="1">
            <a:spLocks noChangeArrowheads="1"/>
          </p:cNvSpPr>
          <p:nvPr/>
        </p:nvSpPr>
        <p:spPr bwMode="auto">
          <a:xfrm>
            <a:off x="457200" y="0"/>
            <a:ext cx="8305800" cy="1200329"/>
          </a:xfrm>
          <a:prstGeom prst="rect">
            <a:avLst/>
          </a:prstGeom>
          <a:noFill/>
          <a:ln w="9525">
            <a:noFill/>
            <a:miter lim="800000"/>
            <a:headEnd/>
            <a:tailEnd/>
          </a:ln>
        </p:spPr>
        <p:txBody>
          <a:bodyPr wrap="square">
            <a:spAutoFit/>
          </a:bodyPr>
          <a:lstStyle/>
          <a:p>
            <a:r>
              <a:rPr lang="en-US" sz="2400" b="1" dirty="0" smtClean="0">
                <a:latin typeface="Calibri" pitchFamily="34" charset="0"/>
              </a:rPr>
              <a:t>The </a:t>
            </a:r>
            <a:r>
              <a:rPr lang="en-US" sz="2400" b="1" dirty="0">
                <a:latin typeface="Calibri" pitchFamily="34" charset="0"/>
              </a:rPr>
              <a:t>ICPD </a:t>
            </a:r>
            <a:r>
              <a:rPr lang="en-US" sz="2400" b="1" dirty="0" smtClean="0">
                <a:latin typeface="Calibri" pitchFamily="34" charset="0"/>
              </a:rPr>
              <a:t>costing exercise estimated the </a:t>
            </a:r>
            <a:r>
              <a:rPr lang="en-US" sz="2400" b="1" dirty="0">
                <a:latin typeface="Calibri" pitchFamily="34" charset="0"/>
              </a:rPr>
              <a:t>costs </a:t>
            </a:r>
            <a:r>
              <a:rPr lang="en-US" sz="2400" b="1" dirty="0" smtClean="0">
                <a:latin typeface="Calibri" pitchFamily="34" charset="0"/>
              </a:rPr>
              <a:t>for </a:t>
            </a:r>
            <a:r>
              <a:rPr lang="en-US" sz="2400" b="1" dirty="0">
                <a:latin typeface="Calibri" pitchFamily="34" charset="0"/>
              </a:rPr>
              <a:t>developing countries was estimated using 5 cost categories: Family planning  related activities belonged to two of those categories</a:t>
            </a:r>
          </a:p>
        </p:txBody>
      </p:sp>
      <p:sp>
        <p:nvSpPr>
          <p:cNvPr id="9" name="Rectangle 8"/>
          <p:cNvSpPr/>
          <p:nvPr/>
        </p:nvSpPr>
        <p:spPr>
          <a:xfrm>
            <a:off x="1295400" y="1905000"/>
            <a:ext cx="7162800" cy="3539430"/>
          </a:xfrm>
          <a:prstGeom prst="rect">
            <a:avLst/>
          </a:prstGeom>
        </p:spPr>
        <p:txBody>
          <a:bodyPr wrap="square">
            <a:spAutoFit/>
          </a:bodyPr>
          <a:lstStyle/>
          <a:p>
            <a:pPr algn="ctr"/>
            <a:r>
              <a:rPr lang="en-US" sz="3200" dirty="0">
                <a:latin typeface="Calibri" pitchFamily="34" charset="0"/>
              </a:rPr>
              <a:t>Cost Categories</a:t>
            </a:r>
          </a:p>
          <a:p>
            <a:r>
              <a:rPr lang="en-US" sz="2400" dirty="0">
                <a:latin typeface="Calibri" pitchFamily="34" charset="0"/>
              </a:rPr>
              <a:t>(1) HIV/AIDS</a:t>
            </a:r>
          </a:p>
          <a:p>
            <a:r>
              <a:rPr lang="en-US" sz="2400" dirty="0">
                <a:latin typeface="Calibri" pitchFamily="34" charset="0"/>
              </a:rPr>
              <a:t>(2) Basic Research/ Data/Policy Analysis</a:t>
            </a:r>
          </a:p>
          <a:p>
            <a:endParaRPr lang="en-US" sz="2400" b="1" u="sng" dirty="0">
              <a:latin typeface="Calibri" pitchFamily="34" charset="0"/>
            </a:endParaRPr>
          </a:p>
          <a:p>
            <a:r>
              <a:rPr lang="en-US" sz="2400" b="1" u="sng" dirty="0">
                <a:latin typeface="Calibri" pitchFamily="34" charset="0"/>
              </a:rPr>
              <a:t>Sexual/Reproductive Health/Family Planning</a:t>
            </a:r>
            <a:endParaRPr lang="en-US" sz="2400" dirty="0">
              <a:latin typeface="Calibri" pitchFamily="34" charset="0"/>
            </a:endParaRPr>
          </a:p>
          <a:p>
            <a:r>
              <a:rPr lang="en-US" sz="2400" dirty="0">
                <a:latin typeface="Calibri" pitchFamily="34" charset="0"/>
              </a:rPr>
              <a:t>(3)	Maternal Health Direct Costs</a:t>
            </a:r>
          </a:p>
          <a:p>
            <a:r>
              <a:rPr lang="en-US" sz="2400" b="1" dirty="0">
                <a:latin typeface="Calibri" pitchFamily="34" charset="0"/>
              </a:rPr>
              <a:t>(4)	Family Planning  Direct Costs</a:t>
            </a:r>
          </a:p>
          <a:p>
            <a:r>
              <a:rPr lang="en-US" sz="2400" b="1" dirty="0">
                <a:latin typeface="Calibri" pitchFamily="34" charset="0"/>
              </a:rPr>
              <a:t>(5)	</a:t>
            </a:r>
            <a:r>
              <a:rPr lang="en-US" sz="2400" b="1" dirty="0" err="1">
                <a:latin typeface="Calibri" pitchFamily="34" charset="0"/>
              </a:rPr>
              <a:t>Programmes</a:t>
            </a:r>
            <a:r>
              <a:rPr lang="en-US" sz="2400" b="1" dirty="0">
                <a:latin typeface="Calibri" pitchFamily="34" charset="0"/>
              </a:rPr>
              <a:t> and Systems Related  Costs related to maternal health and family planning</a:t>
            </a:r>
          </a:p>
        </p:txBody>
      </p:sp>
      <p:sp>
        <p:nvSpPr>
          <p:cNvPr id="10" name="Right Arrow 9"/>
          <p:cNvSpPr/>
          <p:nvPr/>
        </p:nvSpPr>
        <p:spPr>
          <a:xfrm>
            <a:off x="381000" y="3733800"/>
            <a:ext cx="8382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457200" y="304800"/>
            <a:ext cx="8686800" cy="1200329"/>
          </a:xfrm>
          <a:prstGeom prst="rect">
            <a:avLst/>
          </a:prstGeom>
          <a:noFill/>
          <a:ln w="9525">
            <a:noFill/>
            <a:miter lim="800000"/>
            <a:headEnd/>
            <a:tailEnd/>
          </a:ln>
        </p:spPr>
        <p:txBody>
          <a:bodyPr>
            <a:spAutoFit/>
          </a:bodyPr>
          <a:lstStyle/>
          <a:p>
            <a:r>
              <a:rPr lang="en-US" sz="2400" dirty="0" smtClean="0">
                <a:latin typeface="Calibri" pitchFamily="34" charset="0"/>
              </a:rPr>
              <a:t>Family </a:t>
            </a:r>
            <a:r>
              <a:rPr lang="en-US" sz="2400" dirty="0">
                <a:latin typeface="Calibri" pitchFamily="34" charset="0"/>
              </a:rPr>
              <a:t>planning direct costs (drugs supplies and personnel) were projected to rise to around $4 B by </a:t>
            </a:r>
            <a:r>
              <a:rPr lang="en-US" sz="2400" dirty="0" smtClean="0">
                <a:latin typeface="Calibri" pitchFamily="34" charset="0"/>
              </a:rPr>
              <a:t>2015.  </a:t>
            </a:r>
            <a:r>
              <a:rPr lang="en-US" sz="2400" dirty="0">
                <a:latin typeface="Calibri" pitchFamily="34" charset="0"/>
              </a:rPr>
              <a:t>These costs were significantly smaller than 3 of the other 4 cost categories.</a:t>
            </a:r>
          </a:p>
        </p:txBody>
      </p:sp>
      <p:graphicFrame>
        <p:nvGraphicFramePr>
          <p:cNvPr id="7" name="Chart 6"/>
          <p:cNvGraphicFramePr/>
          <p:nvPr/>
        </p:nvGraphicFramePr>
        <p:xfrm>
          <a:off x="838200" y="1828800"/>
          <a:ext cx="71628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457200" y="304800"/>
            <a:ext cx="8686800" cy="1200150"/>
          </a:xfrm>
          <a:prstGeom prst="rect">
            <a:avLst/>
          </a:prstGeom>
          <a:noFill/>
          <a:ln w="9525">
            <a:noFill/>
            <a:miter lim="800000"/>
            <a:headEnd/>
            <a:tailEnd/>
          </a:ln>
        </p:spPr>
        <p:txBody>
          <a:bodyPr>
            <a:spAutoFit/>
          </a:bodyPr>
          <a:lstStyle/>
          <a:p>
            <a:r>
              <a:rPr lang="en-US" sz="2400">
                <a:latin typeface="Calibri" pitchFamily="34" charset="0"/>
              </a:rPr>
              <a:t>Family planning direct costs were projected to be significantly smaller than the health systems costs needed to support family planning and maternal health.</a:t>
            </a:r>
          </a:p>
        </p:txBody>
      </p:sp>
      <p:graphicFrame>
        <p:nvGraphicFramePr>
          <p:cNvPr id="5" name="Chart 4"/>
          <p:cNvGraphicFramePr/>
          <p:nvPr/>
        </p:nvGraphicFramePr>
        <p:xfrm>
          <a:off x="533400" y="1600200"/>
          <a:ext cx="73914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Presentation</a:t>
            </a:r>
            <a:endParaRPr lang="en-US" dirty="0"/>
          </a:p>
        </p:txBody>
      </p:sp>
      <p:sp>
        <p:nvSpPr>
          <p:cNvPr id="3" name="Content Placeholder 2"/>
          <p:cNvSpPr>
            <a:spLocks noGrp="1"/>
          </p:cNvSpPr>
          <p:nvPr>
            <p:ph idx="1"/>
          </p:nvPr>
        </p:nvSpPr>
        <p:spPr/>
        <p:txBody>
          <a:bodyPr/>
          <a:lstStyle/>
          <a:p>
            <a:r>
              <a:rPr lang="en-US" dirty="0" smtClean="0"/>
              <a:t>Highlight </a:t>
            </a:r>
            <a:r>
              <a:rPr lang="en-US" b="1" dirty="0" smtClean="0"/>
              <a:t>Donor</a:t>
            </a:r>
            <a:r>
              <a:rPr lang="en-US" dirty="0" smtClean="0"/>
              <a:t> </a:t>
            </a:r>
            <a:r>
              <a:rPr lang="en-US" b="1" dirty="0" smtClean="0"/>
              <a:t>financial resources flow trends for Family Planning  (1999 – 2008)</a:t>
            </a:r>
            <a:r>
              <a:rPr lang="en-US" dirty="0" smtClean="0"/>
              <a:t> in the context of population and reproductive health </a:t>
            </a:r>
            <a:r>
              <a:rPr lang="en-US" dirty="0" err="1" smtClean="0"/>
              <a:t>programmes</a:t>
            </a:r>
            <a:r>
              <a:rPr lang="en-US" dirty="0" smtClean="0"/>
              <a:t>;</a:t>
            </a:r>
          </a:p>
          <a:p>
            <a:r>
              <a:rPr lang="en-US" dirty="0" smtClean="0"/>
              <a:t> Address </a:t>
            </a:r>
            <a:r>
              <a:rPr lang="en-US" b="1" dirty="0" smtClean="0"/>
              <a:t>Resource Requirements for Family Planning </a:t>
            </a:r>
            <a:r>
              <a:rPr lang="en-US" dirty="0" smtClean="0"/>
              <a:t>in relation to the ICPD and the Millennium Development Goals;</a:t>
            </a:r>
          </a:p>
          <a:p>
            <a:r>
              <a:rPr lang="en-US" dirty="0" smtClean="0"/>
              <a:t>Further </a:t>
            </a:r>
            <a:r>
              <a:rPr lang="en-US" b="1" dirty="0" smtClean="0"/>
              <a:t>inform the Policy Dialogue (global, country) in positioning and leveraging for Family Planning</a:t>
            </a:r>
            <a:r>
              <a:rPr lang="en-US" dirty="0" smtClean="0"/>
              <a:t> as part of an integrated package of services.</a:t>
            </a:r>
          </a:p>
          <a:p>
            <a:pPr>
              <a:buNone/>
            </a:pPr>
            <a:endParaRPr lang="en-US" dirty="0"/>
          </a:p>
        </p:txBody>
      </p:sp>
      <p:sp>
        <p:nvSpPr>
          <p:cNvPr id="4" name="Slide Number Placeholder 3"/>
          <p:cNvSpPr>
            <a:spLocks noGrp="1"/>
          </p:cNvSpPr>
          <p:nvPr>
            <p:ph type="sldNum" sz="quarter" idx="12"/>
          </p:nvPr>
        </p:nvSpPr>
        <p:spPr/>
        <p:txBody>
          <a:bodyPr/>
          <a:lstStyle/>
          <a:p>
            <a:pPr>
              <a:defRPr/>
            </a:pPr>
            <a:fld id="{F08D34B8-F476-4A02-8489-243DD0386DB8}"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t>UNFPA Presentation: Resource Flows</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5"/>
          <p:cNvSpPr txBox="1">
            <a:spLocks noChangeArrowheads="1"/>
          </p:cNvSpPr>
          <p:nvPr/>
        </p:nvSpPr>
        <p:spPr bwMode="auto">
          <a:xfrm>
            <a:off x="457200" y="304800"/>
            <a:ext cx="8686800" cy="1200150"/>
          </a:xfrm>
          <a:prstGeom prst="rect">
            <a:avLst/>
          </a:prstGeom>
          <a:noFill/>
          <a:ln w="9525">
            <a:noFill/>
            <a:miter lim="800000"/>
            <a:headEnd/>
            <a:tailEnd/>
          </a:ln>
        </p:spPr>
        <p:txBody>
          <a:bodyPr>
            <a:spAutoFit/>
          </a:bodyPr>
          <a:lstStyle/>
          <a:p>
            <a:r>
              <a:rPr lang="en-US" sz="2400">
                <a:latin typeface="Calibri" pitchFamily="34" charset="0"/>
              </a:rPr>
              <a:t>The majority of the family planning direct costs were projected to be in Asia and the Pacific with sub-Saharan Africa’s percent increasing over time</a:t>
            </a:r>
          </a:p>
        </p:txBody>
      </p:sp>
      <p:graphicFrame>
        <p:nvGraphicFramePr>
          <p:cNvPr id="5" name="Chart 4"/>
          <p:cNvGraphicFramePr/>
          <p:nvPr/>
        </p:nvGraphicFramePr>
        <p:xfrm>
          <a:off x="381000" y="2133600"/>
          <a:ext cx="350520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3810000" y="1905000"/>
          <a:ext cx="53340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8"/>
          <p:cNvSpPr>
            <a:spLocks noChangeArrowheads="1"/>
          </p:cNvSpPr>
          <p:nvPr/>
        </p:nvSpPr>
        <p:spPr bwMode="auto">
          <a:xfrm>
            <a:off x="1635125" y="1676400"/>
            <a:ext cx="652463" cy="369888"/>
          </a:xfrm>
          <a:prstGeom prst="rect">
            <a:avLst/>
          </a:prstGeom>
          <a:noFill/>
          <a:ln w="9525">
            <a:noFill/>
            <a:miter lim="800000"/>
            <a:headEnd/>
            <a:tailEnd/>
          </a:ln>
        </p:spPr>
        <p:txBody>
          <a:bodyPr wrap="none">
            <a:spAutoFit/>
          </a:bodyPr>
          <a:lstStyle/>
          <a:p>
            <a:pPr algn="ctr"/>
            <a:r>
              <a:rPr lang="en-US">
                <a:latin typeface="Calibri" pitchFamily="34" charset="0"/>
              </a:rPr>
              <a:t>2010</a:t>
            </a:r>
          </a:p>
        </p:txBody>
      </p:sp>
      <p:sp>
        <p:nvSpPr>
          <p:cNvPr id="10246" name="Rectangle 9"/>
          <p:cNvSpPr>
            <a:spLocks noChangeArrowheads="1"/>
          </p:cNvSpPr>
          <p:nvPr/>
        </p:nvSpPr>
        <p:spPr bwMode="auto">
          <a:xfrm>
            <a:off x="5257800" y="1676400"/>
            <a:ext cx="652463" cy="369888"/>
          </a:xfrm>
          <a:prstGeom prst="rect">
            <a:avLst/>
          </a:prstGeom>
          <a:noFill/>
          <a:ln w="9525">
            <a:noFill/>
            <a:miter lim="800000"/>
            <a:headEnd/>
            <a:tailEnd/>
          </a:ln>
        </p:spPr>
        <p:txBody>
          <a:bodyPr wrap="none">
            <a:spAutoFit/>
          </a:bodyPr>
          <a:lstStyle/>
          <a:p>
            <a:pPr algn="ctr"/>
            <a:r>
              <a:rPr lang="en-US">
                <a:latin typeface="Calibri" pitchFamily="34" charset="0"/>
              </a:rPr>
              <a:t>2015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457200" y="304800"/>
            <a:ext cx="8686800" cy="1200150"/>
          </a:xfrm>
          <a:prstGeom prst="rect">
            <a:avLst/>
          </a:prstGeom>
          <a:noFill/>
          <a:ln w="9525">
            <a:noFill/>
            <a:miter lim="800000"/>
            <a:headEnd/>
            <a:tailEnd/>
          </a:ln>
        </p:spPr>
        <p:txBody>
          <a:bodyPr>
            <a:spAutoFit/>
          </a:bodyPr>
          <a:lstStyle/>
          <a:p>
            <a:r>
              <a:rPr lang="en-US" sz="2400">
                <a:latin typeface="Calibri" pitchFamily="34" charset="0"/>
              </a:rPr>
              <a:t>The majority of the </a:t>
            </a:r>
            <a:r>
              <a:rPr lang="en-US" sz="2400" b="1" u="sng">
                <a:latin typeface="Calibri" pitchFamily="34" charset="0"/>
              </a:rPr>
              <a:t>family planning direct costs </a:t>
            </a:r>
            <a:r>
              <a:rPr lang="en-US" sz="2400">
                <a:latin typeface="Calibri" pitchFamily="34" charset="0"/>
              </a:rPr>
              <a:t>were projected to be in Asia and the Pacific with sub-Saharan Africa’s percent increasing over time</a:t>
            </a:r>
          </a:p>
        </p:txBody>
      </p:sp>
      <p:graphicFrame>
        <p:nvGraphicFramePr>
          <p:cNvPr id="7" name="Chart 6"/>
          <p:cNvGraphicFramePr/>
          <p:nvPr/>
        </p:nvGraphicFramePr>
        <p:xfrm>
          <a:off x="381000" y="1524000"/>
          <a:ext cx="80772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08D34B8-F476-4A02-8489-243DD0386DB8}" type="slidenum">
              <a:rPr lang="en-US" smtClean="0"/>
              <a:pPr>
                <a:defRPr/>
              </a:pPr>
              <a:t>22</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295400" y="1524000"/>
            <a:ext cx="6781800" cy="48006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UNFPA Presentation: Resource Flows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57200" y="1600200"/>
            <a:ext cx="8229600" cy="5257800"/>
          </a:xfrm>
        </p:spPr>
        <p:txBody>
          <a:bodyPr/>
          <a:lstStyle/>
          <a:p>
            <a:r>
              <a:rPr lang="en-US" sz="2800" b="1" dirty="0" smtClean="0"/>
              <a:t>Resource Flows</a:t>
            </a:r>
            <a:r>
              <a:rPr lang="en-US" sz="2800" dirty="0" smtClean="0"/>
              <a:t>, based on the UNFPA  publication “Financial Resource Flows for Population Activities in 2007” (Oct. 09) and 2008 (Preliminary). </a:t>
            </a:r>
          </a:p>
          <a:p>
            <a:r>
              <a:rPr lang="en-US" sz="2800" b="1" dirty="0" smtClean="0"/>
              <a:t>Family Planning Future Resource Requirements</a:t>
            </a:r>
            <a:r>
              <a:rPr lang="en-US" sz="2800" dirty="0" smtClean="0"/>
              <a:t> taken from the High Level Taskforce on Innovative International Financing for Health Systems, ‘Constraints to Scaling-Up Health related MDGs: Costing &amp; Financial Gap Analysis’ (WHO) and UNFPA, ‘Revised Cost Estimates for the Implementation of the </a:t>
            </a:r>
            <a:r>
              <a:rPr lang="en-US" sz="2800" dirty="0" err="1" smtClean="0"/>
              <a:t>Programme</a:t>
            </a:r>
            <a:r>
              <a:rPr lang="en-US" sz="2800" dirty="0" smtClean="0"/>
              <a:t> of Action of the ICPD: A Methodological Report’ (2009).</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F08D34B8-F476-4A02-8489-243DD0386DB8}"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UNFPA Presentation: Resource Flows</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smtClean="0"/>
              <a:t>Why Monitor Financial Resource Flows? </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b="1" dirty="0" smtClean="0"/>
              <a:t>Monitoring financial resources is critical </a:t>
            </a:r>
            <a:r>
              <a:rPr lang="en-US" dirty="0" smtClean="0"/>
              <a:t>for: </a:t>
            </a:r>
          </a:p>
          <a:p>
            <a:pPr lvl="1" fontAlgn="auto">
              <a:spcAft>
                <a:spcPts val="0"/>
              </a:spcAft>
              <a:defRPr/>
            </a:pPr>
            <a:r>
              <a:rPr lang="en-US" dirty="0" smtClean="0"/>
              <a:t>Country planning and budgeting processes;</a:t>
            </a:r>
          </a:p>
          <a:p>
            <a:pPr lvl="1" fontAlgn="auto">
              <a:spcAft>
                <a:spcPts val="0"/>
              </a:spcAft>
              <a:defRPr/>
            </a:pPr>
            <a:r>
              <a:rPr lang="en-US" dirty="0" smtClean="0"/>
              <a:t>Reviewing &amp; assessing financial performance;</a:t>
            </a:r>
          </a:p>
          <a:p>
            <a:pPr lvl="1" fontAlgn="auto">
              <a:spcAft>
                <a:spcPts val="0"/>
              </a:spcAft>
              <a:defRPr/>
            </a:pPr>
            <a:r>
              <a:rPr lang="en-US" dirty="0" smtClean="0"/>
              <a:t> Informing the policy dialogue (country, global);</a:t>
            </a:r>
          </a:p>
          <a:p>
            <a:pPr fontAlgn="auto">
              <a:spcAft>
                <a:spcPts val="0"/>
              </a:spcAft>
              <a:defRPr/>
            </a:pPr>
            <a:r>
              <a:rPr lang="en-US" b="1" dirty="0" smtClean="0"/>
              <a:t>Tracking financial resources is key to</a:t>
            </a:r>
            <a:r>
              <a:rPr lang="en-US" dirty="0" smtClean="0"/>
              <a:t>:</a:t>
            </a:r>
          </a:p>
          <a:p>
            <a:pPr lvl="1" fontAlgn="auto">
              <a:spcAft>
                <a:spcPts val="0"/>
              </a:spcAft>
              <a:defRPr/>
            </a:pPr>
            <a:r>
              <a:rPr lang="en-US" dirty="0" smtClean="0"/>
              <a:t> addressing where and how funds are </a:t>
            </a:r>
            <a:r>
              <a:rPr lang="en-US" dirty="0" err="1" smtClean="0"/>
              <a:t>utilised</a:t>
            </a:r>
            <a:r>
              <a:rPr lang="en-US" dirty="0" smtClean="0"/>
              <a:t> :</a:t>
            </a:r>
          </a:p>
          <a:p>
            <a:pPr lvl="1" fontAlgn="auto">
              <a:spcAft>
                <a:spcPts val="0"/>
              </a:spcAft>
              <a:defRPr/>
            </a:pPr>
            <a:r>
              <a:rPr lang="en-US" dirty="0" smtClean="0"/>
              <a:t> monitoring equity, efficiency, and effectiveness issues;</a:t>
            </a:r>
          </a:p>
          <a:p>
            <a:pPr lvl="1" fontAlgn="auto">
              <a:spcAft>
                <a:spcPts val="0"/>
              </a:spcAft>
              <a:defRPr/>
            </a:pPr>
            <a:r>
              <a:rPr lang="en-US" dirty="0" smtClean="0"/>
              <a:t>strengthening mutual accountability;</a:t>
            </a:r>
          </a:p>
          <a:p>
            <a:pPr lvl="1" fontAlgn="auto">
              <a:spcAft>
                <a:spcPts val="0"/>
              </a:spcAft>
              <a:defRPr/>
            </a:pPr>
            <a:r>
              <a:rPr lang="en-US" dirty="0" smtClean="0"/>
              <a:t>advocating to </a:t>
            </a:r>
            <a:r>
              <a:rPr lang="en-US" dirty="0" err="1" smtClean="0"/>
              <a:t>mobilise</a:t>
            </a:r>
            <a:r>
              <a:rPr lang="en-US" dirty="0" smtClean="0"/>
              <a:t> additional resources.</a:t>
            </a:r>
          </a:p>
          <a:p>
            <a:pPr fontAlgn="auto">
              <a:spcAft>
                <a:spcPts val="0"/>
              </a:spcAft>
              <a:defRPr/>
            </a:pPr>
            <a:endParaRPr lang="en-US" dirty="0"/>
          </a:p>
        </p:txBody>
      </p:sp>
      <p:sp>
        <p:nvSpPr>
          <p:cNvPr id="5" name="Slide Number Placeholder 4"/>
          <p:cNvSpPr>
            <a:spLocks noGrp="1"/>
          </p:cNvSpPr>
          <p:nvPr>
            <p:ph type="sldNum" sz="quarter" idx="12"/>
          </p:nvPr>
        </p:nvSpPr>
        <p:spPr/>
        <p:txBody>
          <a:bodyPr/>
          <a:lstStyle/>
          <a:p>
            <a:pPr>
              <a:defRPr/>
            </a:pPr>
            <a:fld id="{E83E8940-20AA-417F-A982-5FA5A1AFD657}" type="slidenum">
              <a:rPr lang="en-US"/>
              <a:pPr>
                <a:defRPr/>
              </a:pPr>
              <a:t>4</a:t>
            </a:fld>
            <a:endParaRPr lang="en-US"/>
          </a:p>
        </p:txBody>
      </p:sp>
      <p:sp>
        <p:nvSpPr>
          <p:cNvPr id="6" name="Footer Placeholder 5"/>
          <p:cNvSpPr>
            <a:spLocks noGrp="1"/>
          </p:cNvSpPr>
          <p:nvPr>
            <p:ph type="ftr" sz="quarter" idx="11"/>
          </p:nvPr>
        </p:nvSpPr>
        <p:spPr/>
        <p:txBody>
          <a:bodyPr/>
          <a:lstStyle/>
          <a:p>
            <a:pPr>
              <a:defRPr/>
            </a:pPr>
            <a:r>
              <a:rPr lang="en-US" smtClean="0"/>
              <a:t>UNFPA Presentation: Resource Flows</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tracking Family Planning Financial Data</a:t>
            </a:r>
            <a:endParaRPr lang="en-US" dirty="0"/>
          </a:p>
        </p:txBody>
      </p:sp>
      <p:sp>
        <p:nvSpPr>
          <p:cNvPr id="3" name="Content Placeholder 2"/>
          <p:cNvSpPr>
            <a:spLocks noGrp="1"/>
          </p:cNvSpPr>
          <p:nvPr>
            <p:ph idx="1"/>
          </p:nvPr>
        </p:nvSpPr>
        <p:spPr/>
        <p:txBody>
          <a:bodyPr/>
          <a:lstStyle/>
          <a:p>
            <a:r>
              <a:rPr lang="en-US" dirty="0" smtClean="0"/>
              <a:t>With the integration of services its </a:t>
            </a:r>
            <a:r>
              <a:rPr lang="en-US" b="1" dirty="0" smtClean="0"/>
              <a:t>difficult to disaggregate individual components </a:t>
            </a:r>
            <a:r>
              <a:rPr lang="en-US" dirty="0" smtClean="0"/>
              <a:t>such as Family Planning from a comprehensive package of services;</a:t>
            </a:r>
          </a:p>
          <a:p>
            <a:r>
              <a:rPr lang="en-US" b="1" dirty="0" err="1" smtClean="0"/>
              <a:t>Harmonised</a:t>
            </a:r>
            <a:r>
              <a:rPr lang="en-US" b="1" dirty="0" smtClean="0"/>
              <a:t> donor financing modalities</a:t>
            </a:r>
            <a:r>
              <a:rPr lang="en-US" dirty="0" smtClean="0"/>
              <a:t>, such as Joint Financing, Basket Funding, Sector Budget Support and General Budget Support  make it complex to track the level of funding going to Family Planning.  </a:t>
            </a:r>
            <a:endParaRPr lang="en-US" dirty="0"/>
          </a:p>
        </p:txBody>
      </p:sp>
      <p:sp>
        <p:nvSpPr>
          <p:cNvPr id="4" name="Slide Number Placeholder 3"/>
          <p:cNvSpPr>
            <a:spLocks noGrp="1"/>
          </p:cNvSpPr>
          <p:nvPr>
            <p:ph type="sldNum" sz="quarter" idx="12"/>
          </p:nvPr>
        </p:nvSpPr>
        <p:spPr/>
        <p:txBody>
          <a:bodyPr/>
          <a:lstStyle/>
          <a:p>
            <a:pPr>
              <a:defRPr/>
            </a:pPr>
            <a:fld id="{F08D34B8-F476-4A02-8489-243DD0386DB8}"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t>UNFPA Presentation: Resource Flows</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Planning Financial Flows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08D34B8-F476-4A02-8489-243DD0386DB8}" type="slidenum">
              <a:rPr lang="en-US" smtClean="0"/>
              <a:pPr>
                <a:defRPr/>
              </a:pPr>
              <a:t>6</a:t>
            </a:fld>
            <a:endParaRPr lang="en-US"/>
          </a:p>
        </p:txBody>
      </p:sp>
      <p:pic>
        <p:nvPicPr>
          <p:cNvPr id="30725" name="Picture 5"/>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04800" y="1452563"/>
            <a:ext cx="8534399" cy="4643437"/>
          </a:xfrm>
          <a:prstGeom prst="rect">
            <a:avLst/>
          </a:prstGeom>
          <a:ln>
            <a:noFill/>
          </a:ln>
          <a:effectLst>
            <a:outerShdw blurRad="292100" dist="139700" dir="2700000" algn="tl" rotWithShape="0">
              <a:srgbClr val="333333">
                <a:alpha val="65000"/>
              </a:srgbClr>
            </a:outerShdw>
          </a:effectLst>
        </p:spPr>
      </p:pic>
      <p:sp>
        <p:nvSpPr>
          <p:cNvPr id="7" name="Footer Placeholder 6"/>
          <p:cNvSpPr>
            <a:spLocks noGrp="1"/>
          </p:cNvSpPr>
          <p:nvPr>
            <p:ph type="ftr" sz="quarter" idx="11"/>
          </p:nvPr>
        </p:nvSpPr>
        <p:spPr/>
        <p:txBody>
          <a:bodyPr/>
          <a:lstStyle/>
          <a:p>
            <a:pPr>
              <a:defRPr/>
            </a:pPr>
            <a:r>
              <a:rPr lang="en-US" smtClean="0"/>
              <a:t>UNFPA Presentation: Resource Flows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FP Financing </a:t>
            </a:r>
            <a:endParaRPr lang="en-US" dirty="0"/>
          </a:p>
        </p:txBody>
      </p:sp>
      <p:sp>
        <p:nvSpPr>
          <p:cNvPr id="4" name="Slide Number Placeholder 3"/>
          <p:cNvSpPr>
            <a:spLocks noGrp="1"/>
          </p:cNvSpPr>
          <p:nvPr>
            <p:ph type="sldNum" sz="quarter" idx="12"/>
          </p:nvPr>
        </p:nvSpPr>
        <p:spPr/>
        <p:txBody>
          <a:bodyPr/>
          <a:lstStyle/>
          <a:p>
            <a:pPr>
              <a:defRPr/>
            </a:pPr>
            <a:fld id="{F08D34B8-F476-4A02-8489-243DD0386DB8}" type="slidenum">
              <a:rPr lang="en-US" smtClean="0"/>
              <a:pPr>
                <a:defRPr/>
              </a:pPr>
              <a:t>7</a:t>
            </a:fld>
            <a:endParaRPr lang="en-US"/>
          </a:p>
        </p:txBody>
      </p:sp>
      <p:graphicFrame>
        <p:nvGraphicFramePr>
          <p:cNvPr id="5" name="Content Placeholder 4"/>
          <p:cNvGraphicFramePr>
            <a:graphicFrameLocks noGrp="1"/>
          </p:cNvGraphicFramePr>
          <p:nvPr>
            <p:ph idx="1"/>
          </p:nvPr>
        </p:nvGraphicFramePr>
        <p:xfrm>
          <a:off x="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p:cNvSpPr>
            <a:spLocks noGrp="1"/>
          </p:cNvSpPr>
          <p:nvPr>
            <p:ph type="ftr" sz="quarter" idx="11"/>
          </p:nvPr>
        </p:nvSpPr>
        <p:spPr/>
        <p:txBody>
          <a:bodyPr/>
          <a:lstStyle/>
          <a:p>
            <a:pPr>
              <a:defRPr/>
            </a:pPr>
            <a:r>
              <a:rPr lang="en-US" smtClean="0"/>
              <a:t>UNFPA Presentation: Resource Flows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Trends in Total Donor Financing for Basic RH-Services</a:t>
            </a:r>
            <a:endParaRPr lang="en-US" dirty="0"/>
          </a:p>
        </p:txBody>
      </p:sp>
      <p:sp>
        <p:nvSpPr>
          <p:cNvPr id="4" name="Slide Number Placeholder 3"/>
          <p:cNvSpPr>
            <a:spLocks noGrp="1"/>
          </p:cNvSpPr>
          <p:nvPr>
            <p:ph type="sldNum" sz="quarter" idx="12"/>
          </p:nvPr>
        </p:nvSpPr>
        <p:spPr/>
        <p:txBody>
          <a:bodyPr/>
          <a:lstStyle/>
          <a:p>
            <a:pPr>
              <a:defRPr/>
            </a:pPr>
            <a:fld id="{F08D34B8-F476-4A02-8489-243DD0386DB8}" type="slidenum">
              <a:rPr lang="en-US" smtClean="0"/>
              <a:pPr>
                <a:defRPr/>
              </a:pPr>
              <a:t>8</a:t>
            </a:fld>
            <a:endParaRPr lang="en-US"/>
          </a:p>
        </p:txBody>
      </p:sp>
      <p:graphicFrame>
        <p:nvGraphicFramePr>
          <p:cNvPr id="5" name="Content Placeholder 4"/>
          <p:cNvGraphicFramePr>
            <a:graphicFrameLocks noGrp="1"/>
          </p:cNvGraphicFramePr>
          <p:nvPr>
            <p:ph idx="1"/>
          </p:nvPr>
        </p:nvGraphicFramePr>
        <p:xfrm>
          <a:off x="0" y="1600200"/>
          <a:ext cx="86868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p:txBody>
          <a:bodyPr/>
          <a:lstStyle/>
          <a:p>
            <a:pPr>
              <a:defRPr/>
            </a:pPr>
            <a:r>
              <a:rPr lang="en-US" smtClean="0"/>
              <a:t>UNFPA Presentation: Resource Flows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Trends in Total Donor Financing for STIs &amp; HIV/AIDS</a:t>
            </a:r>
            <a:endParaRPr lang="en-US" dirty="0"/>
          </a:p>
        </p:txBody>
      </p:sp>
      <p:sp>
        <p:nvSpPr>
          <p:cNvPr id="4" name="Slide Number Placeholder 3"/>
          <p:cNvSpPr>
            <a:spLocks noGrp="1"/>
          </p:cNvSpPr>
          <p:nvPr>
            <p:ph type="sldNum" sz="quarter" idx="12"/>
          </p:nvPr>
        </p:nvSpPr>
        <p:spPr/>
        <p:txBody>
          <a:bodyPr/>
          <a:lstStyle/>
          <a:p>
            <a:pPr>
              <a:defRPr/>
            </a:pPr>
            <a:fld id="{F08D34B8-F476-4A02-8489-243DD0386DB8}" type="slidenum">
              <a:rPr lang="en-US" smtClean="0"/>
              <a:pPr>
                <a:defRPr/>
              </a:pPr>
              <a:t>9</a:t>
            </a:fld>
            <a:endParaRPr lang="en-US"/>
          </a:p>
        </p:txBody>
      </p:sp>
      <p:graphicFrame>
        <p:nvGraphicFramePr>
          <p:cNvPr id="5" name="Content Placeholder 4"/>
          <p:cNvGraphicFramePr>
            <a:graphicFrameLocks noGrp="1"/>
          </p:cNvGraphicFramePr>
          <p:nvPr>
            <p:ph idx="1"/>
          </p:nvPr>
        </p:nvGraphicFramePr>
        <p:xfrm>
          <a:off x="0" y="1600200"/>
          <a:ext cx="8686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1"/>
          </p:nvPr>
        </p:nvSpPr>
        <p:spPr/>
        <p:txBody>
          <a:bodyPr/>
          <a:lstStyle/>
          <a:p>
            <a:pPr>
              <a:defRPr/>
            </a:pPr>
            <a:r>
              <a:rPr lang="en-US" smtClean="0"/>
              <a:t>UNFPA Presentation: Resource Flows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1847</TotalTime>
  <Words>1412</Words>
  <Application>Microsoft Office PowerPoint</Application>
  <PresentationFormat>On-screen Show (4:3)</PresentationFormat>
  <Paragraphs>133</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1_Custom Design</vt:lpstr>
      <vt:lpstr>Financial Flows for Family Planning, Countdown to 2015  Women Deliver Conference</vt:lpstr>
      <vt:lpstr>Objectives of the Presentation</vt:lpstr>
      <vt:lpstr>Methodology</vt:lpstr>
      <vt:lpstr>Why Monitor Financial Resource Flows? </vt:lpstr>
      <vt:lpstr>Challenges in tracking Family Planning Financial Data</vt:lpstr>
      <vt:lpstr>Family Planning Financial Flows</vt:lpstr>
      <vt:lpstr>Trends in FP Financing </vt:lpstr>
      <vt:lpstr>Trends in Total Donor Financing for Basic RH-Services</vt:lpstr>
      <vt:lpstr>Trends in Total Donor Financing for STIs &amp; HIV/AIDS</vt:lpstr>
      <vt:lpstr>Donor Spend for Population Assistance, incl. Family Planning 2007</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UNFPA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SRH Framework</dc:title>
  <dc:creator>Kathryn</dc:creator>
  <cp:lastModifiedBy>bernstein</cp:lastModifiedBy>
  <cp:revision>159</cp:revision>
  <dcterms:created xsi:type="dcterms:W3CDTF">2008-10-16T21:20:28Z</dcterms:created>
  <dcterms:modified xsi:type="dcterms:W3CDTF">2010-06-08T15:28:08Z</dcterms:modified>
</cp:coreProperties>
</file>